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387" r:id="rId2"/>
    <p:sldId id="3386" r:id="rId3"/>
    <p:sldId id="3689" r:id="rId4"/>
    <p:sldId id="3696" r:id="rId5"/>
    <p:sldId id="3697" r:id="rId6"/>
    <p:sldId id="3698" r:id="rId7"/>
    <p:sldId id="3700" r:id="rId8"/>
    <p:sldId id="3705" r:id="rId9"/>
    <p:sldId id="3699" r:id="rId10"/>
    <p:sldId id="3701" r:id="rId11"/>
    <p:sldId id="3703" r:id="rId12"/>
    <p:sldId id="3704" r:id="rId13"/>
    <p:sldId id="3702" r:id="rId14"/>
    <p:sldId id="3706" r:id="rId15"/>
    <p:sldId id="3707" r:id="rId16"/>
    <p:sldId id="3502" r:id="rId17"/>
    <p:sldId id="3690" r:id="rId18"/>
    <p:sldId id="3691" r:id="rId19"/>
    <p:sldId id="3692" r:id="rId20"/>
    <p:sldId id="3693" r:id="rId21"/>
    <p:sldId id="3716" r:id="rId22"/>
    <p:sldId id="3715" r:id="rId23"/>
    <p:sldId id="3708" r:id="rId24"/>
    <p:sldId id="3712" r:id="rId25"/>
    <p:sldId id="3713" r:id="rId26"/>
    <p:sldId id="3714" r:id="rId27"/>
    <p:sldId id="3709" r:id="rId28"/>
    <p:sldId id="3710" r:id="rId29"/>
    <p:sldId id="3382" r:id="rId30"/>
  </p:sldIdLst>
  <p:sldSz cx="12160250" cy="6840538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1pPr>
    <a:lvl2pPr marL="454660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2pPr>
    <a:lvl3pPr marL="908685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3pPr>
    <a:lvl4pPr marL="1363345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4pPr>
    <a:lvl5pPr marL="1818005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5pPr>
    <a:lvl6pPr marL="2272030" algn="l" defTabSz="908685" rtl="0" eaLnBrk="1" latinLnBrk="0" hangingPunct="1"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6pPr>
    <a:lvl7pPr marL="2726690" algn="l" defTabSz="908685" rtl="0" eaLnBrk="1" latinLnBrk="0" hangingPunct="1"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7pPr>
    <a:lvl8pPr marL="3181350" algn="l" defTabSz="908685" rtl="0" eaLnBrk="1" latinLnBrk="0" hangingPunct="1"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8pPr>
    <a:lvl9pPr marL="3635375" algn="l" defTabSz="908685" rtl="0" eaLnBrk="1" latinLnBrk="0" hangingPunct="1"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1">
          <p15:clr>
            <a:srgbClr val="A4A3A4"/>
          </p15:clr>
        </p15:guide>
        <p15:guide id="2" orient="horz" pos="933">
          <p15:clr>
            <a:srgbClr val="A4A3A4"/>
          </p15:clr>
        </p15:guide>
        <p15:guide id="3" pos="452">
          <p15:clr>
            <a:srgbClr val="A4A3A4"/>
          </p15:clr>
        </p15:guide>
        <p15:guide id="4" pos="3528">
          <p15:clr>
            <a:srgbClr val="A4A3A4"/>
          </p15:clr>
        </p15:guide>
        <p15:guide id="5" orient="horz" pos="93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nght" initials="w" lastIdx="1" clrIdx="0"/>
  <p:cmAuthor id="2" name="David su (苏德伟)" initials="Ds(" lastIdx="1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1AA"/>
    <a:srgbClr val="4974B4"/>
    <a:srgbClr val="D0D8E8"/>
    <a:srgbClr val="E9EDF4"/>
    <a:srgbClr val="3563A6"/>
    <a:srgbClr val="A58D7B"/>
    <a:srgbClr val="AB75A7"/>
    <a:srgbClr val="C7A059"/>
    <a:srgbClr val="733CAA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72" autoAdjust="0"/>
    <p:restoredTop sz="94414" autoAdjust="0"/>
  </p:normalViewPr>
  <p:slideViewPr>
    <p:cSldViewPr>
      <p:cViewPr varScale="1">
        <p:scale>
          <a:sx n="67" d="100"/>
          <a:sy n="67" d="100"/>
        </p:scale>
        <p:origin x="708" y="60"/>
      </p:cViewPr>
      <p:guideLst>
        <p:guide orient="horz" pos="481"/>
        <p:guide orient="horz" pos="933"/>
        <p:guide pos="452"/>
        <p:guide pos="3528"/>
        <p:guide orient="horz" pos="9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ngyi01\Documents\ovs-dpdk-performance-compariso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Chart!$A$3</c:f>
              <c:strCache>
                <c:ptCount val="1"/>
                <c:pt idx="0">
                  <c:v>TCP Performance(Gbps)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Chart!$B$2:$D$2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Chart!$B$3:$D$3</c:f>
              <c:numCache>
                <c:formatCode>General</c:formatCode>
                <c:ptCount val="3"/>
                <c:pt idx="0">
                  <c:v>6.3</c:v>
                </c:pt>
                <c:pt idx="1">
                  <c:v>9.08</c:v>
                </c:pt>
                <c:pt idx="2">
                  <c:v>9.08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84827792"/>
        <c:axId val="-2084832688"/>
      </c:barChart>
      <c:catAx>
        <c:axId val="-208482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4832688"/>
        <c:crosses val="autoZero"/>
        <c:auto val="1"/>
        <c:lblAlgn val="ctr"/>
        <c:lblOffset val="100"/>
        <c:noMultiLvlLbl val="0"/>
      </c:catAx>
      <c:valAx>
        <c:axId val="-208483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4827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Chart!$A$64</c:f>
              <c:strCache>
                <c:ptCount val="1"/>
                <c:pt idx="0">
                  <c:v>FIP UDP Performance（Gbps, 8192）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Chart!$B$63:$D$63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Chart!$B$64:$D$64</c:f>
              <c:numCache>
                <c:formatCode>General</c:formatCode>
                <c:ptCount val="3"/>
                <c:pt idx="0">
                  <c:v>0</c:v>
                </c:pt>
                <c:pt idx="1">
                  <c:v>2.39</c:v>
                </c:pt>
                <c:pt idx="2">
                  <c:v>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6190064"/>
        <c:axId val="-206187888"/>
      </c:barChart>
      <c:catAx>
        <c:axId val="-2061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87888"/>
        <c:crosses val="autoZero"/>
        <c:auto val="1"/>
        <c:lblAlgn val="ctr"/>
        <c:lblOffset val="100"/>
        <c:noMultiLvlLbl val="0"/>
      </c:catAx>
      <c:valAx>
        <c:axId val="-20618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90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Chart!$A$218</c:f>
              <c:strCache>
                <c:ptCount val="1"/>
                <c:pt idx="0">
                  <c:v>L3 routing pps packet loss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Chart!$B$217:$D$217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Chart!$B$218:$D$218</c:f>
              <c:numCache>
                <c:formatCode>0.0000%</c:formatCode>
                <c:ptCount val="3"/>
                <c:pt idx="0" formatCode="0%">
                  <c:v>0.12</c:v>
                </c:pt>
                <c:pt idx="1">
                  <c:v>1.6000000000000001E-3</c:v>
                </c:pt>
                <c:pt idx="2" formatCode="0%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2408544"/>
        <c:axId val="-132397664"/>
      </c:barChart>
      <c:catAx>
        <c:axId val="-13240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397664"/>
        <c:crosses val="autoZero"/>
        <c:auto val="1"/>
        <c:lblAlgn val="ctr"/>
        <c:lblOffset val="100"/>
        <c:noMultiLvlLbl val="0"/>
      </c:catAx>
      <c:valAx>
        <c:axId val="-13239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408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Chart!$A$256</c:f>
              <c:strCache>
                <c:ptCount val="1"/>
                <c:pt idx="0">
                  <c:v>FIP L3 routing packet loss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Chart!$B$255:$D$255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Chart!$B$256:$D$256</c:f>
              <c:numCache>
                <c:formatCode>0.0000%</c:formatCode>
                <c:ptCount val="3"/>
                <c:pt idx="0" formatCode="0.00%">
                  <c:v>3.5000000000000003E-2</c:v>
                </c:pt>
                <c:pt idx="1">
                  <c:v>0.22</c:v>
                </c:pt>
                <c:pt idx="2" formatCode="0%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0849200"/>
        <c:axId val="-120856272"/>
      </c:barChart>
      <c:catAx>
        <c:axId val="-12084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0856272"/>
        <c:crosses val="autoZero"/>
        <c:auto val="1"/>
        <c:lblAlgn val="ctr"/>
        <c:lblOffset val="100"/>
        <c:noMultiLvlLbl val="0"/>
      </c:catAx>
      <c:valAx>
        <c:axId val="-12085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0849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Performance Comparison</a:t>
            </a:r>
            <a:endParaRPr lang="zh-CN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Chart!$B$306</c:f>
              <c:strCache>
                <c:ptCount val="1"/>
                <c:pt idx="0">
                  <c:v>OVS DPDK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Chart!$A$307:$A$314</c:f>
              <c:strCache>
                <c:ptCount val="8"/>
                <c:pt idx="0">
                  <c:v>TCP Performance(Gbps)</c:v>
                </c:pt>
                <c:pt idx="1">
                  <c:v>L3 routing TCP performance (Gbps)</c:v>
                </c:pt>
                <c:pt idx="2">
                  <c:v>FIP tcp performance (Gbps)</c:v>
                </c:pt>
                <c:pt idx="3">
                  <c:v>UDP Performance（Gbps，8192）</c:v>
                </c:pt>
                <c:pt idx="4">
                  <c:v>FIP UDP Performance（Gbps, 1400）</c:v>
                </c:pt>
                <c:pt idx="5">
                  <c:v>FIP UDP Performance（Gbps, 8192）</c:v>
                </c:pt>
                <c:pt idx="6">
                  <c:v>L3 routing UDP performance (Gbps, 8192)</c:v>
                </c:pt>
                <c:pt idx="7">
                  <c:v>L3 routing UDP Performance (Gbps, 1400)</c:v>
                </c:pt>
              </c:strCache>
            </c:strRef>
          </c:cat>
          <c:val>
            <c:numRef>
              <c:f>Chart!$B$307:$B$314</c:f>
              <c:numCache>
                <c:formatCode>General</c:formatCode>
                <c:ptCount val="8"/>
                <c:pt idx="0">
                  <c:v>6.3</c:v>
                </c:pt>
                <c:pt idx="1">
                  <c:v>1.9</c:v>
                </c:pt>
                <c:pt idx="2">
                  <c:v>1.4</c:v>
                </c:pt>
                <c:pt idx="3">
                  <c:v>6</c:v>
                </c:pt>
                <c:pt idx="4">
                  <c:v>1.54</c:v>
                </c:pt>
                <c:pt idx="5">
                  <c:v>0</c:v>
                </c:pt>
                <c:pt idx="6">
                  <c:v>1.5</c:v>
                </c:pt>
                <c:pt idx="7">
                  <c:v>2.02</c:v>
                </c:pt>
              </c:numCache>
            </c:numRef>
          </c:val>
        </c:ser>
        <c:ser>
          <c:idx val="1"/>
          <c:order val="1"/>
          <c:tx>
            <c:strRef>
              <c:f>Chart!$C$306</c:f>
              <c:strCache>
                <c:ptCount val="1"/>
                <c:pt idx="0">
                  <c:v>OVS Kernel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Chart!$A$307:$A$314</c:f>
              <c:strCache>
                <c:ptCount val="8"/>
                <c:pt idx="0">
                  <c:v>TCP Performance(Gbps)</c:v>
                </c:pt>
                <c:pt idx="1">
                  <c:v>L3 routing TCP performance (Gbps)</c:v>
                </c:pt>
                <c:pt idx="2">
                  <c:v>FIP tcp performance (Gbps)</c:v>
                </c:pt>
                <c:pt idx="3">
                  <c:v>UDP Performance（Gbps，8192）</c:v>
                </c:pt>
                <c:pt idx="4">
                  <c:v>FIP UDP Performance（Gbps, 1400）</c:v>
                </c:pt>
                <c:pt idx="5">
                  <c:v>FIP UDP Performance（Gbps, 8192）</c:v>
                </c:pt>
                <c:pt idx="6">
                  <c:v>L3 routing UDP performance (Gbps, 8192)</c:v>
                </c:pt>
                <c:pt idx="7">
                  <c:v>L3 routing UDP Performance (Gbps, 1400)</c:v>
                </c:pt>
              </c:strCache>
            </c:strRef>
          </c:cat>
          <c:val>
            <c:numRef>
              <c:f>Chart!$C$307:$C$314</c:f>
              <c:numCache>
                <c:formatCode>General</c:formatCode>
                <c:ptCount val="8"/>
                <c:pt idx="0">
                  <c:v>9.08</c:v>
                </c:pt>
                <c:pt idx="1">
                  <c:v>9.08</c:v>
                </c:pt>
                <c:pt idx="2">
                  <c:v>9.3800000000000008</c:v>
                </c:pt>
                <c:pt idx="3">
                  <c:v>3.3</c:v>
                </c:pt>
                <c:pt idx="4" formatCode="0.00">
                  <c:v>1.44</c:v>
                </c:pt>
                <c:pt idx="5">
                  <c:v>2.39</c:v>
                </c:pt>
                <c:pt idx="6">
                  <c:v>1.59</c:v>
                </c:pt>
                <c:pt idx="7">
                  <c:v>1.66</c:v>
                </c:pt>
              </c:numCache>
            </c:numRef>
          </c:val>
        </c:ser>
        <c:ser>
          <c:idx val="2"/>
          <c:order val="2"/>
          <c:tx>
            <c:strRef>
              <c:f>Chart!$D$306</c:f>
              <c:strCache>
                <c:ptCount val="1"/>
                <c:pt idx="0">
                  <c:v>OVS DPDK + my patches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Chart!$A$307:$A$314</c:f>
              <c:strCache>
                <c:ptCount val="8"/>
                <c:pt idx="0">
                  <c:v>TCP Performance(Gbps)</c:v>
                </c:pt>
                <c:pt idx="1">
                  <c:v>L3 routing TCP performance (Gbps)</c:v>
                </c:pt>
                <c:pt idx="2">
                  <c:v>FIP tcp performance (Gbps)</c:v>
                </c:pt>
                <c:pt idx="3">
                  <c:v>UDP Performance（Gbps，8192）</c:v>
                </c:pt>
                <c:pt idx="4">
                  <c:v>FIP UDP Performance（Gbps, 1400）</c:v>
                </c:pt>
                <c:pt idx="5">
                  <c:v>FIP UDP Performance（Gbps, 8192）</c:v>
                </c:pt>
                <c:pt idx="6">
                  <c:v>L3 routing UDP performance (Gbps, 8192)</c:v>
                </c:pt>
                <c:pt idx="7">
                  <c:v>L3 routing UDP Performance (Gbps, 1400)</c:v>
                </c:pt>
              </c:strCache>
            </c:strRef>
          </c:cat>
          <c:val>
            <c:numRef>
              <c:f>Chart!$D$307:$D$314</c:f>
              <c:numCache>
                <c:formatCode>General</c:formatCode>
                <c:ptCount val="8"/>
                <c:pt idx="0">
                  <c:v>9.08</c:v>
                </c:pt>
                <c:pt idx="1">
                  <c:v>9.08</c:v>
                </c:pt>
                <c:pt idx="2">
                  <c:v>9.39</c:v>
                </c:pt>
                <c:pt idx="3">
                  <c:v>8.3000000000000007</c:v>
                </c:pt>
                <c:pt idx="4">
                  <c:v>3.15</c:v>
                </c:pt>
                <c:pt idx="5">
                  <c:v>8.4</c:v>
                </c:pt>
                <c:pt idx="6">
                  <c:v>8.16</c:v>
                </c:pt>
                <c:pt idx="7">
                  <c:v>3.08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06185712"/>
        <c:axId val="-206184624"/>
      </c:barChart>
      <c:catAx>
        <c:axId val="-206185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84624"/>
        <c:crosses val="autoZero"/>
        <c:auto val="1"/>
        <c:lblAlgn val="ctr"/>
        <c:lblOffset val="100"/>
        <c:noMultiLvlLbl val="0"/>
      </c:catAx>
      <c:valAx>
        <c:axId val="-206184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85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pps Performance Comparison</a:t>
            </a:r>
            <a:endParaRPr lang="zh-CN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Chart!$A$333</c:f>
              <c:strCache>
                <c:ptCount val="1"/>
                <c:pt idx="0">
                  <c:v>L3 routing pps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Chart!$B$332:$D$332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Chart!$B$333:$D$333</c:f>
              <c:numCache>
                <c:formatCode>General</c:formatCode>
                <c:ptCount val="3"/>
                <c:pt idx="0">
                  <c:v>214656</c:v>
                </c:pt>
                <c:pt idx="1">
                  <c:v>147682</c:v>
                </c:pt>
                <c:pt idx="2">
                  <c:v>296079</c:v>
                </c:pt>
              </c:numCache>
            </c:numRef>
          </c:val>
        </c:ser>
        <c:ser>
          <c:idx val="1"/>
          <c:order val="1"/>
          <c:tx>
            <c:strRef>
              <c:f>Chart!$A$334</c:f>
              <c:strCache>
                <c:ptCount val="1"/>
                <c:pt idx="0">
                  <c:v>FIP pps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Chart!$B$332:$D$332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Chart!$B$334:$D$334</c:f>
              <c:numCache>
                <c:formatCode>0</c:formatCode>
                <c:ptCount val="3"/>
                <c:pt idx="0" formatCode="General">
                  <c:v>159640</c:v>
                </c:pt>
                <c:pt idx="1">
                  <c:v>158581</c:v>
                </c:pt>
                <c:pt idx="2" formatCode="General">
                  <c:v>296661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20845936"/>
        <c:axId val="-120847568"/>
      </c:barChart>
      <c:catAx>
        <c:axId val="-12084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0847568"/>
        <c:crosses val="autoZero"/>
        <c:auto val="1"/>
        <c:lblAlgn val="ctr"/>
        <c:lblOffset val="100"/>
        <c:noMultiLvlLbl val="0"/>
      </c:catAx>
      <c:valAx>
        <c:axId val="-120847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084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pps packet loss rate</a:t>
            </a:r>
            <a:endParaRPr lang="zh-CN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Chart!$A$280</c:f>
              <c:strCache>
                <c:ptCount val="1"/>
                <c:pt idx="0">
                  <c:v>L3 routing pps packet loss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Chart!$B$279:$D$279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Chart!$B$280:$D$280</c:f>
              <c:numCache>
                <c:formatCode>0.0000%</c:formatCode>
                <c:ptCount val="3"/>
                <c:pt idx="0" formatCode="0%">
                  <c:v>0.12</c:v>
                </c:pt>
                <c:pt idx="1">
                  <c:v>1.6000000000000001E-3</c:v>
                </c:pt>
                <c:pt idx="2" formatCode="0%">
                  <c:v>0</c:v>
                </c:pt>
              </c:numCache>
            </c:numRef>
          </c:val>
        </c:ser>
        <c:ser>
          <c:idx val="1"/>
          <c:order val="1"/>
          <c:tx>
            <c:strRef>
              <c:f>Chart!$A$281</c:f>
              <c:strCache>
                <c:ptCount val="1"/>
                <c:pt idx="0">
                  <c:v>FIP L3 routing packet loss rate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Chart!$B$279:$D$279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Chart!$B$281:$D$281</c:f>
              <c:numCache>
                <c:formatCode>0.0000%</c:formatCode>
                <c:ptCount val="3"/>
                <c:pt idx="0" formatCode="0.00%">
                  <c:v>3.5000000000000003E-2</c:v>
                </c:pt>
                <c:pt idx="1">
                  <c:v>0.22</c:v>
                </c:pt>
                <c:pt idx="2" formatCode="0%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06183536"/>
        <c:axId val="-206187344"/>
      </c:barChart>
      <c:catAx>
        <c:axId val="-206183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87344"/>
        <c:crosses val="autoZero"/>
        <c:auto val="1"/>
        <c:lblAlgn val="ctr"/>
        <c:lblOffset val="100"/>
        <c:noMultiLvlLbl val="0"/>
      </c:catAx>
      <c:valAx>
        <c:axId val="-206187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83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TCP &amp; UDP Performance </a:t>
            </a:r>
            <a:r>
              <a:rPr lang="en-US" dirty="0"/>
              <a:t>Comparison </a:t>
            </a:r>
            <a:r>
              <a:rPr lang="en-US" dirty="0" smtClean="0"/>
              <a:t>(Gbps)</a:t>
            </a:r>
            <a:endParaRPr lang="zh-CN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Chart!$B$354</c:f>
              <c:strCache>
                <c:ptCount val="1"/>
                <c:pt idx="0">
                  <c:v>OVS Kernel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Chart!$A$355:$A$360</c:f>
              <c:strCache>
                <c:ptCount val="6"/>
                <c:pt idx="0">
                  <c:v>TCP Performance</c:v>
                </c:pt>
                <c:pt idx="1">
                  <c:v>UDP Performance(1400)</c:v>
                </c:pt>
                <c:pt idx="2">
                  <c:v>FIP TCP Performance</c:v>
                </c:pt>
                <c:pt idx="3">
                  <c:v>FIP udp 1400</c:v>
                </c:pt>
                <c:pt idx="4">
                  <c:v>L3 routing TCP performance</c:v>
                </c:pt>
                <c:pt idx="5">
                  <c:v>L3 routing udp 1400</c:v>
                </c:pt>
              </c:strCache>
            </c:strRef>
          </c:cat>
          <c:val>
            <c:numRef>
              <c:f>Chart!$B$355:$B$360</c:f>
              <c:numCache>
                <c:formatCode>General</c:formatCode>
                <c:ptCount val="6"/>
                <c:pt idx="0">
                  <c:v>9.08</c:v>
                </c:pt>
                <c:pt idx="1">
                  <c:v>1.64</c:v>
                </c:pt>
                <c:pt idx="2">
                  <c:v>9.39</c:v>
                </c:pt>
                <c:pt idx="3" formatCode="0.00">
                  <c:v>1.44</c:v>
                </c:pt>
                <c:pt idx="4" formatCode="0.00">
                  <c:v>9.08</c:v>
                </c:pt>
                <c:pt idx="5">
                  <c:v>1.66</c:v>
                </c:pt>
              </c:numCache>
            </c:numRef>
          </c:val>
        </c:ser>
        <c:ser>
          <c:idx val="1"/>
          <c:order val="1"/>
          <c:tx>
            <c:strRef>
              <c:f>Chart!$C$354</c:f>
              <c:strCache>
                <c:ptCount val="1"/>
                <c:pt idx="0">
                  <c:v>OVS DPDK + my patches (tap)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Chart!$A$355:$A$360</c:f>
              <c:strCache>
                <c:ptCount val="6"/>
                <c:pt idx="0">
                  <c:v>TCP Performance</c:v>
                </c:pt>
                <c:pt idx="1">
                  <c:v>UDP Performance(1400)</c:v>
                </c:pt>
                <c:pt idx="2">
                  <c:v>FIP TCP Performance</c:v>
                </c:pt>
                <c:pt idx="3">
                  <c:v>FIP udp 1400</c:v>
                </c:pt>
                <c:pt idx="4">
                  <c:v>L3 routing TCP performance</c:v>
                </c:pt>
                <c:pt idx="5">
                  <c:v>L3 routing udp 1400</c:v>
                </c:pt>
              </c:strCache>
            </c:strRef>
          </c:cat>
          <c:val>
            <c:numRef>
              <c:f>Chart!$C$355:$C$360</c:f>
              <c:numCache>
                <c:formatCode>General</c:formatCode>
                <c:ptCount val="6"/>
                <c:pt idx="0">
                  <c:v>7.84</c:v>
                </c:pt>
                <c:pt idx="1">
                  <c:v>1.6</c:v>
                </c:pt>
                <c:pt idx="2">
                  <c:v>6.56</c:v>
                </c:pt>
                <c:pt idx="3">
                  <c:v>1.6</c:v>
                </c:pt>
                <c:pt idx="4" formatCode="0.00">
                  <c:v>7.82</c:v>
                </c:pt>
                <c:pt idx="5">
                  <c:v>1.62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885744784"/>
        <c:axId val="-1885751312"/>
      </c:barChart>
      <c:catAx>
        <c:axId val="-1885744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85751312"/>
        <c:crosses val="autoZero"/>
        <c:auto val="1"/>
        <c:lblAlgn val="ctr"/>
        <c:lblOffset val="100"/>
        <c:noMultiLvlLbl val="0"/>
      </c:catAx>
      <c:valAx>
        <c:axId val="-1885751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8574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pps Performance Comparison</a:t>
            </a:r>
            <a:endParaRPr lang="zh-CN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Chart!$B$402</c:f>
              <c:strCache>
                <c:ptCount val="1"/>
                <c:pt idx="0">
                  <c:v>OVS Kernel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Chart!$A$403:$A$405</c:f>
              <c:strCache>
                <c:ptCount val="3"/>
                <c:pt idx="0">
                  <c:v>pps</c:v>
                </c:pt>
                <c:pt idx="1">
                  <c:v>FIP pps</c:v>
                </c:pt>
                <c:pt idx="2">
                  <c:v>L3 routing pps</c:v>
                </c:pt>
              </c:strCache>
            </c:strRef>
          </c:cat>
          <c:val>
            <c:numRef>
              <c:f>Chart!$B$403:$B$405</c:f>
              <c:numCache>
                <c:formatCode>0</c:formatCode>
                <c:ptCount val="3"/>
                <c:pt idx="0" formatCode="General">
                  <c:v>154143</c:v>
                </c:pt>
                <c:pt idx="1">
                  <c:v>158581</c:v>
                </c:pt>
                <c:pt idx="2" formatCode="General">
                  <c:v>147682</c:v>
                </c:pt>
              </c:numCache>
            </c:numRef>
          </c:val>
        </c:ser>
        <c:ser>
          <c:idx val="1"/>
          <c:order val="1"/>
          <c:tx>
            <c:strRef>
              <c:f>Chart!$C$402</c:f>
              <c:strCache>
                <c:ptCount val="1"/>
                <c:pt idx="0">
                  <c:v>OVS DPDK + my patches (tap)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Chart!$A$403:$A$405</c:f>
              <c:strCache>
                <c:ptCount val="3"/>
                <c:pt idx="0">
                  <c:v>pps</c:v>
                </c:pt>
                <c:pt idx="1">
                  <c:v>FIP pps</c:v>
                </c:pt>
                <c:pt idx="2">
                  <c:v>L3 routing pps</c:v>
                </c:pt>
              </c:strCache>
            </c:strRef>
          </c:cat>
          <c:val>
            <c:numRef>
              <c:f>Chart!$C$403:$C$405</c:f>
              <c:numCache>
                <c:formatCode>General</c:formatCode>
                <c:ptCount val="3"/>
                <c:pt idx="0">
                  <c:v>148703</c:v>
                </c:pt>
                <c:pt idx="1">
                  <c:v>150232</c:v>
                </c:pt>
                <c:pt idx="2">
                  <c:v>150263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8035600"/>
        <c:axId val="-18033424"/>
      </c:barChart>
      <c:catAx>
        <c:axId val="-18035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033424"/>
        <c:crosses val="autoZero"/>
        <c:auto val="1"/>
        <c:lblAlgn val="ctr"/>
        <c:lblOffset val="100"/>
        <c:noMultiLvlLbl val="0"/>
      </c:catAx>
      <c:valAx>
        <c:axId val="-18033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03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 smtClean="0"/>
              <a:t>UDP Packet Loss Rate</a:t>
            </a:r>
            <a:endParaRPr lang="zh-CN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Chart!$B$383</c:f>
              <c:strCache>
                <c:ptCount val="1"/>
                <c:pt idx="0">
                  <c:v>OVS Kernel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Chart!$A$384:$A$389</c:f>
              <c:strCache>
                <c:ptCount val="6"/>
                <c:pt idx="0">
                  <c:v>pps packet loss rate</c:v>
                </c:pt>
                <c:pt idx="1">
                  <c:v>UDP (1400) packet loss rate</c:v>
                </c:pt>
                <c:pt idx="2">
                  <c:v>FIP pps packet loss rate</c:v>
                </c:pt>
                <c:pt idx="3">
                  <c:v>FIP UDP (1400) packet loss rate</c:v>
                </c:pt>
                <c:pt idx="4">
                  <c:v>L3 routing pps packet loss rate</c:v>
                </c:pt>
                <c:pt idx="5">
                  <c:v>L3 routing udp (1400) packet loss rate</c:v>
                </c:pt>
              </c:strCache>
            </c:strRef>
          </c:cat>
          <c:val>
            <c:numRef>
              <c:f>Chart!$B$384:$B$389</c:f>
              <c:numCache>
                <c:formatCode>0.0000%</c:formatCode>
                <c:ptCount val="6"/>
                <c:pt idx="0">
                  <c:v>2.3E-3</c:v>
                </c:pt>
                <c:pt idx="1">
                  <c:v>1.5E-3</c:v>
                </c:pt>
                <c:pt idx="2">
                  <c:v>0.2</c:v>
                </c:pt>
                <c:pt idx="3">
                  <c:v>0.35</c:v>
                </c:pt>
                <c:pt idx="4">
                  <c:v>1.6000000000000001E-3</c:v>
                </c:pt>
                <c:pt idx="5">
                  <c:v>2.5000000000000001E-3</c:v>
                </c:pt>
              </c:numCache>
            </c:numRef>
          </c:val>
        </c:ser>
        <c:ser>
          <c:idx val="1"/>
          <c:order val="1"/>
          <c:tx>
            <c:strRef>
              <c:f>Chart!$C$383</c:f>
              <c:strCache>
                <c:ptCount val="1"/>
                <c:pt idx="0">
                  <c:v>OVS DPDK + my patches (tap)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Chart!$A$384:$A$389</c:f>
              <c:strCache>
                <c:ptCount val="6"/>
                <c:pt idx="0">
                  <c:v>pps packet loss rate</c:v>
                </c:pt>
                <c:pt idx="1">
                  <c:v>UDP (1400) packet loss rate</c:v>
                </c:pt>
                <c:pt idx="2">
                  <c:v>FIP pps packet loss rate</c:v>
                </c:pt>
                <c:pt idx="3">
                  <c:v>FIP UDP (1400) packet loss rate</c:v>
                </c:pt>
                <c:pt idx="4">
                  <c:v>L3 routing pps packet loss rate</c:v>
                </c:pt>
                <c:pt idx="5">
                  <c:v>L3 routing udp (1400) packet loss rate</c:v>
                </c:pt>
              </c:strCache>
            </c:strRef>
          </c:cat>
          <c:val>
            <c:numRef>
              <c:f>Chart!$C$384:$C$389</c:f>
              <c:numCache>
                <c:formatCode>0.00%</c:formatCode>
                <c:ptCount val="6"/>
                <c:pt idx="0" formatCode="0.0000%">
                  <c:v>3.6000000000000002E-4</c:v>
                </c:pt>
                <c:pt idx="1">
                  <c:v>8.0000000000000004E-4</c:v>
                </c:pt>
                <c:pt idx="2" formatCode="0.0000%">
                  <c:v>3.5E-4</c:v>
                </c:pt>
                <c:pt idx="3" formatCode="0.0000%">
                  <c:v>2.3000000000000001E-4</c:v>
                </c:pt>
                <c:pt idx="4" formatCode="0.0000%">
                  <c:v>2.9E-4</c:v>
                </c:pt>
                <c:pt idx="5" formatCode="0.000%">
                  <c:v>3.5E-4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893071232"/>
        <c:axId val="-1893069056"/>
      </c:barChart>
      <c:catAx>
        <c:axId val="-1893071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93069056"/>
        <c:crosses val="autoZero"/>
        <c:auto val="1"/>
        <c:lblAlgn val="ctr"/>
        <c:lblOffset val="100"/>
        <c:noMultiLvlLbl val="0"/>
      </c:catAx>
      <c:valAx>
        <c:axId val="-1893069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93071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Chart!$A$24</c:f>
              <c:strCache>
                <c:ptCount val="1"/>
                <c:pt idx="0">
                  <c:v>UDP Performance（Gbps，8192）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Chart!$B$23:$D$23</c:f>
              <c:strCache>
                <c:ptCount val="3"/>
                <c:pt idx="0">
                  <c:v>OVS Kernel</c:v>
                </c:pt>
                <c:pt idx="1">
                  <c:v>OVS DPDK</c:v>
                </c:pt>
                <c:pt idx="2">
                  <c:v>OVS DPDK + my patches</c:v>
                </c:pt>
              </c:strCache>
            </c:strRef>
          </c:cat>
          <c:val>
            <c:numRef>
              <c:f>Chart!$B$24:$D$24</c:f>
              <c:numCache>
                <c:formatCode>General</c:formatCode>
                <c:ptCount val="3"/>
                <c:pt idx="0">
                  <c:v>3.3</c:v>
                </c:pt>
                <c:pt idx="1">
                  <c:v>6</c:v>
                </c:pt>
                <c:pt idx="2">
                  <c:v>8.3000000000000007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0853008"/>
        <c:axId val="-120842672"/>
      </c:barChart>
      <c:catAx>
        <c:axId val="-12085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0842672"/>
        <c:crosses val="autoZero"/>
        <c:auto val="1"/>
        <c:lblAlgn val="ctr"/>
        <c:lblOffset val="100"/>
        <c:noMultiLvlLbl val="0"/>
      </c:catAx>
      <c:valAx>
        <c:axId val="-12084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085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Chart!$A$85</c:f>
              <c:strCache>
                <c:ptCount val="1"/>
                <c:pt idx="0">
                  <c:v>L3 routing TCP performance (Gbps)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Chart!$B$84:$D$84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Chart!$B$85:$D$85</c:f>
              <c:numCache>
                <c:formatCode>General</c:formatCode>
                <c:ptCount val="3"/>
                <c:pt idx="0">
                  <c:v>1.9</c:v>
                </c:pt>
                <c:pt idx="1">
                  <c:v>9.08</c:v>
                </c:pt>
                <c:pt idx="2">
                  <c:v>9.08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83886416"/>
        <c:axId val="-2083889136"/>
      </c:barChart>
      <c:catAx>
        <c:axId val="-208388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3889136"/>
        <c:crosses val="autoZero"/>
        <c:auto val="1"/>
        <c:lblAlgn val="ctr"/>
        <c:lblOffset val="100"/>
        <c:noMultiLvlLbl val="0"/>
      </c:catAx>
      <c:valAx>
        <c:axId val="-208388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3886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L3 Routing pps</a:t>
            </a:r>
            <a:endParaRPr lang="zh-CN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Chart!$A$105</c:f>
              <c:strCache>
                <c:ptCount val="1"/>
                <c:pt idx="0">
                  <c:v>L3 routing pps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Chart!$B$104:$C$104</c:f>
              <c:strCache>
                <c:ptCount val="2"/>
                <c:pt idx="0">
                  <c:v>OVS DPDK</c:v>
                </c:pt>
                <c:pt idx="1">
                  <c:v>OVS DPDK + my patches</c:v>
                </c:pt>
              </c:strCache>
            </c:strRef>
          </c:cat>
          <c:val>
            <c:numRef>
              <c:f>Chart!$B$105:$C$105</c:f>
              <c:numCache>
                <c:formatCode>General</c:formatCode>
                <c:ptCount val="2"/>
                <c:pt idx="0">
                  <c:v>214656</c:v>
                </c:pt>
                <c:pt idx="1">
                  <c:v>296079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2033760"/>
        <c:axId val="-122025600"/>
      </c:barChart>
      <c:lineChart>
        <c:grouping val="standard"/>
        <c:varyColors val="0"/>
        <c:ser>
          <c:idx val="1"/>
          <c:order val="1"/>
          <c:tx>
            <c:strRef>
              <c:f>Chart!$A$106</c:f>
              <c:strCache>
                <c:ptCount val="1"/>
                <c:pt idx="0">
                  <c:v>L3 routing pps packet loss rate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Chart!$B$104:$C$104</c:f>
              <c:strCache>
                <c:ptCount val="2"/>
                <c:pt idx="0">
                  <c:v>OVS DPDK</c:v>
                </c:pt>
                <c:pt idx="1">
                  <c:v>OVS DPDK + my patches</c:v>
                </c:pt>
              </c:strCache>
            </c:strRef>
          </c:cat>
          <c:val>
            <c:numRef>
              <c:f>Chart!$B$106:$C$106</c:f>
              <c:numCache>
                <c:formatCode>0%</c:formatCode>
                <c:ptCount val="2"/>
                <c:pt idx="0">
                  <c:v>0.12</c:v>
                </c:pt>
                <c:pt idx="1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22031040"/>
        <c:axId val="-122033216"/>
      </c:lineChart>
      <c:catAx>
        <c:axId val="-12203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025600"/>
        <c:crosses val="autoZero"/>
        <c:auto val="1"/>
        <c:lblAlgn val="ctr"/>
        <c:lblOffset val="100"/>
        <c:noMultiLvlLbl val="0"/>
      </c:catAx>
      <c:valAx>
        <c:axId val="-12202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033760"/>
        <c:crosses val="autoZero"/>
        <c:crossBetween val="between"/>
      </c:valAx>
      <c:valAx>
        <c:axId val="-122033216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031040"/>
        <c:crosses val="max"/>
        <c:crossBetween val="between"/>
      </c:valAx>
      <c:catAx>
        <c:axId val="-12203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22033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Chart!$A$193</c:f>
              <c:strCache>
                <c:ptCount val="1"/>
                <c:pt idx="0">
                  <c:v>L3 routing UDP Performance (Gbps, 1400)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Chart!$B$192:$D$192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Chart!$B$193:$D$193</c:f>
              <c:numCache>
                <c:formatCode>General</c:formatCode>
                <c:ptCount val="3"/>
                <c:pt idx="0">
                  <c:v>2.02</c:v>
                </c:pt>
                <c:pt idx="1">
                  <c:v>1.66</c:v>
                </c:pt>
                <c:pt idx="2">
                  <c:v>3.08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2409632"/>
        <c:axId val="-132409088"/>
      </c:barChart>
      <c:catAx>
        <c:axId val="-13240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409088"/>
        <c:crosses val="autoZero"/>
        <c:auto val="1"/>
        <c:lblAlgn val="ctr"/>
        <c:lblOffset val="100"/>
        <c:noMultiLvlLbl val="0"/>
      </c:catAx>
      <c:valAx>
        <c:axId val="-13240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40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Chart!$A$126</c:f>
              <c:strCache>
                <c:ptCount val="1"/>
                <c:pt idx="0">
                  <c:v>L3 routing UDP performance (Gbps, 8192)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Chart!$B$125:$D$125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Chart!$B$126:$D$126</c:f>
              <c:numCache>
                <c:formatCode>General</c:formatCode>
                <c:ptCount val="3"/>
                <c:pt idx="0">
                  <c:v>1.5</c:v>
                </c:pt>
                <c:pt idx="1">
                  <c:v>1.59</c:v>
                </c:pt>
                <c:pt idx="2">
                  <c:v>8.16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84815280"/>
        <c:axId val="-2084817456"/>
      </c:barChart>
      <c:catAx>
        <c:axId val="-208481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4817456"/>
        <c:crosses val="autoZero"/>
        <c:auto val="1"/>
        <c:lblAlgn val="ctr"/>
        <c:lblOffset val="100"/>
        <c:noMultiLvlLbl val="0"/>
      </c:catAx>
      <c:valAx>
        <c:axId val="-208481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4815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Chart!$A$44</c:f>
              <c:strCache>
                <c:ptCount val="1"/>
                <c:pt idx="0">
                  <c:v>FIP tcp performance (Gbps)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Chart!$B$43:$D$43</c:f>
              <c:strCache>
                <c:ptCount val="3"/>
                <c:pt idx="0">
                  <c:v>OVS DPDK</c:v>
                </c:pt>
                <c:pt idx="1">
                  <c:v>OVS DPDK + my patches</c:v>
                </c:pt>
                <c:pt idx="2">
                  <c:v>OVS Kernel</c:v>
                </c:pt>
              </c:strCache>
            </c:strRef>
          </c:cat>
          <c:val>
            <c:numRef>
              <c:f>Chart!$B$44:$D$44</c:f>
              <c:numCache>
                <c:formatCode>General</c:formatCode>
                <c:ptCount val="3"/>
                <c:pt idx="0">
                  <c:v>1.4</c:v>
                </c:pt>
                <c:pt idx="1">
                  <c:v>9.3800000000000008</c:v>
                </c:pt>
                <c:pt idx="2">
                  <c:v>9.39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37606720"/>
        <c:axId val="-337595840"/>
      </c:barChart>
      <c:catAx>
        <c:axId val="-33760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7595840"/>
        <c:crosses val="autoZero"/>
        <c:auto val="1"/>
        <c:lblAlgn val="ctr"/>
        <c:lblOffset val="100"/>
        <c:noMultiLvlLbl val="0"/>
      </c:catAx>
      <c:valAx>
        <c:axId val="-337595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760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FIP pps Performance</a:t>
            </a:r>
            <a:endParaRPr lang="zh-CN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Chart!$A$148</c:f>
              <c:strCache>
                <c:ptCount val="1"/>
                <c:pt idx="0">
                  <c:v>FIP pps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Chart!$B$147:$D$147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Chart!$B$148:$D$148</c:f>
              <c:numCache>
                <c:formatCode>0</c:formatCode>
                <c:ptCount val="3"/>
                <c:pt idx="0" formatCode="General">
                  <c:v>159640</c:v>
                </c:pt>
                <c:pt idx="1">
                  <c:v>158581</c:v>
                </c:pt>
                <c:pt idx="2" formatCode="General">
                  <c:v>296661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2400928"/>
        <c:axId val="-132411264"/>
      </c:barChart>
      <c:lineChart>
        <c:grouping val="standard"/>
        <c:varyColors val="0"/>
        <c:ser>
          <c:idx val="1"/>
          <c:order val="1"/>
          <c:tx>
            <c:strRef>
              <c:f>Chart!$A$149</c:f>
              <c:strCache>
                <c:ptCount val="1"/>
                <c:pt idx="0">
                  <c:v>FIP pps packet loss rate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Chart!$B$147:$D$147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Chart!$B$149:$D$149</c:f>
              <c:numCache>
                <c:formatCode>0.0000%</c:formatCode>
                <c:ptCount val="3"/>
                <c:pt idx="0" formatCode="0.00%">
                  <c:v>3.0999999999999999E-3</c:v>
                </c:pt>
                <c:pt idx="1">
                  <c:v>0.2</c:v>
                </c:pt>
                <c:pt idx="2">
                  <c:v>4.3999999999999999E-5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2410720"/>
        <c:axId val="-132396032"/>
      </c:lineChart>
      <c:catAx>
        <c:axId val="-13240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411264"/>
        <c:crosses val="autoZero"/>
        <c:auto val="1"/>
        <c:lblAlgn val="ctr"/>
        <c:lblOffset val="100"/>
        <c:noMultiLvlLbl val="0"/>
      </c:catAx>
      <c:valAx>
        <c:axId val="-13241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400928"/>
        <c:crosses val="autoZero"/>
        <c:crossBetween val="between"/>
      </c:valAx>
      <c:valAx>
        <c:axId val="-132396032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410720"/>
        <c:crosses val="max"/>
        <c:crossBetween val="between"/>
      </c:valAx>
      <c:catAx>
        <c:axId val="-132410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323960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Chart!$A$172</c:f>
              <c:strCache>
                <c:ptCount val="1"/>
                <c:pt idx="0">
                  <c:v>FIP UDP Performance（Gbps, 1400）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Chart!$B$171:$D$171</c:f>
              <c:strCache>
                <c:ptCount val="3"/>
                <c:pt idx="0">
                  <c:v>OVS DPDK</c:v>
                </c:pt>
                <c:pt idx="1">
                  <c:v>OVS Kernel</c:v>
                </c:pt>
                <c:pt idx="2">
                  <c:v>OVS DPDK + my patches</c:v>
                </c:pt>
              </c:strCache>
            </c:strRef>
          </c:cat>
          <c:val>
            <c:numRef>
              <c:f>Chart!$B$172:$D$172</c:f>
              <c:numCache>
                <c:formatCode>0.00</c:formatCode>
                <c:ptCount val="3"/>
                <c:pt idx="0" formatCode="General">
                  <c:v>1.54</c:v>
                </c:pt>
                <c:pt idx="1">
                  <c:v>1.44</c:v>
                </c:pt>
                <c:pt idx="2" formatCode="General">
                  <c:v>3.15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37599648"/>
        <c:axId val="-337598560"/>
      </c:barChart>
      <c:catAx>
        <c:axId val="-3375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7598560"/>
        <c:crosses val="autoZero"/>
        <c:auto val="1"/>
        <c:lblAlgn val="ctr"/>
        <c:lblOffset val="100"/>
        <c:noMultiLvlLbl val="0"/>
      </c:catAx>
      <c:valAx>
        <c:axId val="-33759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7599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lnSpc>
                <a:spcPct val="100000"/>
              </a:lnSpc>
              <a:buFontTx/>
              <a:buNone/>
              <a:defRPr sz="120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lnSpc>
                <a:spcPct val="100000"/>
              </a:lnSpc>
              <a:buFontTx/>
              <a:buNone/>
              <a:defRPr sz="120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3D03AC0-ED3C-49C2-9E6A-EBD83C194850}" type="datetimeFigureOut">
              <a:rPr lang="zh-CN" altLang="en-US"/>
              <a:t>2021/11/9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lnSpc>
                <a:spcPct val="100000"/>
              </a:lnSpc>
              <a:buFontTx/>
              <a:buNone/>
              <a:defRPr sz="120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lnSpc>
                <a:spcPct val="100000"/>
              </a:lnSpc>
              <a:buFontTx/>
              <a:buNone/>
              <a:defRPr sz="120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E67CE4D-C140-42C4-B4E5-E66660F8C15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852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lnSpc>
                <a:spcPct val="100000"/>
              </a:lnSpc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lnSpc>
                <a:spcPct val="100000"/>
              </a:lnSpc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lnSpc>
                <a:spcPct val="100000"/>
              </a:lnSpc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24BF663-959B-43DD-8B92-C4A844F90097}" type="slidenum">
              <a:rPr lang="en-US" altLang="zh-CN"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269920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46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0868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6334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180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72030" algn="l" defTabSz="9086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6690" algn="l" defTabSz="9086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1350" algn="l" defTabSz="9086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5375" algn="l" defTabSz="9086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fld id="{D170C1A3-BB0E-4B11-AFFD-EF013D39E4D9}" type="slidenum">
              <a:rPr lang="en-US" altLang="zh-CN" sz="120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fld>
            <a:endParaRPr lang="en-US" altLang="zh-CN" sz="1200" dirty="0" smtClean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5535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BF663-959B-43DD-8B92-C4A844F90097}" type="slidenum">
              <a:rPr lang="en-US" altLang="zh-CN" smtClean="0"/>
              <a:t>19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8332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CCBN展\演示文件\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" y="-26919"/>
            <a:ext cx="12160250" cy="176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:\CCBN展\演示文件\1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" y="4596876"/>
            <a:ext cx="12160250" cy="224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8" descr="H:\biaozhi-bai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489027" y="6056799"/>
            <a:ext cx="3101285" cy="44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" y="2271075"/>
            <a:ext cx="12160250" cy="1466282"/>
          </a:xfrm>
        </p:spPr>
        <p:txBody>
          <a:bodyPr/>
          <a:lstStyle>
            <a:lvl1pPr algn="ctr">
              <a:defRPr sz="40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09936" y="1121880"/>
            <a:ext cx="10915856" cy="5315024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0581" y="4395714"/>
            <a:ext cx="10336213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0581" y="2899348"/>
            <a:ext cx="10336213" cy="149636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660" indent="0">
              <a:buNone/>
              <a:defRPr sz="1900"/>
            </a:lvl2pPr>
            <a:lvl3pPr marL="908685" indent="0">
              <a:buNone/>
              <a:defRPr sz="1600"/>
            </a:lvl3pPr>
            <a:lvl4pPr marL="1363345" indent="0">
              <a:buNone/>
              <a:defRPr sz="1500"/>
            </a:lvl4pPr>
            <a:lvl5pPr marL="1818005" indent="0">
              <a:buNone/>
              <a:defRPr sz="1500"/>
            </a:lvl5pPr>
            <a:lvl6pPr marL="2272030" indent="0">
              <a:buNone/>
              <a:defRPr sz="1500"/>
            </a:lvl6pPr>
            <a:lvl7pPr marL="2726690" indent="0">
              <a:buNone/>
              <a:defRPr sz="1500"/>
            </a:lvl7pPr>
            <a:lvl8pPr marL="3181350" indent="0">
              <a:buNone/>
              <a:defRPr sz="1500"/>
            </a:lvl8pPr>
            <a:lvl9pPr marL="3635375" indent="0">
              <a:buNone/>
              <a:defRPr sz="15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34566" y="1193705"/>
            <a:ext cx="5796305" cy="5243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33481" y="1193705"/>
            <a:ext cx="5492300" cy="5243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3663" y="29"/>
            <a:ext cx="11492201" cy="105005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33643" y="1193732"/>
            <a:ext cx="5647339" cy="6381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60" indent="0">
              <a:buNone/>
              <a:defRPr sz="2000" b="1"/>
            </a:lvl2pPr>
            <a:lvl3pPr marL="908685" indent="0">
              <a:buNone/>
              <a:defRPr sz="1900" b="1"/>
            </a:lvl3pPr>
            <a:lvl4pPr marL="1363345" indent="0">
              <a:buNone/>
              <a:defRPr sz="1600" b="1"/>
            </a:lvl4pPr>
            <a:lvl5pPr marL="1818005" indent="0">
              <a:buNone/>
              <a:defRPr sz="1600" b="1"/>
            </a:lvl5pPr>
            <a:lvl6pPr marL="2272030" indent="0">
              <a:buNone/>
              <a:defRPr sz="1600" b="1"/>
            </a:lvl6pPr>
            <a:lvl7pPr marL="2726690" indent="0">
              <a:buNone/>
              <a:defRPr sz="1600" b="1"/>
            </a:lvl7pPr>
            <a:lvl8pPr marL="3181350" indent="0">
              <a:buNone/>
              <a:defRPr sz="1600" b="1"/>
            </a:lvl8pPr>
            <a:lvl9pPr marL="3635375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33643" y="1831926"/>
            <a:ext cx="5647339" cy="46050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7324" y="1193732"/>
            <a:ext cx="5648525" cy="6381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60" indent="0">
              <a:buNone/>
              <a:defRPr sz="2000" b="1"/>
            </a:lvl2pPr>
            <a:lvl3pPr marL="908685" indent="0">
              <a:buNone/>
              <a:defRPr sz="1900" b="1"/>
            </a:lvl3pPr>
            <a:lvl4pPr marL="1363345" indent="0">
              <a:buNone/>
              <a:defRPr sz="1600" b="1"/>
            </a:lvl4pPr>
            <a:lvl5pPr marL="1818005" indent="0">
              <a:buNone/>
              <a:defRPr sz="1600" b="1"/>
            </a:lvl5pPr>
            <a:lvl6pPr marL="2272030" indent="0">
              <a:buNone/>
              <a:defRPr sz="1600" b="1"/>
            </a:lvl6pPr>
            <a:lvl7pPr marL="2726690" indent="0">
              <a:buNone/>
              <a:defRPr sz="1600" b="1"/>
            </a:lvl7pPr>
            <a:lvl8pPr marL="3181350" indent="0">
              <a:buNone/>
              <a:defRPr sz="1600" b="1"/>
            </a:lvl8pPr>
            <a:lvl9pPr marL="363537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7324" y="1831926"/>
            <a:ext cx="5648525" cy="46050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3564" y="29"/>
            <a:ext cx="11492200" cy="1050055"/>
          </a:xfrm>
          <a:noFill/>
        </p:spPr>
        <p:txBody>
          <a:bodyPr/>
          <a:lstStyle>
            <a:lvl1pPr algn="l">
              <a:defRPr sz="3200" b="1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54328" y="1193705"/>
            <a:ext cx="7071443" cy="5243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3566" y="1193705"/>
            <a:ext cx="4275089" cy="5243200"/>
          </a:xfrm>
        </p:spPr>
        <p:txBody>
          <a:bodyPr/>
          <a:lstStyle>
            <a:lvl1pPr marL="0" indent="0">
              <a:buNone/>
              <a:defRPr sz="2400"/>
            </a:lvl1pPr>
            <a:lvl2pPr marL="454660" indent="0">
              <a:buNone/>
              <a:defRPr sz="1200"/>
            </a:lvl2pPr>
            <a:lvl3pPr marL="908685" indent="0">
              <a:buNone/>
              <a:defRPr sz="1100"/>
            </a:lvl3pPr>
            <a:lvl4pPr marL="1363345" indent="0">
              <a:buNone/>
              <a:defRPr sz="900"/>
            </a:lvl4pPr>
            <a:lvl5pPr marL="1818005" indent="0">
              <a:buNone/>
              <a:defRPr sz="900"/>
            </a:lvl5pPr>
            <a:lvl6pPr marL="2272030" indent="0">
              <a:buNone/>
              <a:defRPr sz="900"/>
            </a:lvl6pPr>
            <a:lvl7pPr marL="2726690" indent="0">
              <a:buNone/>
              <a:defRPr sz="900"/>
            </a:lvl7pPr>
            <a:lvl8pPr marL="3181350" indent="0">
              <a:buNone/>
              <a:defRPr sz="900"/>
            </a:lvl8pPr>
            <a:lvl9pPr marL="3635375" indent="0">
              <a:buNone/>
              <a:defRPr sz="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3494" y="4788400"/>
            <a:ext cx="7296150" cy="56529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3494" y="611247"/>
            <a:ext cx="729615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4660" indent="0">
              <a:buNone/>
              <a:defRPr sz="2800"/>
            </a:lvl2pPr>
            <a:lvl3pPr marL="908685" indent="0">
              <a:buNone/>
              <a:defRPr sz="2400"/>
            </a:lvl3pPr>
            <a:lvl4pPr marL="1363345" indent="0">
              <a:buNone/>
              <a:defRPr sz="2000"/>
            </a:lvl4pPr>
            <a:lvl5pPr marL="1818005" indent="0">
              <a:buNone/>
              <a:defRPr sz="2000"/>
            </a:lvl5pPr>
            <a:lvl6pPr marL="2272030" indent="0">
              <a:buNone/>
              <a:defRPr sz="2000"/>
            </a:lvl6pPr>
            <a:lvl7pPr marL="2726690" indent="0">
              <a:buNone/>
              <a:defRPr sz="2000"/>
            </a:lvl7pPr>
            <a:lvl8pPr marL="3181350" indent="0">
              <a:buNone/>
              <a:defRPr sz="2000"/>
            </a:lvl8pPr>
            <a:lvl9pPr marL="3635375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3494" y="5353740"/>
            <a:ext cx="7296150" cy="802813"/>
          </a:xfrm>
        </p:spPr>
        <p:txBody>
          <a:bodyPr/>
          <a:lstStyle>
            <a:lvl1pPr marL="0" indent="0">
              <a:buNone/>
              <a:defRPr sz="2000"/>
            </a:lvl1pPr>
            <a:lvl2pPr marL="454660" indent="0">
              <a:buNone/>
              <a:defRPr sz="1200"/>
            </a:lvl2pPr>
            <a:lvl3pPr marL="908685" indent="0">
              <a:buNone/>
              <a:defRPr sz="1100"/>
            </a:lvl3pPr>
            <a:lvl4pPr marL="1363345" indent="0">
              <a:buNone/>
              <a:defRPr sz="900"/>
            </a:lvl4pPr>
            <a:lvl5pPr marL="1818005" indent="0">
              <a:buNone/>
              <a:defRPr sz="900"/>
            </a:lvl5pPr>
            <a:lvl6pPr marL="2272030" indent="0">
              <a:buNone/>
              <a:defRPr sz="900"/>
            </a:lvl6pPr>
            <a:lvl7pPr marL="2726690" indent="0">
              <a:buNone/>
              <a:defRPr sz="900"/>
            </a:lvl7pPr>
            <a:lvl8pPr marL="3181350" indent="0">
              <a:buNone/>
              <a:defRPr sz="900"/>
            </a:lvl8pPr>
            <a:lvl9pPr marL="363537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:\down\图片2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" y="342116"/>
            <a:ext cx="12191919" cy="649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CCBN展\演示文件\11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3" y="92"/>
            <a:ext cx="12160250" cy="104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8" descr="H:\biaozhi-bai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9785233" y="6489036"/>
            <a:ext cx="2106932" cy="30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3569" y="92"/>
            <a:ext cx="11493125" cy="104983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0872" tIns="45450" rIns="90872" bIns="4545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0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569" y="1193927"/>
            <a:ext cx="11493125" cy="5242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89434" tIns="45450" rIns="90872" bIns="4545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11442461" y="619158"/>
            <a:ext cx="669237" cy="3499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0872" tIns="45450" rIns="90872" bIns="45450"/>
          <a:lstStyle/>
          <a:p>
            <a:pPr algn="r">
              <a:defRPr/>
            </a:pPr>
            <a:fld id="{6B4C3250-F419-4EE1-8988-E8C6F9C67111}" type="slidenum">
              <a:rPr lang="en-US" altLang="zh-CN" sz="150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454660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MyriadRegular" pitchFamily="2" charset="0"/>
          <a:ea typeface="黑体" panose="02010609060101010101" pitchFamily="49" charset="-122"/>
        </a:defRPr>
      </a:lvl6pPr>
      <a:lvl7pPr marL="908685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MyriadRegular" pitchFamily="2" charset="0"/>
          <a:ea typeface="黑体" panose="02010609060101010101" pitchFamily="49" charset="-122"/>
        </a:defRPr>
      </a:lvl7pPr>
      <a:lvl8pPr marL="1363345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MyriadRegular" pitchFamily="2" charset="0"/>
          <a:ea typeface="黑体" panose="02010609060101010101" pitchFamily="49" charset="-122"/>
        </a:defRPr>
      </a:lvl8pPr>
      <a:lvl9pPr marL="1818005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MyriadRegular" pitchFamily="2" charset="0"/>
          <a:ea typeface="黑体" panose="02010609060101010101" pitchFamily="49" charset="-122"/>
        </a:defRPr>
      </a:lvl9pPr>
    </p:titleStyle>
    <p:bodyStyle>
      <a:lvl1pPr marL="340995" indent="-340995" algn="l" rtl="0" eaLnBrk="0" fontAlgn="t" hangingPunct="0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l"/>
        <a:defRPr sz="2400">
          <a:solidFill>
            <a:srgbClr val="FFFFFF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38505" indent="-283845" algn="l" rtl="0" eaLnBrk="0" fontAlgn="t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74115" indent="-265430" algn="l" rtl="0" eaLnBrk="0" fontAlgn="t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28775" indent="-265430" algn="l" rtl="0" eaLnBrk="0" fontAlgn="t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82800" indent="-265430" algn="l" rtl="0" eaLnBrk="0" fontAlgn="t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37460" indent="-265430" algn="l" rtl="0" fontAlgn="t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+mn-lt"/>
          <a:ea typeface="+mn-ea"/>
        </a:defRPr>
      </a:lvl6pPr>
      <a:lvl7pPr marL="2992120" indent="-265430" algn="l" rtl="0" fontAlgn="t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+mn-lt"/>
          <a:ea typeface="+mn-ea"/>
        </a:defRPr>
      </a:lvl7pPr>
      <a:lvl8pPr marL="3446145" indent="-265430" algn="l" rtl="0" fontAlgn="t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+mn-lt"/>
          <a:ea typeface="+mn-ea"/>
        </a:defRPr>
      </a:lvl8pPr>
      <a:lvl9pPr marL="3900805" indent="-265430" algn="l" rtl="0" fontAlgn="t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60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685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345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005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030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690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350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375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review.opendev.org/c/openstack/nova/+/818337" TargetMode="External"/><Relationship Id="rId3" Type="http://schemas.openxmlformats.org/officeDocument/2006/relationships/hyperlink" Target="https://github.com/yyang13/ovsconf-2021/tree/master/ovs-patches" TargetMode="External"/><Relationship Id="rId7" Type="http://schemas.openxmlformats.org/officeDocument/2006/relationships/hyperlink" Target="https://review.opendev.org/c/openstack/neutron/+/805930" TargetMode="External"/><Relationship Id="rId2" Type="http://schemas.openxmlformats.org/officeDocument/2006/relationships/hyperlink" Target="https://github.com/yyang13/ovsconf-2021/tree/master/dpdk-patche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view.opendev.org/c/openstack/os-ken/+/795963" TargetMode="External"/><Relationship Id="rId5" Type="http://schemas.openxmlformats.org/officeDocument/2006/relationships/hyperlink" Target="https://review.opendev.org/c/openstack/neutron-specs/+/796746" TargetMode="External"/><Relationship Id="rId4" Type="http://schemas.openxmlformats.org/officeDocument/2006/relationships/hyperlink" Target="https://bugs.launchpad.net/neutron/+bug/193195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github.com/yyang13/ovsconf-2021/tree/master/dpdk-patches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yang13/ovsconf-2021/tree/master/ovs-patch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eview.opendev.org/c/openstack/neutron/+/805930" TargetMode="External"/><Relationship Id="rId2" Type="http://schemas.openxmlformats.org/officeDocument/2006/relationships/hyperlink" Target="https://review.opendev.org/c/openstack/os-ken/+/795963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eview.opendev.org/c/openstack/nova/+/818337" TargetMode="External"/><Relationship Id="rId4" Type="http://schemas.openxmlformats.org/officeDocument/2006/relationships/hyperlink" Target="https://review.opendev.org/c/openstack/neutron/+/818338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review.opendev.org/c/openstack/neutron/+/805930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review.opendev.org/c/openstack/neutron/+/805930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yyang13/ovsconf-2021/blob/master/demo-video.mp4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" y="2412157"/>
            <a:ext cx="12160250" cy="14460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872" tIns="45450" rIns="90872" bIns="45450">
            <a:spAutoFit/>
          </a:bodyPr>
          <a:lstStyle/>
          <a:p>
            <a:pPr algn="ctr"/>
            <a:r>
              <a:rPr lang="en-US" altLang="zh-CN" sz="4400" b="1" dirty="0">
                <a:latin typeface="Verdana" panose="020B0604030504040204" pitchFamily="34" charset="0"/>
                <a:ea typeface="Verdana" panose="020B0604030504040204" pitchFamily="34" charset="0"/>
              </a:rPr>
              <a:t>Make OVS DPDK a First-class Citizen in Openstack</a:t>
            </a:r>
            <a:endParaRPr lang="zh-CN" altLang="en-US" sz="4400" b="1" dirty="0">
              <a:latin typeface="Verdana" panose="020B060403050404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04061" y="4068341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Yi Yang @ Inspur Cloud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10150120" cy="13911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Floating IP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tap interface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VM1 &lt;---&gt; qr-XXXX &lt;---&gt; rfp-YYYY &lt;---&gt; fpr-ZZZZ &lt;---&gt; qr-XXXX &lt;---&gt; VM2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图表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388676"/>
              </p:ext>
            </p:extLst>
          </p:nvPr>
        </p:nvGraphicFramePr>
        <p:xfrm>
          <a:off x="2688633" y="2649725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57576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87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10150120" cy="13911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Floating IP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tap interface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VM1 &lt;---&gt; qr-XXXX &lt;---&gt; rfp-YYYY &lt;---&gt; fpr-ZZZZ &lt;---&gt; qr-XXXX &lt;---&gt; VM2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图表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754221"/>
              </p:ext>
            </p:extLst>
          </p:nvPr>
        </p:nvGraphicFramePr>
        <p:xfrm>
          <a:off x="2479725" y="2463275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57576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924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10150120" cy="13911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Floating IP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tap interface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VM1 &lt;---&gt; qr-XXXX &lt;---&gt; rfp-YYYY &lt;---&gt; fpr-ZZZZ &lt;---&gt; qr-XXXX &lt;---&gt; VM2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图表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906981"/>
              </p:ext>
            </p:extLst>
          </p:nvPr>
        </p:nvGraphicFramePr>
        <p:xfrm>
          <a:off x="2688633" y="2622319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57576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371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10150120" cy="13911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Floating IP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tap interface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VM1 &lt;---&gt; qr-XXXX &lt;---&gt; rfp-YYYY &lt;---&gt; fpr-ZZZZ &lt;---&gt; qr-XXXX &lt;---&gt; VM2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图表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71149"/>
              </p:ext>
            </p:extLst>
          </p:nvPr>
        </p:nvGraphicFramePr>
        <p:xfrm>
          <a:off x="2688633" y="2631866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57576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993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6641548" cy="191437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Higher packet loss rate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tap interface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performance results in this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图表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010866"/>
              </p:ext>
            </p:extLst>
          </p:nvPr>
        </p:nvGraphicFramePr>
        <p:xfrm>
          <a:off x="2551733" y="2484165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57576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085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6641548" cy="191437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Higher packet loss rate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tap interface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performance results in this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图表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921231"/>
              </p:ext>
            </p:extLst>
          </p:nvPr>
        </p:nvGraphicFramePr>
        <p:xfrm>
          <a:off x="2623741" y="2556173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57576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31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58387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Solutions to OVS DPDK Performance Issues</a:t>
            </a:r>
            <a:endParaRPr lang="en-US" altLang="zh-CN" sz="3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9934096" cy="55276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 to Bad VM-to-VM performance</a:t>
            </a:r>
          </a:p>
          <a:p>
            <a:pPr marL="683260" lvl="1" indent="-285750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VxLAN TSO</a:t>
            </a:r>
          </a:p>
          <a:p>
            <a:pPr marL="683260" lvl="1" indent="-285750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GRO</a:t>
            </a:r>
          </a:p>
          <a:p>
            <a:pPr marL="683260" lvl="1" indent="-285750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GSO</a:t>
            </a:r>
          </a:p>
          <a:p>
            <a:pPr marL="683260" lvl="1" indent="-285750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Use NICs which support VxLAN TSO (e.g. Intel 700 series</a:t>
            </a:r>
            <a:r>
              <a:rPr lang="zh-CN" altLang="en-US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，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800 series</a:t>
            </a:r>
            <a:r>
              <a:rPr lang="zh-CN" altLang="en-US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，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Mellanox ConnectX series</a:t>
            </a:r>
            <a:r>
              <a:rPr lang="zh-CN" altLang="en-US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）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 to Bad L3 routing performance</a:t>
            </a:r>
          </a:p>
          <a:p>
            <a:pPr marL="683260" lvl="1" indent="-285750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Use openflow instead of qrouter to avoid tap interfacse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 to Bad Floating IP performance</a:t>
            </a:r>
          </a:p>
          <a:p>
            <a:pPr marL="568960" lvl="1" indent="-171450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Use openflow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instead of qrouter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and iptables conntrack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 to Higher packet loss rate</a:t>
            </a:r>
          </a:p>
          <a:p>
            <a:pPr marL="568960" lvl="1" indent="-171450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Use openflow to avoid unnecessary hops in the datapath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39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58387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Implementation Status</a:t>
            </a:r>
            <a:endParaRPr lang="en-US" altLang="zh-CN" sz="3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9934096" cy="57923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 to Bad VM-to-VM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Code for dpdk 19.11.6: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github.com/yyang13/ovsconf-2021/tree/master/dpdk-patches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Code for OVS 2.14.1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3"/>
              </a:rPr>
              <a:t>github.com/yyang13/ovsconf-2021/tree/master/ovs-patches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 to Bad L3 routing performance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 to Bad Floating IP performance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 to Higher packet loss rate</a:t>
            </a:r>
          </a:p>
          <a:p>
            <a:pPr marL="397510" lvl="1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REF(approved):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4"/>
              </a:rPr>
              <a:t>://bugs.launchpad.net/neutron/+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4"/>
              </a:rPr>
              <a:t>bug/1931953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97510" lvl="1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Spec: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5"/>
              </a:rPr>
              <a:t>https://review.opendev.org/c/openstack/neutron-specs/+/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5"/>
              </a:rPr>
              <a:t>796746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97510" lvl="1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Code for os-ken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6"/>
              </a:rPr>
              <a:t>https://review.opendev.org/c/openstack/os-ken/+/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6"/>
              </a:rPr>
              <a:t>795963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97510" lvl="1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Code for neutron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7"/>
              </a:rPr>
              <a:t>https://review.opendev.org/c/openstack/neutron/+/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7"/>
              </a:rPr>
              <a:t>805930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97510" lvl="1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Code for nova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8"/>
              </a:rPr>
              <a:t>https://review.opendev.org/c/openstack/nova/+/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8"/>
              </a:rPr>
              <a:t>818337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710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58387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Implementation 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Detail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s: DPDK</a:t>
            </a:r>
            <a:endParaRPr lang="en-US" altLang="zh-CN" sz="3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11518272" cy="22036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marL="57150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github.com/yyang13/ovsconf-2021/tree/master/dpdk-patches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57150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GRO:</a:t>
            </a:r>
          </a:p>
          <a:p>
            <a:pPr marL="454660" lvl="1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UDP IPv4, UDP IPv4 in IPv4 VXLAN, TCP IPv6, TCP IPv6 in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IPv4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VXLAN,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TCP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IPv4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IPv6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VXLAN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TCP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IPv6 in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IPv6 VXLAN, UDP IPv6,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UDP IPv4 in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IPv6 VXLAN,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UDP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IPv6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 IPv4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VXLAN,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UDP IPv4 in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IPv6 VXLAN,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UDP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IPv6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IPv6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VXLAN</a:t>
            </a:r>
            <a:endParaRPr lang="en-US" altLang="zh-CN" sz="12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57150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GSO:</a:t>
            </a:r>
          </a:p>
          <a:p>
            <a:pPr marL="454660" lvl="1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UDP IPv4 in IPv4 VXLAN,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UDP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IPv6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 IPv4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VXLAN, UDP IPv6,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UDP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IPv6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IPv6 VXLAN,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UDP IPv4 in 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IPv6 </a:t>
            </a: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VXLAN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68725" r="26906" b="7486"/>
          <a:stretch/>
        </p:blipFill>
        <p:spPr>
          <a:xfrm>
            <a:off x="391493" y="4212356"/>
            <a:ext cx="11412444" cy="2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02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58387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Implementation 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Detail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s: OVS DPDK</a:t>
            </a:r>
            <a:endParaRPr lang="en-US" altLang="zh-CN" sz="3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044005"/>
            <a:ext cx="12160250" cy="1311128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marL="57150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3"/>
              </a:rPr>
              <a:t>github.com/yyang13/ovsconf-2021/tree/master/ovs-patches</a:t>
            </a:r>
            <a:endParaRPr lang="en-US" altLang="zh-CN" sz="12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57150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Enable VXLAN TSO                                                                Add GRO support</a:t>
            </a:r>
          </a:p>
          <a:p>
            <a:pPr marL="57150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Add GSO support                                                                   Enable UFO</a:t>
            </a:r>
          </a:p>
          <a:p>
            <a:pPr marL="57150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Use TPACKET_V2 for tap interface</a:t>
            </a:r>
            <a:endParaRPr lang="en-US" altLang="zh-CN" sz="1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t="36166" r="5588" b="7159"/>
          <a:stretch/>
        </p:blipFill>
        <p:spPr>
          <a:xfrm>
            <a:off x="9579" y="2772197"/>
            <a:ext cx="1216124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90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5800719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Agenda</a:t>
            </a:r>
            <a:endParaRPr lang="zh-CN" altLang="en-US" sz="3200" b="1" dirty="0">
              <a:solidFill>
                <a:srgbClr val="FFFF00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712578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Solutions to </a:t>
            </a:r>
            <a:r>
              <a:rPr lang="en-US" altLang="zh-CN" sz="20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Implementation Status of Solutions</a:t>
            </a: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Implementation Details of </a:t>
            </a:r>
            <a:r>
              <a:rPr lang="en-US" altLang="zh-CN" sz="20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Solutions</a:t>
            </a: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Performance Comparison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Future Work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Demonstration</a:t>
            </a: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58387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Implementation 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Detail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s: openstack </a:t>
            </a:r>
            <a:endParaRPr lang="en-US" altLang="zh-CN" sz="3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7517" y="1044005"/>
            <a:ext cx="11089232" cy="64140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os-ken</a:t>
            </a:r>
          </a:p>
          <a:p>
            <a:pPr marL="890270" lvl="2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://review.opendev.org/c/openstack/os-ken/+/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795963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890270" lvl="2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sz="1600" dirty="0" smtClean="0"/>
              <a:t>Enhance </a:t>
            </a:r>
            <a:r>
              <a:rPr lang="en-US" sz="1600" dirty="0"/>
              <a:t>os-ken to support Nicira </a:t>
            </a:r>
            <a:r>
              <a:rPr lang="en-US" sz="1600" dirty="0" smtClean="0"/>
              <a:t>PacketIn2: transmit customized userdata to controller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Neutron</a:t>
            </a:r>
          </a:p>
          <a:p>
            <a:pPr marL="890270" lvl="2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3"/>
              </a:rPr>
              <a:t>https://review.opendev.org/c/openstack/neutron/+/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3"/>
              </a:rPr>
              <a:t>805930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890270" lvl="2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sz="1600" dirty="0"/>
              <a:t>Use Openflow to implement DVR </a:t>
            </a:r>
            <a:r>
              <a:rPr lang="en-US" sz="1600" dirty="0" smtClean="0"/>
              <a:t>L3</a:t>
            </a:r>
          </a:p>
          <a:p>
            <a:pPr marL="890270" lvl="2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sz="1600" dirty="0" smtClean="0">
                <a:hlinkClick r:id="rId4"/>
              </a:rPr>
              <a:t>https</a:t>
            </a:r>
            <a:r>
              <a:rPr lang="en-US" sz="1600" dirty="0">
                <a:hlinkClick r:id="rId4"/>
              </a:rPr>
              <a:t>://review.opendev.org/c/openstack/neutron/+/818338</a:t>
            </a:r>
            <a:endParaRPr lang="en-US" sz="1600" dirty="0"/>
          </a:p>
          <a:p>
            <a:pPr marL="890270" lvl="2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sz="1600" dirty="0"/>
              <a:t>Set network namespace and tap interface type in case of OVS </a:t>
            </a:r>
            <a:r>
              <a:rPr lang="en-US" sz="1600" dirty="0" smtClean="0"/>
              <a:t>DPDK</a:t>
            </a:r>
            <a:endParaRPr lang="en-US" sz="1600" dirty="0"/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Nova</a:t>
            </a:r>
          </a:p>
          <a:p>
            <a:pPr marL="890270" lvl="2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5"/>
              </a:rPr>
              <a:t>https://review.opendev.org/c/openstack/nova/+/818337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890270" lvl="2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sz="1600" dirty="0"/>
              <a:t>Support legacy tap interface for OVS DPDK</a:t>
            </a:r>
          </a:p>
          <a:p>
            <a:pPr marL="890270" lvl="2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Why to e</a:t>
            </a:r>
            <a:r>
              <a:rPr lang="en-US" altLang="zh-CN" sz="1600" kern="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nable VM Use Tap? launch more VMs, uses more memory (far more than physical memory)</a:t>
            </a:r>
          </a:p>
          <a:p>
            <a:pPr marL="890270" lvl="2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kern="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How about performance?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4660" lvl="1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395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 bwMode="auto">
          <a:xfrm>
            <a:off x="2799210" y="2596243"/>
            <a:ext cx="208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ACL_EGRESS_TABLE = 110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6050730" y="2596243"/>
            <a:ext cx="208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PBR_ROUTING_TABLE = 120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5" name="直接箭头连接符 4"/>
          <p:cNvCxnSpPr>
            <a:stCxn id="2" idx="3"/>
            <a:endCxn id="3" idx="1"/>
          </p:cNvCxnSpPr>
          <p:nvPr/>
        </p:nvCxnSpPr>
        <p:spPr bwMode="auto">
          <a:xfrm>
            <a:off x="4887210" y="2884275"/>
            <a:ext cx="1163520" cy="0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" name="文本框 5"/>
          <p:cNvSpPr txBox="1"/>
          <p:nvPr/>
        </p:nvSpPr>
        <p:spPr>
          <a:xfrm>
            <a:off x="5009774" y="2602344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oto_table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6799254" y="1295496"/>
            <a:ext cx="208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LOCAL_ARP_REPLY_TABLE = 100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圆角矩形 7"/>
          <p:cNvSpPr/>
          <p:nvPr/>
        </p:nvSpPr>
        <p:spPr bwMode="auto">
          <a:xfrm>
            <a:off x="2409994" y="1295496"/>
            <a:ext cx="2880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ACCEPTED_EGRESS_TRAFFIC_NORMAL_TABLE = 94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9" name="直接箭头连接符 8"/>
          <p:cNvCxnSpPr>
            <a:stCxn id="8" idx="3"/>
            <a:endCxn id="7" idx="1"/>
          </p:cNvCxnSpPr>
          <p:nvPr/>
        </p:nvCxnSpPr>
        <p:spPr bwMode="auto">
          <a:xfrm>
            <a:off x="5289994" y="1583528"/>
            <a:ext cx="1509260" cy="0"/>
          </a:xfrm>
          <a:prstGeom prst="straightConnector1">
            <a:avLst/>
          </a:prstGeom>
          <a:solidFill>
            <a:srgbClr val="996633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" name="文本框 9"/>
          <p:cNvSpPr txBox="1"/>
          <p:nvPr/>
        </p:nvSpPr>
        <p:spPr>
          <a:xfrm>
            <a:off x="5498584" y="1260005"/>
            <a:ext cx="968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ARP Request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直接箭头连接符 10"/>
          <p:cNvCxnSpPr>
            <a:stCxn id="8" idx="2"/>
            <a:endCxn id="2" idx="0"/>
          </p:cNvCxnSpPr>
          <p:nvPr/>
        </p:nvCxnSpPr>
        <p:spPr bwMode="auto">
          <a:xfrm flipH="1">
            <a:off x="3843210" y="1871560"/>
            <a:ext cx="6784" cy="724683"/>
          </a:xfrm>
          <a:prstGeom prst="straightConnector1">
            <a:avLst/>
          </a:prstGeom>
          <a:solidFill>
            <a:srgbClr val="996633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5" name="文本框 14"/>
          <p:cNvSpPr txBox="1"/>
          <p:nvPr/>
        </p:nvSpPr>
        <p:spPr>
          <a:xfrm>
            <a:off x="3015234" y="2156063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routing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圆角矩形 15"/>
          <p:cNvSpPr/>
          <p:nvPr/>
        </p:nvSpPr>
        <p:spPr bwMode="auto">
          <a:xfrm>
            <a:off x="6043170" y="3856920"/>
            <a:ext cx="208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GENERAL_ROUTING_TABLE = 130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7" name="直接箭头连接符 16"/>
          <p:cNvCxnSpPr>
            <a:stCxn id="3" idx="2"/>
            <a:endCxn id="16" idx="0"/>
          </p:cNvCxnSpPr>
          <p:nvPr/>
        </p:nvCxnSpPr>
        <p:spPr bwMode="auto">
          <a:xfrm flipH="1">
            <a:off x="7087170" y="3172307"/>
            <a:ext cx="7560" cy="684613"/>
          </a:xfrm>
          <a:prstGeom prst="straightConnector1">
            <a:avLst/>
          </a:prstGeom>
          <a:solidFill>
            <a:srgbClr val="996633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0" name="文本框 19"/>
          <p:cNvSpPr txBox="1"/>
          <p:nvPr/>
        </p:nvSpPr>
        <p:spPr>
          <a:xfrm>
            <a:off x="7094730" y="3366880"/>
            <a:ext cx="745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oto_table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圆角矩形 20"/>
          <p:cNvSpPr/>
          <p:nvPr/>
        </p:nvSpPr>
        <p:spPr bwMode="auto">
          <a:xfrm>
            <a:off x="2799210" y="3856920"/>
            <a:ext cx="208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ACL_INGRESS_TABLE = 140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22" name="直接箭头连接符 21"/>
          <p:cNvCxnSpPr>
            <a:stCxn id="16" idx="1"/>
            <a:endCxn id="21" idx="3"/>
          </p:cNvCxnSpPr>
          <p:nvPr/>
        </p:nvCxnSpPr>
        <p:spPr bwMode="auto">
          <a:xfrm flipH="1">
            <a:off x="4887210" y="4144952"/>
            <a:ext cx="1155960" cy="0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3" name="文本框 22"/>
          <p:cNvSpPr txBox="1"/>
          <p:nvPr/>
        </p:nvSpPr>
        <p:spPr>
          <a:xfrm>
            <a:off x="5000148" y="3890485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oto_table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圆角矩形 26"/>
          <p:cNvSpPr/>
          <p:nvPr/>
        </p:nvSpPr>
        <p:spPr bwMode="auto">
          <a:xfrm>
            <a:off x="2810370" y="5142917"/>
            <a:ext cx="208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LOCAL_QROUTER_ARP_TABLE = 150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28" name="直接箭头连接符 27"/>
          <p:cNvCxnSpPr>
            <a:stCxn id="21" idx="2"/>
            <a:endCxn id="27" idx="0"/>
          </p:cNvCxnSpPr>
          <p:nvPr/>
        </p:nvCxnSpPr>
        <p:spPr bwMode="auto">
          <a:xfrm>
            <a:off x="3843210" y="4432984"/>
            <a:ext cx="11160" cy="709933"/>
          </a:xfrm>
          <a:prstGeom prst="straightConnector1">
            <a:avLst/>
          </a:prstGeom>
          <a:solidFill>
            <a:srgbClr val="996633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9" name="文本框 28"/>
          <p:cNvSpPr txBox="1"/>
          <p:nvPr/>
        </p:nvSpPr>
        <p:spPr>
          <a:xfrm>
            <a:off x="3103653" y="4618981"/>
            <a:ext cx="752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oto_table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6098798" y="5142917"/>
            <a:ext cx="208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VNET_OUTPUT_TABLE = 151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33" name="直接箭头连接符 32"/>
          <p:cNvCxnSpPr>
            <a:stCxn id="27" idx="3"/>
            <a:endCxn id="32" idx="1"/>
          </p:cNvCxnSpPr>
          <p:nvPr/>
        </p:nvCxnSpPr>
        <p:spPr bwMode="auto">
          <a:xfrm>
            <a:off x="4898370" y="5430949"/>
            <a:ext cx="1200428" cy="0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4" name="文本框 33"/>
          <p:cNvSpPr txBox="1"/>
          <p:nvPr/>
        </p:nvSpPr>
        <p:spPr>
          <a:xfrm>
            <a:off x="5121119" y="5163823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output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圆角矩形 36"/>
          <p:cNvSpPr/>
          <p:nvPr/>
        </p:nvSpPr>
        <p:spPr bwMode="auto">
          <a:xfrm>
            <a:off x="1543621" y="6187313"/>
            <a:ext cx="208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SNAT_TABLE = 170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38" name="直接箭头连接符 37"/>
          <p:cNvCxnSpPr>
            <a:stCxn id="37" idx="0"/>
          </p:cNvCxnSpPr>
          <p:nvPr/>
        </p:nvCxnSpPr>
        <p:spPr bwMode="auto">
          <a:xfrm flipV="1">
            <a:off x="2587621" y="5718981"/>
            <a:ext cx="1784605" cy="468332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1" name="文本框 40"/>
          <p:cNvSpPr txBox="1"/>
          <p:nvPr/>
        </p:nvSpPr>
        <p:spPr>
          <a:xfrm>
            <a:off x="1791098" y="5756463"/>
            <a:ext cx="2064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Reverse SNAT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圆角矩形 41"/>
          <p:cNvSpPr/>
          <p:nvPr/>
        </p:nvSpPr>
        <p:spPr bwMode="auto">
          <a:xfrm>
            <a:off x="8787034" y="6209022"/>
            <a:ext cx="2016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ACCEPT_OR_INGRESS_TABLE = 73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43" name="直接箭头连接符 42"/>
          <p:cNvCxnSpPr>
            <a:stCxn id="32" idx="3"/>
            <a:endCxn id="42" idx="0"/>
          </p:cNvCxnSpPr>
          <p:nvPr/>
        </p:nvCxnSpPr>
        <p:spPr bwMode="auto">
          <a:xfrm>
            <a:off x="8186798" y="5430949"/>
            <a:ext cx="1608236" cy="778073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6" name="文本框 45"/>
          <p:cNvSpPr txBox="1"/>
          <p:nvPr/>
        </p:nvSpPr>
        <p:spPr>
          <a:xfrm>
            <a:off x="8372270" y="5740772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Local VM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直接箭头连接符 46"/>
          <p:cNvCxnSpPr>
            <a:stCxn id="32" idx="3"/>
          </p:cNvCxnSpPr>
          <p:nvPr/>
        </p:nvCxnSpPr>
        <p:spPr bwMode="auto">
          <a:xfrm flipV="1">
            <a:off x="8186798" y="4742091"/>
            <a:ext cx="1525180" cy="688858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0" name="文本框 49"/>
          <p:cNvSpPr txBox="1"/>
          <p:nvPr/>
        </p:nvSpPr>
        <p:spPr>
          <a:xfrm>
            <a:off x="8814263" y="5163823"/>
            <a:ext cx="980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tunnel port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直接箭头连接符 50"/>
          <p:cNvCxnSpPr>
            <a:stCxn id="32" idx="3"/>
          </p:cNvCxnSpPr>
          <p:nvPr/>
        </p:nvCxnSpPr>
        <p:spPr bwMode="auto">
          <a:xfrm>
            <a:off x="8186798" y="5430949"/>
            <a:ext cx="1608236" cy="0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4" name="文本框 53"/>
          <p:cNvSpPr txBox="1"/>
          <p:nvPr/>
        </p:nvSpPr>
        <p:spPr>
          <a:xfrm>
            <a:off x="8568672" y="4676167"/>
            <a:ext cx="6140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br-ex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6" name="肘形连接符 55"/>
          <p:cNvCxnSpPr>
            <a:stCxn id="3" idx="3"/>
            <a:endCxn id="32" idx="0"/>
          </p:cNvCxnSpPr>
          <p:nvPr/>
        </p:nvCxnSpPr>
        <p:spPr bwMode="auto">
          <a:xfrm flipH="1">
            <a:off x="7142798" y="2884275"/>
            <a:ext cx="995932" cy="2258642"/>
          </a:xfrm>
          <a:prstGeom prst="bentConnector4">
            <a:avLst>
              <a:gd name="adj1" fmla="val -22953"/>
              <a:gd name="adj2" fmla="val 81842"/>
            </a:avLst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8" name="文本框 57"/>
          <p:cNvSpPr txBox="1"/>
          <p:nvPr/>
        </p:nvSpPr>
        <p:spPr>
          <a:xfrm>
            <a:off x="8354638" y="3506505"/>
            <a:ext cx="876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PBR routing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1053898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Implementation 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Detail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s: VM openflow pipeline </a:t>
            </a:r>
            <a:endParaRPr lang="en-US" altLang="zh-CN" sz="3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-818902" y="900460"/>
            <a:ext cx="8406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0270" lvl="2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https://review.opendev.org/c/openstack/neutron/+/805930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2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1053898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Implementation 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Detail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s: FIP openflow pipeline </a:t>
            </a:r>
            <a:endParaRPr lang="en-US" altLang="zh-CN" sz="3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2407717" y="1120330"/>
            <a:ext cx="172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FIP_INGRESS_TABLE = 160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4927997" y="1116013"/>
            <a:ext cx="172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FIP_TO_VMIP_TABLE = 161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7500405" y="1136120"/>
            <a:ext cx="172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LOCAL_FIP_ARP_TABLE = 162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" name="圆角矩形 12"/>
          <p:cNvSpPr/>
          <p:nvPr/>
        </p:nvSpPr>
        <p:spPr bwMode="auto">
          <a:xfrm>
            <a:off x="10328597" y="2254800"/>
            <a:ext cx="172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FIP_OUTPUT_TABLE = 163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7637263" y="5004445"/>
            <a:ext cx="172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SNAT_TMP_TABLE = 171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3" name="圆角矩形 22"/>
          <p:cNvSpPr/>
          <p:nvPr/>
        </p:nvSpPr>
        <p:spPr bwMode="auto">
          <a:xfrm>
            <a:off x="31453" y="1116013"/>
            <a:ext cx="172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TRANSIENT_TABLE = 60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25" name="直接箭头连接符 24"/>
          <p:cNvCxnSpPr>
            <a:stCxn id="23" idx="3"/>
            <a:endCxn id="10" idx="1"/>
          </p:cNvCxnSpPr>
          <p:nvPr/>
        </p:nvCxnSpPr>
        <p:spPr bwMode="auto">
          <a:xfrm>
            <a:off x="1759453" y="1404045"/>
            <a:ext cx="648264" cy="4317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6" name="文本框 25"/>
          <p:cNvSpPr txBox="1"/>
          <p:nvPr/>
        </p:nvSpPr>
        <p:spPr>
          <a:xfrm>
            <a:off x="1759645" y="1177534"/>
            <a:ext cx="731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FIP traffic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直接箭头连接符 26"/>
          <p:cNvCxnSpPr>
            <a:stCxn id="10" idx="3"/>
            <a:endCxn id="11" idx="1"/>
          </p:cNvCxnSpPr>
          <p:nvPr/>
        </p:nvCxnSpPr>
        <p:spPr bwMode="auto">
          <a:xfrm flipV="1">
            <a:off x="4135717" y="1404045"/>
            <a:ext cx="792280" cy="4317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1" name="文本框 30"/>
          <p:cNvSpPr txBox="1"/>
          <p:nvPr/>
        </p:nvSpPr>
        <p:spPr>
          <a:xfrm>
            <a:off x="4135909" y="1135723"/>
            <a:ext cx="7672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oto_table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31453" y="2128823"/>
            <a:ext cx="172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LOCAL_SWITCHING = 0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33" name="直接箭头连接符 32"/>
          <p:cNvCxnSpPr>
            <a:stCxn id="32" idx="3"/>
            <a:endCxn id="10" idx="2"/>
          </p:cNvCxnSpPr>
          <p:nvPr/>
        </p:nvCxnSpPr>
        <p:spPr bwMode="auto">
          <a:xfrm flipV="1">
            <a:off x="1759453" y="1696394"/>
            <a:ext cx="1512264" cy="720461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6" name="文本框 35"/>
          <p:cNvSpPr txBox="1"/>
          <p:nvPr/>
        </p:nvSpPr>
        <p:spPr>
          <a:xfrm>
            <a:off x="2191597" y="2149347"/>
            <a:ext cx="941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From fg port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直接箭头连接符 36"/>
          <p:cNvCxnSpPr>
            <a:stCxn id="11" idx="3"/>
            <a:endCxn id="12" idx="1"/>
          </p:cNvCxnSpPr>
          <p:nvPr/>
        </p:nvCxnSpPr>
        <p:spPr bwMode="auto">
          <a:xfrm>
            <a:off x="6655997" y="1404045"/>
            <a:ext cx="844408" cy="20107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8" name="文本框 37"/>
          <p:cNvSpPr txBox="1"/>
          <p:nvPr/>
        </p:nvSpPr>
        <p:spPr>
          <a:xfrm>
            <a:off x="6680841" y="1126839"/>
            <a:ext cx="7672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Learn MAC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圆角矩形 40"/>
          <p:cNvSpPr/>
          <p:nvPr/>
        </p:nvSpPr>
        <p:spPr bwMode="auto">
          <a:xfrm>
            <a:off x="7500405" y="2983566"/>
            <a:ext cx="208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LOCAL_QROUTER_ARP_TABLE = 150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43" name="肘形连接符 42"/>
          <p:cNvCxnSpPr>
            <a:stCxn id="11" idx="2"/>
            <a:endCxn id="41" idx="1"/>
          </p:cNvCxnSpPr>
          <p:nvPr/>
        </p:nvCxnSpPr>
        <p:spPr bwMode="auto">
          <a:xfrm rot="16200000" flipH="1">
            <a:off x="5856441" y="1627633"/>
            <a:ext cx="1579521" cy="1708408"/>
          </a:xfrm>
          <a:prstGeom prst="bentConnector2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4" name="文本框 43"/>
          <p:cNvSpPr txBox="1"/>
          <p:nvPr/>
        </p:nvSpPr>
        <p:spPr>
          <a:xfrm>
            <a:off x="9175701" y="2249852"/>
            <a:ext cx="1237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VM </a:t>
            </a:r>
            <a:r>
              <a:rPr lang="en-US" altLang="zh-CN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FIP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7448085" y="3996333"/>
            <a:ext cx="208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SNAT_TABLE = 170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47" name="肘形连接符 46"/>
          <p:cNvCxnSpPr>
            <a:stCxn id="11" idx="2"/>
            <a:endCxn id="45" idx="1"/>
          </p:cNvCxnSpPr>
          <p:nvPr/>
        </p:nvCxnSpPr>
        <p:spPr bwMode="auto">
          <a:xfrm rot="16200000" flipH="1">
            <a:off x="5323897" y="2160177"/>
            <a:ext cx="2592288" cy="1656088"/>
          </a:xfrm>
          <a:prstGeom prst="bentConnector2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8" name="文本框 47"/>
          <p:cNvSpPr txBox="1"/>
          <p:nvPr/>
        </p:nvSpPr>
        <p:spPr>
          <a:xfrm>
            <a:off x="6080125" y="3935709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src/dst ip == fg ip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圆角矩形 49"/>
          <p:cNvSpPr/>
          <p:nvPr/>
        </p:nvSpPr>
        <p:spPr bwMode="auto">
          <a:xfrm>
            <a:off x="10336543" y="3278709"/>
            <a:ext cx="172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FIP_EGRESS_TABLE = 164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2" name="圆角矩形 51"/>
          <p:cNvSpPr/>
          <p:nvPr/>
        </p:nvSpPr>
        <p:spPr bwMode="auto">
          <a:xfrm>
            <a:off x="10341307" y="4224450"/>
            <a:ext cx="1728000" cy="576064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en-US" sz="10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FIP_FORK_TABLE </a:t>
            </a:r>
            <a:r>
              <a:rPr lang="en-US" altLang="zh-CN" sz="10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= 165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56" name="肘形连接符 55"/>
          <p:cNvCxnSpPr>
            <a:stCxn id="41" idx="3"/>
            <a:endCxn id="12" idx="3"/>
          </p:cNvCxnSpPr>
          <p:nvPr/>
        </p:nvCxnSpPr>
        <p:spPr bwMode="auto">
          <a:xfrm flipH="1" flipV="1">
            <a:off x="9228405" y="1424152"/>
            <a:ext cx="360000" cy="1847446"/>
          </a:xfrm>
          <a:prstGeom prst="bentConnector3">
            <a:avLst>
              <a:gd name="adj1" fmla="val -63500"/>
            </a:avLst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8" name="肘形连接符 57"/>
          <p:cNvCxnSpPr>
            <a:stCxn id="41" idx="3"/>
            <a:endCxn id="13" idx="1"/>
          </p:cNvCxnSpPr>
          <p:nvPr/>
        </p:nvCxnSpPr>
        <p:spPr bwMode="auto">
          <a:xfrm flipV="1">
            <a:off x="9588405" y="2542832"/>
            <a:ext cx="740192" cy="728766"/>
          </a:xfrm>
          <a:prstGeom prst="bentConnector3">
            <a:avLst>
              <a:gd name="adj1" fmla="val 31773"/>
            </a:avLst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2" name="椭圆 61"/>
          <p:cNvSpPr/>
          <p:nvPr/>
        </p:nvSpPr>
        <p:spPr bwMode="auto">
          <a:xfrm>
            <a:off x="10597345" y="1423755"/>
            <a:ext cx="1183581" cy="584824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CONTROLLER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63" name="直接箭头连接符 62"/>
          <p:cNvCxnSpPr>
            <a:stCxn id="13" idx="0"/>
            <a:endCxn id="62" idx="4"/>
          </p:cNvCxnSpPr>
          <p:nvPr/>
        </p:nvCxnSpPr>
        <p:spPr bwMode="auto">
          <a:xfrm flipH="1" flipV="1">
            <a:off x="11189136" y="2008579"/>
            <a:ext cx="3461" cy="246221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66" name="直接箭头连接符 65"/>
          <p:cNvCxnSpPr>
            <a:stCxn id="13" idx="2"/>
            <a:endCxn id="50" idx="0"/>
          </p:cNvCxnSpPr>
          <p:nvPr/>
        </p:nvCxnSpPr>
        <p:spPr bwMode="auto">
          <a:xfrm>
            <a:off x="11192597" y="2830864"/>
            <a:ext cx="7946" cy="447845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9" name="文本框 68"/>
          <p:cNvSpPr txBox="1"/>
          <p:nvPr/>
        </p:nvSpPr>
        <p:spPr>
          <a:xfrm>
            <a:off x="10371287" y="2907215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src ip </a:t>
            </a:r>
            <a:r>
              <a:rPr lang="en-US" altLang="zh-CN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fip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1" name="肘形连接符 70"/>
          <p:cNvCxnSpPr>
            <a:stCxn id="45" idx="3"/>
            <a:endCxn id="13" idx="1"/>
          </p:cNvCxnSpPr>
          <p:nvPr/>
        </p:nvCxnSpPr>
        <p:spPr bwMode="auto">
          <a:xfrm flipV="1">
            <a:off x="9536085" y="2542832"/>
            <a:ext cx="792512" cy="1741533"/>
          </a:xfrm>
          <a:prstGeom prst="bentConnector3">
            <a:avLst>
              <a:gd name="adj1" fmla="val 38651"/>
            </a:avLst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74" name="直接箭头连接符 73"/>
          <p:cNvCxnSpPr>
            <a:stCxn id="45" idx="2"/>
            <a:endCxn id="15" idx="0"/>
          </p:cNvCxnSpPr>
          <p:nvPr/>
        </p:nvCxnSpPr>
        <p:spPr bwMode="auto">
          <a:xfrm>
            <a:off x="8492085" y="4572397"/>
            <a:ext cx="9178" cy="432048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77" name="文本框 76"/>
          <p:cNvSpPr txBox="1"/>
          <p:nvPr/>
        </p:nvSpPr>
        <p:spPr>
          <a:xfrm>
            <a:off x="7643728" y="4635671"/>
            <a:ext cx="941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SNAT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8" name="肘形连接符 77"/>
          <p:cNvCxnSpPr>
            <a:stCxn id="15" idx="3"/>
            <a:endCxn id="13" idx="1"/>
          </p:cNvCxnSpPr>
          <p:nvPr/>
        </p:nvCxnSpPr>
        <p:spPr bwMode="auto">
          <a:xfrm flipV="1">
            <a:off x="9365263" y="2542832"/>
            <a:ext cx="963334" cy="2749645"/>
          </a:xfrm>
          <a:prstGeom prst="bentConnector3">
            <a:avLst>
              <a:gd name="adj1" fmla="val 48444"/>
            </a:avLst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2" name="直接箭头连接符 81"/>
          <p:cNvCxnSpPr>
            <a:stCxn id="50" idx="2"/>
            <a:endCxn id="52" idx="0"/>
          </p:cNvCxnSpPr>
          <p:nvPr/>
        </p:nvCxnSpPr>
        <p:spPr bwMode="auto">
          <a:xfrm>
            <a:off x="11200543" y="3854773"/>
            <a:ext cx="4764" cy="369677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6" name="肘形连接符 85"/>
          <p:cNvCxnSpPr>
            <a:stCxn id="52" idx="2"/>
            <a:endCxn id="10" idx="2"/>
          </p:cNvCxnSpPr>
          <p:nvPr/>
        </p:nvCxnSpPr>
        <p:spPr bwMode="auto">
          <a:xfrm rot="5400000" flipH="1">
            <a:off x="5686452" y="-718341"/>
            <a:ext cx="3104120" cy="7933590"/>
          </a:xfrm>
          <a:prstGeom prst="bentConnector3">
            <a:avLst>
              <a:gd name="adj1" fmla="val -32958"/>
            </a:avLst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89" name="文本框 88"/>
          <p:cNvSpPr txBox="1"/>
          <p:nvPr/>
        </p:nvSpPr>
        <p:spPr>
          <a:xfrm>
            <a:off x="6080125" y="5580509"/>
            <a:ext cx="941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local FIP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6" name="直接箭头连接符 95"/>
          <p:cNvCxnSpPr>
            <a:stCxn id="52" idx="2"/>
          </p:cNvCxnSpPr>
          <p:nvPr/>
        </p:nvCxnSpPr>
        <p:spPr bwMode="auto">
          <a:xfrm>
            <a:off x="11205307" y="4800514"/>
            <a:ext cx="712230" cy="861640"/>
          </a:xfrm>
          <a:prstGeom prst="straightConnector1">
            <a:avLst/>
          </a:prstGeom>
          <a:solidFill>
            <a:srgbClr val="9966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8" name="文本框 97"/>
          <p:cNvSpPr txBox="1"/>
          <p:nvPr/>
        </p:nvSpPr>
        <p:spPr>
          <a:xfrm>
            <a:off x="11446695" y="5011802"/>
            <a:ext cx="941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external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-846413" y="6145060"/>
            <a:ext cx="8406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0270" lvl="2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https://review.opendev.org/c/openstack/neutron/+/805930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5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58387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Performance Comparison</a:t>
            </a:r>
            <a:endParaRPr lang="en-US" altLang="zh-CN" sz="3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图表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601108"/>
              </p:ext>
            </p:extLst>
          </p:nvPr>
        </p:nvGraphicFramePr>
        <p:xfrm>
          <a:off x="175469" y="1116013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图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2296"/>
              </p:ext>
            </p:extLst>
          </p:nvPr>
        </p:nvGraphicFramePr>
        <p:xfrm>
          <a:off x="7448277" y="111601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图表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92877"/>
              </p:ext>
            </p:extLst>
          </p:nvPr>
        </p:nvGraphicFramePr>
        <p:xfrm>
          <a:off x="7448277" y="40973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10852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745562"/>
              </p:ext>
            </p:extLst>
          </p:nvPr>
        </p:nvGraphicFramePr>
        <p:xfrm>
          <a:off x="1183581" y="1332037"/>
          <a:ext cx="9881235" cy="4990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1453" y="245195"/>
            <a:ext cx="11767453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Performance Comparison </a:t>
            </a:r>
            <a:r>
              <a:rPr lang="en-US" altLang="zh-CN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(TCP &amp; UDP only for tap)</a:t>
            </a:r>
            <a:endParaRPr lang="en-US" altLang="zh-CN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1453" y="245195"/>
            <a:ext cx="12128797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Performance Comparison </a:t>
            </a:r>
            <a:r>
              <a:rPr lang="en-US" altLang="zh-CN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(pps &amp; packet loss rate, only for tap)</a:t>
            </a:r>
            <a:endParaRPr lang="en-US" altLang="zh-CN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图表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832694"/>
              </p:ext>
            </p:extLst>
          </p:nvPr>
        </p:nvGraphicFramePr>
        <p:xfrm>
          <a:off x="60395" y="2106576"/>
          <a:ext cx="5821839" cy="3493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图表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624442"/>
              </p:ext>
            </p:extLst>
          </p:nvPr>
        </p:nvGraphicFramePr>
        <p:xfrm>
          <a:off x="6106576" y="2122546"/>
          <a:ext cx="5868415" cy="3521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689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58387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Future Work</a:t>
            </a:r>
            <a:endParaRPr lang="en-US" altLang="zh-CN" sz="3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9934096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Verify IPv6 (including IPv6 VxLAN) in OVS DPDK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Use Openflow to implement IPv6 support in Neutron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Centralized virtual network support (including centralized FIP, FIP port forwarding)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Remove code in ovs agent and l3 agent for netns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Push patches to merge my patches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Improve performance for NICs which don’t have VxLAN TSO feature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397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500"/>
          <p:cNvSpPr txBox="1">
            <a:spLocks noChangeArrowheads="1"/>
          </p:cNvSpPr>
          <p:nvPr/>
        </p:nvSpPr>
        <p:spPr bwMode="auto">
          <a:xfrm>
            <a:off x="1039564" y="3420269"/>
            <a:ext cx="1112068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Demo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hlinkClick r:id="rId2"/>
              </a:rPr>
              <a:t>https://github.com/yyang13/ovsconf-2021/blob/master/demo-video.mp4</a:t>
            </a:r>
            <a:endParaRPr lang="en-US" altLang="zh-CN" sz="24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4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1-11-19 17-42-5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" end="23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49137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>
          <a:xfrm>
            <a:off x="1111573" y="539949"/>
            <a:ext cx="8438246" cy="861401"/>
          </a:xfrm>
        </p:spPr>
        <p:txBody>
          <a:bodyPr/>
          <a:lstStyle/>
          <a:p>
            <a:pPr algn="l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!!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5" name="Picture 5" descr="E:\0科技园S01楼\S01楼照片\IMG_1331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10121"/>
          <a:stretch>
            <a:fillRect/>
          </a:stretch>
        </p:blipFill>
        <p:spPr bwMode="auto">
          <a:xfrm>
            <a:off x="0" y="1676883"/>
            <a:ext cx="12160250" cy="294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7631544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  <a:endParaRPr lang="en-US" altLang="zh-CN" sz="3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6641548" cy="264687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VM-to-VM performance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</a:t>
            </a:r>
            <a:r>
              <a:rPr lang="en-US" altLang="zh-CN" sz="20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VM-to-VM 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L3 routing performance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</a:t>
            </a:r>
            <a:r>
              <a:rPr lang="en-US" altLang="zh-CN" sz="20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VM-to-VM 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Floating IP performance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Higher packet loss rate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390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50375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(cont’d)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6641548" cy="180972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VM-to-VM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 VXLAN TSO support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 GRO support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 GSO support</a:t>
            </a:r>
          </a:p>
        </p:txBody>
      </p:sp>
      <p:graphicFrame>
        <p:nvGraphicFramePr>
          <p:cNvPr id="7" name="图表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720295"/>
              </p:ext>
            </p:extLst>
          </p:nvPr>
        </p:nvGraphicFramePr>
        <p:xfrm>
          <a:off x="3127797" y="3042669"/>
          <a:ext cx="594360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4187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57576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6641548" cy="180972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VM-to-VM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 VXLAN TSO support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 GRO support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 GSO support</a:t>
            </a:r>
          </a:p>
        </p:txBody>
      </p:sp>
      <p:graphicFrame>
        <p:nvGraphicFramePr>
          <p:cNvPr id="6" name="图表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56042"/>
              </p:ext>
            </p:extLst>
          </p:nvPr>
        </p:nvGraphicFramePr>
        <p:xfrm>
          <a:off x="3055789" y="3068301"/>
          <a:ext cx="594360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0289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6641548" cy="1391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L3 routing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tap interface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VM1 &lt;---&gt; qr-XXXX &lt;---&gt; VM2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图表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886094"/>
              </p:ext>
            </p:extLst>
          </p:nvPr>
        </p:nvGraphicFramePr>
        <p:xfrm>
          <a:off x="2695749" y="2647491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57576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29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6641548" cy="1391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L3 routing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tap interface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VM1 &lt;---&gt; qr-XXXX &lt;---&gt; VM2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图表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831495"/>
              </p:ext>
            </p:extLst>
          </p:nvPr>
        </p:nvGraphicFramePr>
        <p:xfrm>
          <a:off x="2695749" y="2450261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57576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347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6641548" cy="1391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L3 routing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tap interface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VM1 &lt;---&gt; qr-XXXX &lt;---&gt; VM2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图表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128254"/>
              </p:ext>
            </p:extLst>
          </p:nvPr>
        </p:nvGraphicFramePr>
        <p:xfrm>
          <a:off x="2695749" y="2465009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57576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41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6641548" cy="1391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L3 routing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 tap interface performance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VM1 &lt;---&gt; qr-XXXX &lt;---&gt; VM2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图表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620490"/>
              </p:ext>
            </p:extLst>
          </p:nvPr>
        </p:nvGraphicFramePr>
        <p:xfrm>
          <a:off x="2623741" y="2631009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57576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 Performance Issues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176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今日浪潮（含三大业务群组）中英文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MyriadRegular"/>
        <a:ea typeface="黑体"/>
        <a:cs typeface=""/>
      </a:majorFont>
      <a:minorFont>
        <a:latin typeface="MyriadRegular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6633"/>
        </a:solidFill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>
          <a:outerShdw dist="20000" dir="5400000" rotWithShape="0">
            <a:srgbClr val="000000">
              <a:alpha val="37999"/>
            </a:srgbClr>
          </a:outerShdw>
        </a:effectLst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600" b="0" i="0" u="none" strike="noStrike" cap="none" normalizeH="0" baseline="0" smtClean="0">
            <a:ln>
              <a:noFill/>
            </a:ln>
            <a:solidFill>
              <a:srgbClr val="0062AC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6633"/>
        </a:solidFill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>
          <a:outerShdw dist="20000" dir="5400000" rotWithShape="0">
            <a:srgbClr val="000000">
              <a:alpha val="37999"/>
            </a:srgbClr>
          </a:outerShdw>
        </a:effectLst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600" b="0" i="0" u="none" strike="noStrike" cap="none" normalizeH="0" baseline="0" smtClean="0">
            <a:ln>
              <a:noFill/>
            </a:ln>
            <a:solidFill>
              <a:srgbClr val="0062AC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33530</TotalTime>
  <Words>1007</Words>
  <Application>Microsoft Office PowerPoint</Application>
  <PresentationFormat>自定义</PresentationFormat>
  <Paragraphs>195</Paragraphs>
  <Slides>29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MyriadRegular</vt:lpstr>
      <vt:lpstr>黑体</vt:lpstr>
      <vt:lpstr>宋体</vt:lpstr>
      <vt:lpstr>微软雅黑</vt:lpstr>
      <vt:lpstr>Arial</vt:lpstr>
      <vt:lpstr>Calibri</vt:lpstr>
      <vt:lpstr>Courier New</vt:lpstr>
      <vt:lpstr>Times New Roman</vt:lpstr>
      <vt:lpstr>Verdana</vt:lpstr>
      <vt:lpstr>Wingdings</vt:lpstr>
      <vt:lpstr>今日浪潮（含三大业务群组）中英文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you!!!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Yi Yang (杨燚)-云服务集团</cp:lastModifiedBy>
  <cp:revision>3487</cp:revision>
  <cp:lastPrinted>2015-09-24T09:38:00Z</cp:lastPrinted>
  <dcterms:created xsi:type="dcterms:W3CDTF">2003-12-31T18:58:00Z</dcterms:created>
  <dcterms:modified xsi:type="dcterms:W3CDTF">2021-11-23T12:46:04Z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