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30"/>
  </p:notesMasterIdLst>
  <p:handoutMasterIdLst>
    <p:handoutMasterId r:id="rId31"/>
  </p:handoutMasterIdLst>
  <p:sldIdLst>
    <p:sldId id="754" r:id="rId5"/>
    <p:sldId id="820" r:id="rId6"/>
    <p:sldId id="821" r:id="rId7"/>
    <p:sldId id="809" r:id="rId8"/>
    <p:sldId id="810" r:id="rId9"/>
    <p:sldId id="822" r:id="rId10"/>
    <p:sldId id="811" r:id="rId11"/>
    <p:sldId id="812" r:id="rId12"/>
    <p:sldId id="814" r:id="rId13"/>
    <p:sldId id="815" r:id="rId14"/>
    <p:sldId id="816" r:id="rId15"/>
    <p:sldId id="817" r:id="rId16"/>
    <p:sldId id="824" r:id="rId17"/>
    <p:sldId id="813" r:id="rId18"/>
    <p:sldId id="827" r:id="rId19"/>
    <p:sldId id="828" r:id="rId20"/>
    <p:sldId id="829" r:id="rId21"/>
    <p:sldId id="830" r:id="rId22"/>
    <p:sldId id="831" r:id="rId23"/>
    <p:sldId id="832" r:id="rId24"/>
    <p:sldId id="836" r:id="rId25"/>
    <p:sldId id="838" r:id="rId26"/>
    <p:sldId id="839" r:id="rId27"/>
    <p:sldId id="841" r:id="rId28"/>
    <p:sldId id="755" r:id="rId29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4BD"/>
    <a:srgbClr val="6E6E6E"/>
    <a:srgbClr val="76B900"/>
    <a:srgbClr val="008564"/>
    <a:srgbClr val="E8E8E8"/>
    <a:srgbClr val="DEDEDE"/>
    <a:srgbClr val="F8F8F8"/>
    <a:srgbClr val="B3B3B3"/>
    <a:srgbClr val="0071C5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73443" autoAdjust="0"/>
  </p:normalViewPr>
  <p:slideViewPr>
    <p:cSldViewPr snapToGrid="0">
      <p:cViewPr varScale="1">
        <p:scale>
          <a:sx n="35" d="100"/>
          <a:sy n="35" d="100"/>
        </p:scale>
        <p:origin x="1416" y="78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3" d="100"/>
        <a:sy n="133" d="100"/>
      </p:scale>
      <p:origin x="0" y="0"/>
    </p:cViewPr>
  </p:notesTextViewPr>
  <p:sorterViewPr>
    <p:cViewPr varScale="1">
      <p:scale>
        <a:sx n="100" d="100"/>
        <a:sy n="100" d="100"/>
      </p:scale>
      <p:origin x="0" y="-5098"/>
    </p:cViewPr>
  </p:sorterViewPr>
  <p:notesViewPr>
    <p:cSldViewPr snapToGrid="0">
      <p:cViewPr varScale="1">
        <p:scale>
          <a:sx n="55" d="100"/>
          <a:sy n="55" d="100"/>
        </p:scale>
        <p:origin x="1963" y="1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Stream with Locality vs. Stream without Locality - 300K connections - VxLAN Traffic + Connection Tracking Rules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Forwarding rate [Mpps]</c:v>
          </c:tx>
          <c:spPr>
            <a:solidFill>
              <a:srgbClr val="76B900"/>
            </a:solidFill>
            <a:ln>
              <a:noFill/>
            </a:ln>
            <a:effectLst/>
          </c:spPr>
          <c:invertIfNegative val="0"/>
          <c:cat>
            <c:strLit>
              <c:ptCount val="2"/>
              <c:pt idx="0">
                <c:v>M=1</c:v>
              </c:pt>
              <c:pt idx="1">
                <c:v>M=10</c:v>
              </c:pt>
            </c:strLit>
          </c:cat>
          <c:val>
            <c:numRef>
              <c:f>'[Copy of ovs-benchmark results.xlsx]VxLAN+CT_TREX_RESULTS'!$Q$3,'[Copy of ovs-benchmark results.xlsx]VxLAN+CT_TREX_RESULTS'!$Q$2</c:f>
              <c:numCache>
                <c:formatCode>#,##0.00</c:formatCode>
                <c:ptCount val="2"/>
                <c:pt idx="0">
                  <c:v>16.804051999999999</c:v>
                </c:pt>
                <c:pt idx="1">
                  <c:v>18.004244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0-43EA-95E4-E5DF32717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492176"/>
        <c:axId val="686490536"/>
      </c:barChart>
      <c:lineChart>
        <c:grouping val="standard"/>
        <c:varyColors val="0"/>
        <c:ser>
          <c:idx val="1"/>
          <c:order val="1"/>
          <c:tx>
            <c:v>Line Rate [%]</c:v>
          </c:tx>
          <c:spPr>
            <a:ln w="38100" cap="rnd">
              <a:solidFill>
                <a:srgbClr val="C9C9C9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C9C9C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70-43EA-95E4-E5DF32717F18}"/>
              </c:ext>
            </c:extLst>
          </c:dPt>
          <c:cat>
            <c:strLit>
              <c:ptCount val="2"/>
              <c:pt idx="0">
                <c:v>stream without locality</c:v>
              </c:pt>
              <c:pt idx="1">
                <c:v>stream with locality</c:v>
              </c:pt>
            </c:strLit>
          </c:cat>
          <c:val>
            <c:numRef>
              <c:f>'[Copy of ovs-benchmark results.xlsx]VxLAN+CT_TREX_RESULTS'!$S$3,'[Copy of ovs-benchmark results.xlsx]VxLAN+CT_TREX_RESULTS'!$S$2</c:f>
              <c:numCache>
                <c:formatCode>0.00</c:formatCode>
                <c:ptCount val="2"/>
                <c:pt idx="0">
                  <c:v>88.18</c:v>
                </c:pt>
                <c:pt idx="1">
                  <c:v>93.15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70-43EA-95E4-E5DF32717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100120"/>
        <c:axId val="691098808"/>
      </c:lineChart>
      <c:catAx>
        <c:axId val="68649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490536"/>
        <c:crosses val="autoZero"/>
        <c:auto val="1"/>
        <c:lblAlgn val="ctr"/>
        <c:lblOffset val="100"/>
        <c:noMultiLvlLbl val="0"/>
      </c:catAx>
      <c:valAx>
        <c:axId val="68649053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Forwarding rate [Mpps]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492176"/>
        <c:crosses val="autoZero"/>
        <c:crossBetween val="between"/>
      </c:valAx>
      <c:valAx>
        <c:axId val="691098808"/>
        <c:scaling>
          <c:orientation val="minMax"/>
          <c:min val="2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100120"/>
        <c:crosses val="max"/>
        <c:crossBetween val="between"/>
      </c:valAx>
      <c:catAx>
        <c:axId val="691100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10988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HW Offload vs Not Offload - 450K connections - VxLAN Traffic + Connection Tracking Rules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Forwarding rate [Mpps]</c:v>
          </c:tx>
          <c:spPr>
            <a:solidFill>
              <a:srgbClr val="76B900"/>
            </a:solidFill>
            <a:ln>
              <a:noFill/>
            </a:ln>
            <a:effectLst/>
          </c:spPr>
          <c:invertIfNegative val="0"/>
          <c:cat>
            <c:strLit>
              <c:ptCount val="2"/>
              <c:pt idx="0">
                <c:v>SW VirtIO</c:v>
              </c:pt>
              <c:pt idx="1">
                <c:v>HW Offload</c:v>
              </c:pt>
            </c:strLit>
          </c:cat>
          <c:val>
            <c:numRef>
              <c:f>'[Copy of ovs-benchmark results.xlsx]VxLAN+CT_TREX_RESULTS'!$Q$5,'[Copy of ovs-benchmark results.xlsx]VxLAN+CT_TREX_RESULTS'!$Q$2</c:f>
              <c:numCache>
                <c:formatCode>#,##0.00</c:formatCode>
                <c:ptCount val="2"/>
                <c:pt idx="0">
                  <c:v>1.1501509999999999</c:v>
                </c:pt>
                <c:pt idx="1">
                  <c:v>18.004244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1-4F91-A3BD-CD3B336A5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492176"/>
        <c:axId val="686490536"/>
      </c:barChart>
      <c:lineChart>
        <c:grouping val="standard"/>
        <c:varyColors val="0"/>
        <c:ser>
          <c:idx val="1"/>
          <c:order val="1"/>
          <c:tx>
            <c:v>Line Rate [%]</c:v>
          </c:tx>
          <c:spPr>
            <a:ln w="38100" cap="rnd">
              <a:solidFill>
                <a:srgbClr val="C9C9C9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C9C9C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FA0-43A4-9113-47AC723D7EDE}"/>
              </c:ext>
            </c:extLst>
          </c:dPt>
          <c:val>
            <c:numRef>
              <c:f>'[Copy of ovs-benchmark results.xlsx]VxLAN+CT_TREX_RESULTS'!$T$5,'[Copy of ovs-benchmark results.xlsx]VxLAN+CT_TREX_RESULTS'!$T$2</c:f>
              <c:numCache>
                <c:formatCode>0.00</c:formatCode>
                <c:ptCount val="2"/>
                <c:pt idx="0">
                  <c:v>6.0248798010940163</c:v>
                </c:pt>
                <c:pt idx="1">
                  <c:v>94.312317260575469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E1-4F91-A3BD-CD3B336A5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727536"/>
        <c:axId val="223723928"/>
      </c:lineChart>
      <c:catAx>
        <c:axId val="68649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490536"/>
        <c:crosses val="autoZero"/>
        <c:auto val="1"/>
        <c:lblAlgn val="ctr"/>
        <c:lblOffset val="100"/>
        <c:noMultiLvlLbl val="0"/>
      </c:catAx>
      <c:valAx>
        <c:axId val="68649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Forwarding rate [Mpps]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492176"/>
        <c:crosses val="autoZero"/>
        <c:crossBetween val="between"/>
      </c:valAx>
      <c:valAx>
        <c:axId val="22372392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727536"/>
        <c:crosses val="max"/>
        <c:crossBetween val="between"/>
      </c:valAx>
      <c:catAx>
        <c:axId val="223727536"/>
        <c:scaling>
          <c:orientation val="minMax"/>
        </c:scaling>
        <c:delete val="1"/>
        <c:axPos val="b"/>
        <c:majorTickMark val="out"/>
        <c:minorTickMark val="none"/>
        <c:tickLblPos val="nextTo"/>
        <c:crossAx val="2237239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Roni.</a:t>
            </a:r>
          </a:p>
          <a:p>
            <a:r>
              <a:rPr lang="en-US" dirty="0"/>
              <a:t>I’m Guy Twig from the SW performance team.</a:t>
            </a:r>
          </a:p>
          <a:p>
            <a:r>
              <a:rPr lang="en-US" dirty="0"/>
              <a:t>Now we are going to talk about our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8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topology we choose to use in the benchmark is as the following:</a:t>
            </a:r>
          </a:p>
          <a:p>
            <a:r>
              <a:rPr lang="en-US" dirty="0"/>
              <a:t>The DUT is BlueField-2 DPU connected B2B to another host with TREX installed as SW traffic generator</a:t>
            </a:r>
          </a:p>
          <a:p>
            <a:r>
              <a:rPr lang="en-US" dirty="0"/>
              <a:t>On The ARM, OVS-DPDK with HW offload and configured with VxLAN and connection tracking rules/</a:t>
            </a:r>
          </a:p>
          <a:p>
            <a:r>
              <a:rPr lang="en-US" dirty="0"/>
              <a:t>On the VM side we are using testpmd as a forwarder.</a:t>
            </a:r>
          </a:p>
          <a:p>
            <a:r>
              <a:rPr lang="en-US" dirty="0"/>
              <a:t>For OVS-DPDK we are using in 4 cores</a:t>
            </a:r>
          </a:p>
          <a:p>
            <a:r>
              <a:rPr lang="en-US" dirty="0"/>
              <a:t>The setup is performance tuned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0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 Roni mentioned we separated the stream for two streams, elephant stream and mice stream.</a:t>
            </a:r>
          </a:p>
          <a:p>
            <a:r>
              <a:rPr lang="en-US" dirty="0"/>
              <a:t>The main idea is that the elephant stream holds something like 1K flows with 1400B packet size. The stream doesn’t have much packets, but in overall it holds from 70-80% of the total Bytes stream</a:t>
            </a:r>
          </a:p>
          <a:p>
            <a:r>
              <a:rPr lang="en-US" dirty="0"/>
              <a:t>Also it holds a locality number that represent the number of packets that will be in a row (for better caching).</a:t>
            </a:r>
          </a:p>
          <a:p>
            <a:endParaRPr lang="en-US" dirty="0"/>
          </a:p>
          <a:p>
            <a:r>
              <a:rPr lang="en-US" dirty="0"/>
              <a:t>The Mice stream has many packets but overall holds only up to 30% of total Bytes. </a:t>
            </a:r>
          </a:p>
          <a:p>
            <a:r>
              <a:rPr lang="en-US" dirty="0"/>
              <a:t>Each mice stream has many different packets with 128B or 256B packet size.</a:t>
            </a:r>
          </a:p>
          <a:p>
            <a:endParaRPr lang="en-US" dirty="0"/>
          </a:p>
          <a:p>
            <a:r>
              <a:rPr lang="en-US" dirty="0"/>
              <a:t>For the testing we used 1 Elephant stream with 1440B and 1K flows, 5 mice streams with 128B and 5 mice stream with 256B. Each mice stream has 30K different packets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ES_pkt1*10-MS1_128_pkt1-MS1_256_pkt1-MS2_128_pkt1-MS2_256_pkt1…ES_pkt2*10-MS1_128_pkt2-MS1_256_pkt2-MS2_128_pkt2-MS2_256_pkt2…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3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9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28B2A9-89D6-4CF3-BBAF-1CA0E88E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748" t="16214" r="9586" b="1112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E96A302-1F38-4275-8241-37FF3CB49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749" y="3160775"/>
            <a:ext cx="2669325" cy="2164380"/>
          </a:xfrm>
          <a:prstGeom prst="rect">
            <a:avLst/>
          </a:prstGeom>
        </p:spPr>
      </p:pic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43000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2997651"/>
            <a:ext cx="9067800" cy="1031052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00" y="4861561"/>
            <a:ext cx="9052560" cy="4195148"/>
          </a:xfrm>
        </p:spPr>
        <p:txBody>
          <a:bodyPr/>
          <a:lstStyle>
            <a:lvl1pPr marL="0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1pPr>
            <a:lvl2pPr marL="952519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2pPr>
            <a:lvl3pPr marL="1815078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0" y="3947161"/>
            <a:ext cx="906780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8F0BB-1BE0-4D37-802F-86688BB7AF78}"/>
              </a:ext>
            </a:extLst>
          </p:cNvPr>
          <p:cNvSpPr/>
          <p:nvPr userDrawn="1"/>
        </p:nvSpPr>
        <p:spPr>
          <a:xfrm>
            <a:off x="16060020" y="9499859"/>
            <a:ext cx="2227980" cy="787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302B7CA-37AE-4D42-BAAD-C239CA228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967" t="57160" r="5663" b="1730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9D3D8-33FC-4EE7-AE65-7535FEAB06A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/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AE616-A526-467A-9354-356237D56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639" t="50000" r="51880" b="1716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0" y="7040881"/>
            <a:ext cx="8961120" cy="2289898"/>
          </a:xfrm>
        </p:spPr>
        <p:txBody>
          <a:bodyPr anchor="b"/>
          <a:lstStyle>
            <a:lvl1pPr algn="ctr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ar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E518B9-8953-4D61-86EB-BF726D7CE198}"/>
              </a:ext>
            </a:extLst>
          </p:cNvPr>
          <p:cNvGrpSpPr/>
          <p:nvPr userDrawn="1"/>
        </p:nvGrpSpPr>
        <p:grpSpPr>
          <a:xfrm>
            <a:off x="-2212179" y="-674777"/>
            <a:ext cx="22711115" cy="11638877"/>
            <a:chOff x="-1327308" y="-404866"/>
            <a:chExt cx="13626669" cy="6983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86AA18-85AA-4ECF-BC7C-6CDDDFA8AED1}"/>
                </a:ext>
              </a:extLst>
            </p:cNvPr>
            <p:cNvSpPr/>
            <p:nvPr userDrawn="1"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779DBA0E-78FD-499D-B7C5-9610ED16A5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4856087B-5738-47BA-B257-0AE16578FE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30EA3BC0-CA75-4A9F-844C-9DF7651395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9D9D0DC-416F-4D02-AE51-DC94179FE3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3F11494-DD54-4DA3-999D-60884617A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8DA5A4A-C129-4A6A-8590-D776A55A5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72853C-EBAC-4426-B8F7-4D7FF7CE7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A148D7-A843-4289-9E59-D4B56EBE96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DFDAB2E-4FBE-4EA1-9068-98D2A1969C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CB7337C-1F1B-4024-8C1B-1145290410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AC71E65-025E-4CD8-9C62-5C672876AB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C69994B-2A96-4E6B-90E0-7C6012E438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5DA46AF-2C01-438F-ABE1-131B508F70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D1F7F7D-46C6-41FC-9A05-60CDDDABC9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6044945-DD35-4A1F-B666-67B79DB3B9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6707B12-7E15-44BA-A75C-D231A0BD9D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C9CA6F74-E612-4E07-826D-3714EA654B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C232950-AF88-4D8C-98A2-58E2906C02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577A18B0-195A-44F8-8045-DEE9F4805C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57DA582-5E40-4087-915C-A8AFB763C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B9446B2-AA95-41F1-8CE9-9C293FF2FF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09C2F6DB-63BE-4BEF-BD50-8E85A06AF3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B269B44-FFE3-44F5-9547-2D66569163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D7B33E0B-D54D-4AD0-93EB-2D85D95AA7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C82CDED5-DC3C-4291-8FB5-4FBECACC09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38B0CFAC-4CC8-4BD7-9602-D3F62B4111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D7BB7E2-49CE-405B-BBC3-0D3235E735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D724979D-D321-46A4-8BFB-4BE56A78ED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A90ECEE1-1C0E-48A4-8212-4FDF80E340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6A4F312E-AC0E-438F-85DE-734894B59F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143C46B-BB0E-42E1-91DB-CF7866DEF0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789D5ED-08F4-45B7-96D5-9DB37E826F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-412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C71D4383-262D-49BE-8F2A-35EABE4CA5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B2D051A4-B41D-49C5-BCBA-B200CE9274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A204CAE-8CAD-4182-AFDF-6D71A5318A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2D419D0-1198-497F-8FCB-0E4E01ABEB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42DA3B58-E508-46A3-B351-BFD7A44A3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E56F4597-4576-4F1D-9E8B-57D61B7AF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C16A7CB5-E8F5-43EC-B4DA-8367563CBA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B63EEF7E-F8C7-40A7-9EC5-7A2377B3E9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18561612-6FBC-464D-9063-754B5DF158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9FB80B49-CDD0-491F-B397-AF746CB745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04631F3-C493-4A64-AAFD-4686A560F6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A457E3A0-7D3B-4D8D-909F-FA0F06B944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D8E8EADD-8531-47CC-A9F2-A5B20F7DA1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24D2EADF-B7B9-4986-AEDB-A2D41F636C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683D26A-EB07-4380-8914-B6AECFE4BF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8C3AD2F-A184-4332-ADCE-E7FEDE7BA6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1ACBB54-13C8-4052-B203-3996848511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892B4C18-A783-475D-8EEF-F11FBA1A32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A62353FE-8604-486E-9560-78C474AC8F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4A5FC7DA-BB86-43EB-AC23-48D1752A6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57B12D9F-3BBD-4FAF-A8AB-5C32680329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B7B50CA6-941B-4F77-891D-BA2C28D0CA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194FC04-B2A1-4C52-B275-3D32DD41DD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3055B924-F529-4C4C-A7F1-F0D1B50A73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1DCBE022-831C-4DEF-8567-F73AB476C6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4677A0E0-1BE9-4AD9-8081-3970B6DE76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5056D7AA-7E9E-4019-92DE-9258C7BADC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B52F2FF3-8B1D-4A44-8280-D43163EC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8B2B15A4-341E-44E2-AA50-1BF44E9387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ACC84E38-6617-4E04-B995-881604F99C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C6B285A5-12A2-48AF-893D-598301661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47084835-C1A6-434A-A2AB-3E7DA4267B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7628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82D26294-EE4F-4381-8B0F-4CE7F3A1A3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B1EE9A53-A80E-4B20-9E04-100060C781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C3C136FE-F981-49F6-8875-8AD586CA85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FC84C1D9-DA95-4BF6-A71F-86DC6A2FA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EC336BD7-D0E5-4907-BEDB-AA01C56DDA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BAAF41C9-7EAA-475D-83F2-1253B7055B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C4C84E12-C6BC-4AF0-9151-76A20D031C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98FB1073-101D-401C-B499-E80B2DCCDB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3E52FE15-A88E-4B8E-B23B-7E81075312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E83FECA9-6276-4B79-96AD-84BED6F80D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B18137A3-C9B0-4C35-8A20-53EC5864E5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2DE848A-E413-47C4-8173-DB2CA8EEA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14D3DEFF-25FB-44EA-876C-8BD7E213C1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F8DD5E7B-8D6A-46DF-B7B8-0A96095CA7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140EA7A3-E20E-49A8-B7DF-746F09BE22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A30FB1C7-E929-4CCD-BEC9-3D5F967B88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106589F0-5AFE-476A-B71B-0A4F47482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852272BE-007F-4591-87D4-4C058623A4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2D5A05AC-D4E7-4583-9D07-33F99E8EE1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A87D9B9-82A6-4511-B55E-096518071A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82686F07-3802-48D8-BD5E-CF63B4EBB3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F1444EAF-3866-48AD-95F7-91B593B795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938A681C-25A3-449B-A881-F76613FC96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98089678-D463-4C4A-9D1A-1FC1390E4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45CD8C6-72C7-424E-8145-FCCA8DA124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BCBD54C4-E64F-46E5-B0A1-0FBF34779A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B158F302-8B95-435F-8FB0-83556B22F4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169E18F6-73D6-442E-8CB4-23C90D727B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ABAC07F3-4764-4532-A67C-B8DDA82C5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3EE3A1D8-3AAF-4FAE-91BD-EE716E1E52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78F80FF2-18C9-4DE9-8D2D-648C6F9570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E9B1FC89-6E1D-463F-B7E4-4F62397C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15668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1504CF42-A3AD-43AF-BC77-F4293F7821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F0742A4B-B722-474E-833A-AF064D3CD9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56AB6434-0B69-41B7-841E-1A9ECDA5F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409BE632-16FF-4B4D-93DE-08E52DEE5A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F6D1D24A-DEFB-4B95-9E28-5334F985B9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4D490E6F-B375-40F3-B24C-E712E32AFA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B1156AD0-A975-4D2C-B96A-5C2D1D5006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C5C7092-27B9-46A8-A5CB-88DDD889D6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BF4DD3C7-5444-4AE1-8656-CFEA1F9643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467BF95-5ED3-4FD4-83F5-8070D7EE77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CDB313B9-C607-49FC-BC0F-4BDDB157AF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23871273-FB35-489A-824B-B8913F9CC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6C17C940-E405-42C7-95FF-4654386A89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F26C33C6-2F43-40B4-BB2D-1DD906A228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4AF169A6-6482-40AF-85D0-0743C46622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E0513C84-01AF-4A9C-9822-98303318D0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BC2CD672-1D59-47B2-8BA3-8F1F5D7E66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5CF49A84-7902-40A6-A48F-B657DB995E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0413E21A-6735-49F7-84A0-262341ED43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B3515FD2-D67D-4964-A1C7-366A2381E2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id="{988F666F-A0C2-4684-BAAE-BF79FEBC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D64D2D99-CFE5-40EB-81E4-E291053599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6F1D8EC0-2F8B-4B55-829F-5D11897D2E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id="{7612A0CC-BF09-49BF-BA72-D8A7162378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6">
              <a:extLst>
                <a:ext uri="{FF2B5EF4-FFF2-40B4-BE49-F238E27FC236}">
                  <a16:creationId xmlns:a16="http://schemas.microsoft.com/office/drawing/2014/main" id="{5834C3D7-D7F3-46F0-95B2-22E7990457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6">
              <a:extLst>
                <a:ext uri="{FF2B5EF4-FFF2-40B4-BE49-F238E27FC236}">
                  <a16:creationId xmlns:a16="http://schemas.microsoft.com/office/drawing/2014/main" id="{FD9ABA39-4B6C-4C7A-BFF6-C9192C33F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7A304270-705C-435B-A170-7613148DB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78BD2E8E-0F2A-497D-A0F8-D0D05765BA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F8691056-2A9C-4EAE-898B-E8C145A3A0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7644BFA6-53D3-4200-97D5-A0826C9122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31DD1366-4AF2-4675-8C09-B16FF18F4A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05FAFC32-B238-4EC6-9F94-250901C580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237095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94EDFDD1-CC0F-4CE9-A5E1-6F34763C59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89391791-3406-405C-A52A-325E0ACEF0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6">
              <a:extLst>
                <a:ext uri="{FF2B5EF4-FFF2-40B4-BE49-F238E27FC236}">
                  <a16:creationId xmlns:a16="http://schemas.microsoft.com/office/drawing/2014/main" id="{C45408BD-5A4C-4B71-9A10-180FFAA3CF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262DA3C5-1F52-431A-AA77-2EBDF5CD4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158567EE-7ECE-4308-AF7E-DEA507E8E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D2894DDF-45DE-4178-BFC7-4F0B8D8EF9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36B1E453-1287-45A9-9339-730E3914F1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4D1CFF21-2793-4E1D-A631-989F34A2CB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FFFFE495-6317-4046-8780-509B3F7DE4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07F2B335-6843-4188-BE58-F99705AE73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6A1AA564-0530-4B23-B215-595CC54E23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4876FBCA-0D51-4B33-9375-D3F71918F7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B025D520-F3BC-4D3B-BF86-05B537F248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24765AAF-1343-40B6-9F77-11BC4F9E4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CAE5A3F7-0924-495D-8844-A0BFFEA3F5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6">
              <a:extLst>
                <a:ext uri="{FF2B5EF4-FFF2-40B4-BE49-F238E27FC236}">
                  <a16:creationId xmlns:a16="http://schemas.microsoft.com/office/drawing/2014/main" id="{CFDA1116-035D-4E54-AFBB-4D27A956C2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5F363A19-6283-48F8-85FA-6B7CCCB518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6">
              <a:extLst>
                <a:ext uri="{FF2B5EF4-FFF2-40B4-BE49-F238E27FC236}">
                  <a16:creationId xmlns:a16="http://schemas.microsoft.com/office/drawing/2014/main" id="{2A698C8C-4D32-4D3F-9F80-BEC6A13B84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570646F-A2EF-470F-BE69-65F48D8F63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6">
              <a:extLst>
                <a:ext uri="{FF2B5EF4-FFF2-40B4-BE49-F238E27FC236}">
                  <a16:creationId xmlns:a16="http://schemas.microsoft.com/office/drawing/2014/main" id="{6076E36D-73D2-4127-BE4A-21CD4864C9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7C8BE7DC-9C93-4AE4-849A-1438EF43DA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7A7E7F5E-396F-402D-87C2-4ECEE23A83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">
              <a:extLst>
                <a:ext uri="{FF2B5EF4-FFF2-40B4-BE49-F238E27FC236}">
                  <a16:creationId xmlns:a16="http://schemas.microsoft.com/office/drawing/2014/main" id="{97EC6D43-68CC-4F32-BFB8-1B15CFBD59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">
              <a:extLst>
                <a:ext uri="{FF2B5EF4-FFF2-40B4-BE49-F238E27FC236}">
                  <a16:creationId xmlns:a16="http://schemas.microsoft.com/office/drawing/2014/main" id="{AA1D0C14-2069-4DE9-A088-6C76A61F20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72C3829D-1796-4F37-B8F1-5C9A26E28C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F74CEB28-F72C-46BF-955A-1DFBE9110A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7052B90E-88FE-46F1-B64B-F574689D49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F8F128E0-3AD1-4260-A7E5-19E8751009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">
              <a:extLst>
                <a:ext uri="{FF2B5EF4-FFF2-40B4-BE49-F238E27FC236}">
                  <a16:creationId xmlns:a16="http://schemas.microsoft.com/office/drawing/2014/main" id="{969B39FA-8605-4E46-98D4-7C699D24F4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DD141AA4-FDDD-4DF1-A51F-34017775CB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855CBA53-E52B-4687-96C6-EBA404B23D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BA45AD96-F5AF-4075-86DE-27366EF279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317502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BB34F054-D296-4BA7-A495-E174D9BE84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F429DE27-C226-4AA5-9816-E6376A4E2A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">
              <a:extLst>
                <a:ext uri="{FF2B5EF4-FFF2-40B4-BE49-F238E27FC236}">
                  <a16:creationId xmlns:a16="http://schemas.microsoft.com/office/drawing/2014/main" id="{EE6506CD-9CC1-4BC6-BC32-DFD6FB136A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id="{B3A7E91D-34EB-4744-A1A0-13EC637748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">
              <a:extLst>
                <a:ext uri="{FF2B5EF4-FFF2-40B4-BE49-F238E27FC236}">
                  <a16:creationId xmlns:a16="http://schemas.microsoft.com/office/drawing/2014/main" id="{65A23728-E731-4707-AC6B-35FB937AE7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D8983A2E-8721-4A78-B55C-FD0940B28E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FD4BBBB1-537D-4BF3-9BCC-DB166F1B91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AB55ADFF-1418-463B-9F69-0448C6BC55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7DB31205-26C8-4B40-84B2-A21E042869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A55615A4-EA9A-41B6-9F9B-5608693927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">
              <a:extLst>
                <a:ext uri="{FF2B5EF4-FFF2-40B4-BE49-F238E27FC236}">
                  <a16:creationId xmlns:a16="http://schemas.microsoft.com/office/drawing/2014/main" id="{A66AFF9B-47A8-431E-A764-E6AFD67771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">
              <a:extLst>
                <a:ext uri="{FF2B5EF4-FFF2-40B4-BE49-F238E27FC236}">
                  <a16:creationId xmlns:a16="http://schemas.microsoft.com/office/drawing/2014/main" id="{BB50F388-4C4F-4B03-AD18-01111D1C59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">
              <a:extLst>
                <a:ext uri="{FF2B5EF4-FFF2-40B4-BE49-F238E27FC236}">
                  <a16:creationId xmlns:a16="http://schemas.microsoft.com/office/drawing/2014/main" id="{CF3FB584-0B0E-423F-925C-1180324EBD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">
              <a:extLst>
                <a:ext uri="{FF2B5EF4-FFF2-40B4-BE49-F238E27FC236}">
                  <a16:creationId xmlns:a16="http://schemas.microsoft.com/office/drawing/2014/main" id="{ED4EC88C-3F33-4DC1-85B0-07C4415BBD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1C4B329A-FB4F-44FB-B230-B1047E59B3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">
              <a:extLst>
                <a:ext uri="{FF2B5EF4-FFF2-40B4-BE49-F238E27FC236}">
                  <a16:creationId xmlns:a16="http://schemas.microsoft.com/office/drawing/2014/main" id="{BE396084-F429-410A-AF78-35CDD96AF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6F0A9973-4361-4CB5-876A-37B001931E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">
              <a:extLst>
                <a:ext uri="{FF2B5EF4-FFF2-40B4-BE49-F238E27FC236}">
                  <a16:creationId xmlns:a16="http://schemas.microsoft.com/office/drawing/2014/main" id="{1F716BE4-ED9D-4AFC-8882-0079178438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">
              <a:extLst>
                <a:ext uri="{FF2B5EF4-FFF2-40B4-BE49-F238E27FC236}">
                  <a16:creationId xmlns:a16="http://schemas.microsoft.com/office/drawing/2014/main" id="{A3188B9A-07AD-4D67-9017-92061B138A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">
              <a:extLst>
                <a:ext uri="{FF2B5EF4-FFF2-40B4-BE49-F238E27FC236}">
                  <a16:creationId xmlns:a16="http://schemas.microsoft.com/office/drawing/2014/main" id="{DE8AD78A-ABB9-4B8E-A0F9-F7CCA2E2EF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02865DC5-04F0-4328-8C93-50994C40E4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">
              <a:extLst>
                <a:ext uri="{FF2B5EF4-FFF2-40B4-BE49-F238E27FC236}">
                  <a16:creationId xmlns:a16="http://schemas.microsoft.com/office/drawing/2014/main" id="{541DB8F0-C031-42C1-A57D-729DA2CFF3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E74F6813-CEDF-4C90-9515-18F2D2808D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6">
              <a:extLst>
                <a:ext uri="{FF2B5EF4-FFF2-40B4-BE49-F238E27FC236}">
                  <a16:creationId xmlns:a16="http://schemas.microsoft.com/office/drawing/2014/main" id="{178439D5-98F9-4547-AA18-8F0D15FA50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6">
              <a:extLst>
                <a:ext uri="{FF2B5EF4-FFF2-40B4-BE49-F238E27FC236}">
                  <a16:creationId xmlns:a16="http://schemas.microsoft.com/office/drawing/2014/main" id="{FF65ACCA-B29A-4B23-99DF-9E8988FE7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id="{08202144-2699-405E-B70E-10ACB62504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">
              <a:extLst>
                <a:ext uri="{FF2B5EF4-FFF2-40B4-BE49-F238E27FC236}">
                  <a16:creationId xmlns:a16="http://schemas.microsoft.com/office/drawing/2014/main" id="{8F59B94B-2422-4834-BD86-CFE3D8A53F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C5893D12-2CAA-4072-80FB-D3E9971005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C5D33650-F7DF-4640-8624-E4A406586B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6">
              <a:extLst>
                <a:ext uri="{FF2B5EF4-FFF2-40B4-BE49-F238E27FC236}">
                  <a16:creationId xmlns:a16="http://schemas.microsoft.com/office/drawing/2014/main" id="{D8E569D6-7F89-4731-A6B8-6AFEB4544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6">
              <a:extLst>
                <a:ext uri="{FF2B5EF4-FFF2-40B4-BE49-F238E27FC236}">
                  <a16:creationId xmlns:a16="http://schemas.microsoft.com/office/drawing/2014/main" id="{80CEE136-CAF7-4993-84B3-67A0917C53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FFDB2B08-42EF-46F1-9397-9A855C1A24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3979100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B77A349-A09C-4B90-9A2C-EA856A8D86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6">
              <a:extLst>
                <a:ext uri="{FF2B5EF4-FFF2-40B4-BE49-F238E27FC236}">
                  <a16:creationId xmlns:a16="http://schemas.microsoft.com/office/drawing/2014/main" id="{48608721-EE4A-426A-91C2-C463004F97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">
              <a:extLst>
                <a:ext uri="{FF2B5EF4-FFF2-40B4-BE49-F238E27FC236}">
                  <a16:creationId xmlns:a16="http://schemas.microsoft.com/office/drawing/2014/main" id="{B927CE31-5623-45C2-9E5E-6EF0145365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664A9588-E7C2-4376-869E-12661D073A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6">
              <a:extLst>
                <a:ext uri="{FF2B5EF4-FFF2-40B4-BE49-F238E27FC236}">
                  <a16:creationId xmlns:a16="http://schemas.microsoft.com/office/drawing/2014/main" id="{C07EBDA9-99B9-4FEA-8E61-CF7766C803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">
              <a:extLst>
                <a:ext uri="{FF2B5EF4-FFF2-40B4-BE49-F238E27FC236}">
                  <a16:creationId xmlns:a16="http://schemas.microsoft.com/office/drawing/2014/main" id="{E44A3FF9-F9CA-4868-B495-9C7AAE9DDF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id="{CCF5D671-0529-4209-8A7C-1149C28011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6">
              <a:extLst>
                <a:ext uri="{FF2B5EF4-FFF2-40B4-BE49-F238E27FC236}">
                  <a16:creationId xmlns:a16="http://schemas.microsoft.com/office/drawing/2014/main" id="{DCA290DC-6B1F-40EB-A9F0-F96F5851B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6">
              <a:extLst>
                <a:ext uri="{FF2B5EF4-FFF2-40B4-BE49-F238E27FC236}">
                  <a16:creationId xmlns:a16="http://schemas.microsoft.com/office/drawing/2014/main" id="{36C813C9-8C14-4372-801A-DBB3E037E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F253EC72-B338-4BBF-9042-C191E6006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7B28B5DF-2DA6-4E8F-817A-C1902DCD45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09D7394F-F75D-4FED-8923-575F140FA2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F172134A-6C32-4752-97D8-E661E6A263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6CAB8EBC-D1A2-4B27-9297-ADFA1B5C1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6">
              <a:extLst>
                <a:ext uri="{FF2B5EF4-FFF2-40B4-BE49-F238E27FC236}">
                  <a16:creationId xmlns:a16="http://schemas.microsoft.com/office/drawing/2014/main" id="{6E5A44D5-4DED-4075-8C18-C4EE1E61A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6">
              <a:extLst>
                <a:ext uri="{FF2B5EF4-FFF2-40B4-BE49-F238E27FC236}">
                  <a16:creationId xmlns:a16="http://schemas.microsoft.com/office/drawing/2014/main" id="{47E67357-8F43-4716-AF36-C4D3FAD577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6">
              <a:extLst>
                <a:ext uri="{FF2B5EF4-FFF2-40B4-BE49-F238E27FC236}">
                  <a16:creationId xmlns:a16="http://schemas.microsoft.com/office/drawing/2014/main" id="{CDB9D3D1-A9FF-4CC6-B6AD-51D73FCAE1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6">
              <a:extLst>
                <a:ext uri="{FF2B5EF4-FFF2-40B4-BE49-F238E27FC236}">
                  <a16:creationId xmlns:a16="http://schemas.microsoft.com/office/drawing/2014/main" id="{B1C55A0F-DE6D-4BE9-B90E-6857701710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6">
              <a:extLst>
                <a:ext uri="{FF2B5EF4-FFF2-40B4-BE49-F238E27FC236}">
                  <a16:creationId xmlns:a16="http://schemas.microsoft.com/office/drawing/2014/main" id="{6627EE65-8BCE-41D8-BE30-34A95B9424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FA999AE1-300A-4580-A684-3752E1FB0E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6">
              <a:extLst>
                <a:ext uri="{FF2B5EF4-FFF2-40B4-BE49-F238E27FC236}">
                  <a16:creationId xmlns:a16="http://schemas.microsoft.com/office/drawing/2014/main" id="{9BB492A4-E274-4551-A97A-AD8A2538EB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CBF53111-DF01-47C3-8596-B57862E0C3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C53F7DDB-439E-47C6-90BD-B22EA9B7C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6">
              <a:extLst>
                <a:ext uri="{FF2B5EF4-FFF2-40B4-BE49-F238E27FC236}">
                  <a16:creationId xmlns:a16="http://schemas.microsoft.com/office/drawing/2014/main" id="{81E7F6E6-2542-47E1-AE43-9B182D3758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6">
              <a:extLst>
                <a:ext uri="{FF2B5EF4-FFF2-40B4-BE49-F238E27FC236}">
                  <a16:creationId xmlns:a16="http://schemas.microsoft.com/office/drawing/2014/main" id="{E777532A-71A5-494B-820C-48C05EC74C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6">
              <a:extLst>
                <a:ext uri="{FF2B5EF4-FFF2-40B4-BE49-F238E27FC236}">
                  <a16:creationId xmlns:a16="http://schemas.microsoft.com/office/drawing/2014/main" id="{70329985-9DF6-417E-8BE0-9292329455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6">
              <a:extLst>
                <a:ext uri="{FF2B5EF4-FFF2-40B4-BE49-F238E27FC236}">
                  <a16:creationId xmlns:a16="http://schemas.microsoft.com/office/drawing/2014/main" id="{00252936-908A-4F1A-B1D6-E291EDBA6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6">
              <a:extLst>
                <a:ext uri="{FF2B5EF4-FFF2-40B4-BE49-F238E27FC236}">
                  <a16:creationId xmlns:a16="http://schemas.microsoft.com/office/drawing/2014/main" id="{1614E059-CFCA-409A-8521-5A7B0CD0E4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D67A4711-AC1A-4F94-B614-DDA70F4AB3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6">
              <a:extLst>
                <a:ext uri="{FF2B5EF4-FFF2-40B4-BE49-F238E27FC236}">
                  <a16:creationId xmlns:a16="http://schemas.microsoft.com/office/drawing/2014/main" id="{7AC93D6D-B965-4CFB-82B3-C2F8189DD7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6">
              <a:extLst>
                <a:ext uri="{FF2B5EF4-FFF2-40B4-BE49-F238E27FC236}">
                  <a16:creationId xmlns:a16="http://schemas.microsoft.com/office/drawing/2014/main" id="{00CA144B-A572-487C-B67D-E0784F6971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6">
              <a:extLst>
                <a:ext uri="{FF2B5EF4-FFF2-40B4-BE49-F238E27FC236}">
                  <a16:creationId xmlns:a16="http://schemas.microsoft.com/office/drawing/2014/main" id="{E1487B58-3826-42D4-A325-3E4E04785B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4783175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6">
              <a:extLst>
                <a:ext uri="{FF2B5EF4-FFF2-40B4-BE49-F238E27FC236}">
                  <a16:creationId xmlns:a16="http://schemas.microsoft.com/office/drawing/2014/main" id="{3C65D50D-4B63-4F19-93C9-926E0DA625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69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6">
              <a:extLst>
                <a:ext uri="{FF2B5EF4-FFF2-40B4-BE49-F238E27FC236}">
                  <a16:creationId xmlns:a16="http://schemas.microsoft.com/office/drawing/2014/main" id="{91A9FD33-BBFB-4EB4-B633-06A023CB6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60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6">
              <a:extLst>
                <a:ext uri="{FF2B5EF4-FFF2-40B4-BE49-F238E27FC236}">
                  <a16:creationId xmlns:a16="http://schemas.microsoft.com/office/drawing/2014/main" id="{8A25449F-C96E-43A9-BE7E-8415CB8CA9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050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6">
              <a:extLst>
                <a:ext uri="{FF2B5EF4-FFF2-40B4-BE49-F238E27FC236}">
                  <a16:creationId xmlns:a16="http://schemas.microsoft.com/office/drawing/2014/main" id="{E852D294-5AE3-4C12-AE2F-1361C06DF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441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6">
              <a:extLst>
                <a:ext uri="{FF2B5EF4-FFF2-40B4-BE49-F238E27FC236}">
                  <a16:creationId xmlns:a16="http://schemas.microsoft.com/office/drawing/2014/main" id="{D75B22CF-07E7-4A6F-B17D-758BBE5538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831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6">
              <a:extLst>
                <a:ext uri="{FF2B5EF4-FFF2-40B4-BE49-F238E27FC236}">
                  <a16:creationId xmlns:a16="http://schemas.microsoft.com/office/drawing/2014/main" id="{45BB4DE2-44BF-43BF-9C16-259FA34503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222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6">
              <a:extLst>
                <a:ext uri="{FF2B5EF4-FFF2-40B4-BE49-F238E27FC236}">
                  <a16:creationId xmlns:a16="http://schemas.microsoft.com/office/drawing/2014/main" id="{9082519B-328F-4D85-9648-AA99F35AF4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613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6">
              <a:extLst>
                <a:ext uri="{FF2B5EF4-FFF2-40B4-BE49-F238E27FC236}">
                  <a16:creationId xmlns:a16="http://schemas.microsoft.com/office/drawing/2014/main" id="{D9C1B58C-398E-452F-88B1-1E2D056BC3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003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6">
              <a:extLst>
                <a:ext uri="{FF2B5EF4-FFF2-40B4-BE49-F238E27FC236}">
                  <a16:creationId xmlns:a16="http://schemas.microsoft.com/office/drawing/2014/main" id="{1215C438-62B6-48E8-93BD-2400CE7DCB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9394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6">
              <a:extLst>
                <a:ext uri="{FF2B5EF4-FFF2-40B4-BE49-F238E27FC236}">
                  <a16:creationId xmlns:a16="http://schemas.microsoft.com/office/drawing/2014/main" id="{74287A1C-61DC-4764-AD91-0D8AE5D32F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4784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6">
              <a:extLst>
                <a:ext uri="{FF2B5EF4-FFF2-40B4-BE49-F238E27FC236}">
                  <a16:creationId xmlns:a16="http://schemas.microsoft.com/office/drawing/2014/main" id="{935F5F69-3B06-47EE-8A58-9EFC1B83EC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175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6">
              <a:extLst>
                <a:ext uri="{FF2B5EF4-FFF2-40B4-BE49-F238E27FC236}">
                  <a16:creationId xmlns:a16="http://schemas.microsoft.com/office/drawing/2014/main" id="{1101FFF9-CF37-4721-8186-544775DE50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566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6">
              <a:extLst>
                <a:ext uri="{FF2B5EF4-FFF2-40B4-BE49-F238E27FC236}">
                  <a16:creationId xmlns:a16="http://schemas.microsoft.com/office/drawing/2014/main" id="{DA07B02B-AB92-4E6D-BE68-38C0C55A7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956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6">
              <a:extLst>
                <a:ext uri="{FF2B5EF4-FFF2-40B4-BE49-F238E27FC236}">
                  <a16:creationId xmlns:a16="http://schemas.microsoft.com/office/drawing/2014/main" id="{5C7F6697-9CF8-4C52-8134-856F37E69B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347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6">
              <a:extLst>
                <a:ext uri="{FF2B5EF4-FFF2-40B4-BE49-F238E27FC236}">
                  <a16:creationId xmlns:a16="http://schemas.microsoft.com/office/drawing/2014/main" id="{71AE8640-CA8D-45ED-B293-E41C04107B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1737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id="{63C196AF-4D4C-4362-BDBF-EC89D3AF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7128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6">
              <a:extLst>
                <a:ext uri="{FF2B5EF4-FFF2-40B4-BE49-F238E27FC236}">
                  <a16:creationId xmlns:a16="http://schemas.microsoft.com/office/drawing/2014/main" id="{ACA5D87D-1923-4B8B-9B95-C833F20B3F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2519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6">
              <a:extLst>
                <a:ext uri="{FF2B5EF4-FFF2-40B4-BE49-F238E27FC236}">
                  <a16:creationId xmlns:a16="http://schemas.microsoft.com/office/drawing/2014/main" id="{5168EF6E-C030-46F7-940B-B2259B19D5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7909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6">
              <a:extLst>
                <a:ext uri="{FF2B5EF4-FFF2-40B4-BE49-F238E27FC236}">
                  <a16:creationId xmlns:a16="http://schemas.microsoft.com/office/drawing/2014/main" id="{A141EFDE-9FF6-4BED-B3E7-F887DDD960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3300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6">
              <a:extLst>
                <a:ext uri="{FF2B5EF4-FFF2-40B4-BE49-F238E27FC236}">
                  <a16:creationId xmlns:a16="http://schemas.microsoft.com/office/drawing/2014/main" id="{F1BD7350-6598-41F6-9255-7CC3E31388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8690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">
              <a:extLst>
                <a:ext uri="{FF2B5EF4-FFF2-40B4-BE49-F238E27FC236}">
                  <a16:creationId xmlns:a16="http://schemas.microsoft.com/office/drawing/2014/main" id="{22AC9D57-87D8-4EB4-9431-D6A909D9B3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4081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5E5F28C9-581C-4582-AFD5-64DAF5C058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72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6">
              <a:extLst>
                <a:ext uri="{FF2B5EF4-FFF2-40B4-BE49-F238E27FC236}">
                  <a16:creationId xmlns:a16="http://schemas.microsoft.com/office/drawing/2014/main" id="{A3946BBE-EEEB-45AB-8953-28E740687D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2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6">
              <a:extLst>
                <a:ext uri="{FF2B5EF4-FFF2-40B4-BE49-F238E27FC236}">
                  <a16:creationId xmlns:a16="http://schemas.microsoft.com/office/drawing/2014/main" id="{6CBC4E02-AAC1-4F30-A6A1-640557D976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253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6">
              <a:extLst>
                <a:ext uri="{FF2B5EF4-FFF2-40B4-BE49-F238E27FC236}">
                  <a16:creationId xmlns:a16="http://schemas.microsoft.com/office/drawing/2014/main" id="{B048D2CD-AC09-4285-A6D5-6EA03B3903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5643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15EF59CC-EAE4-472E-9711-C258CA6562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0345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6">
              <a:extLst>
                <a:ext uri="{FF2B5EF4-FFF2-40B4-BE49-F238E27FC236}">
                  <a16:creationId xmlns:a16="http://schemas.microsoft.com/office/drawing/2014/main" id="{0C37583E-F9BD-44A9-BE2D-5885FBF11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425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6">
              <a:extLst>
                <a:ext uri="{FF2B5EF4-FFF2-40B4-BE49-F238E27FC236}">
                  <a16:creationId xmlns:a16="http://schemas.microsoft.com/office/drawing/2014/main" id="{C8F816AA-7759-4D40-8B9F-93CE389699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18157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6">
              <a:extLst>
                <a:ext uri="{FF2B5EF4-FFF2-40B4-BE49-F238E27FC236}">
                  <a16:creationId xmlns:a16="http://schemas.microsoft.com/office/drawing/2014/main" id="{B65B9489-7839-490A-B77D-E0E3DFA52E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72063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6">
              <a:extLst>
                <a:ext uri="{FF2B5EF4-FFF2-40B4-BE49-F238E27FC236}">
                  <a16:creationId xmlns:a16="http://schemas.microsoft.com/office/drawing/2014/main" id="{BECB7B9E-23EE-46B4-90EA-B68B9533FE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5969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6">
              <a:extLst>
                <a:ext uri="{FF2B5EF4-FFF2-40B4-BE49-F238E27FC236}">
                  <a16:creationId xmlns:a16="http://schemas.microsoft.com/office/drawing/2014/main" id="{37F81689-425B-4586-BA28-A52EA6461B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79862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6">
              <a:extLst>
                <a:ext uri="{FF2B5EF4-FFF2-40B4-BE49-F238E27FC236}">
                  <a16:creationId xmlns:a16="http://schemas.microsoft.com/office/drawing/2014/main" id="{F4E46C55-E55C-4DB9-84CB-12BA4E8360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91211" y="5587248"/>
              <a:ext cx="184150" cy="619125"/>
            </a:xfrm>
            <a:custGeom>
              <a:avLst/>
              <a:gdLst>
                <a:gd name="T0" fmla="*/ 91 w 116"/>
                <a:gd name="T1" fmla="*/ 261 h 390"/>
                <a:gd name="T2" fmla="*/ 25 w 116"/>
                <a:gd name="T3" fmla="*/ 261 h 390"/>
                <a:gd name="T4" fmla="*/ 0 w 116"/>
                <a:gd name="T5" fmla="*/ 0 h 390"/>
                <a:gd name="T6" fmla="*/ 116 w 116"/>
                <a:gd name="T7" fmla="*/ 0 h 390"/>
                <a:gd name="T8" fmla="*/ 91 w 116"/>
                <a:gd name="T9" fmla="*/ 261 h 390"/>
                <a:gd name="T10" fmla="*/ 11 w 116"/>
                <a:gd name="T11" fmla="*/ 390 h 390"/>
                <a:gd name="T12" fmla="*/ 11 w 116"/>
                <a:gd name="T13" fmla="*/ 302 h 390"/>
                <a:gd name="T14" fmla="*/ 105 w 116"/>
                <a:gd name="T15" fmla="*/ 302 h 390"/>
                <a:gd name="T16" fmla="*/ 105 w 116"/>
                <a:gd name="T17" fmla="*/ 390 h 390"/>
                <a:gd name="T18" fmla="*/ 11 w 116"/>
                <a:gd name="T1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390">
                  <a:moveTo>
                    <a:pt x="91" y="261"/>
                  </a:moveTo>
                  <a:lnTo>
                    <a:pt x="25" y="261"/>
                  </a:lnTo>
                  <a:lnTo>
                    <a:pt x="0" y="0"/>
                  </a:lnTo>
                  <a:lnTo>
                    <a:pt x="116" y="0"/>
                  </a:lnTo>
                  <a:lnTo>
                    <a:pt x="91" y="261"/>
                  </a:lnTo>
                  <a:close/>
                  <a:moveTo>
                    <a:pt x="11" y="390"/>
                  </a:moveTo>
                  <a:lnTo>
                    <a:pt x="11" y="302"/>
                  </a:lnTo>
                  <a:lnTo>
                    <a:pt x="105" y="302"/>
                  </a:lnTo>
                  <a:lnTo>
                    <a:pt x="105" y="390"/>
                  </a:lnTo>
                  <a:lnTo>
                    <a:pt x="11" y="39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AutoShape 3">
              <a:extLst>
                <a:ext uri="{FF2B5EF4-FFF2-40B4-BE49-F238E27FC236}">
                  <a16:creationId xmlns:a16="http://schemas.microsoft.com/office/drawing/2014/main" id="{9F7F7C91-FA75-4191-AB66-8DE3A6C2C91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9912350" y="127000"/>
              <a:ext cx="400050" cy="427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B79D6001-5C23-4D4D-89FC-00A862D67E58}"/>
                </a:ext>
              </a:extLst>
            </p:cNvPr>
            <p:cNvGrpSpPr/>
            <p:nvPr userDrawn="1"/>
          </p:nvGrpSpPr>
          <p:grpSpPr>
            <a:xfrm>
              <a:off x="-664463" y="1060450"/>
              <a:ext cx="2884436" cy="4051302"/>
              <a:chOff x="-831850" y="581026"/>
              <a:chExt cx="3567113" cy="5010150"/>
            </a:xfrm>
          </p:grpSpPr>
          <p:sp>
            <p:nvSpPr>
              <p:cNvPr id="272" name="Freeform 10">
                <a:extLst>
                  <a:ext uri="{FF2B5EF4-FFF2-40B4-BE49-F238E27FC236}">
                    <a16:creationId xmlns:a16="http://schemas.microsoft.com/office/drawing/2014/main" id="{93E9F37A-6F37-4C9E-8DC1-2BE2587463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831850" y="2471738"/>
                <a:ext cx="3567113" cy="3119438"/>
              </a:xfrm>
              <a:custGeom>
                <a:avLst/>
                <a:gdLst>
                  <a:gd name="T0" fmla="*/ 434 w 464"/>
                  <a:gd name="T1" fmla="*/ 406 h 406"/>
                  <a:gd name="T2" fmla="*/ 30 w 464"/>
                  <a:gd name="T3" fmla="*/ 406 h 406"/>
                  <a:gd name="T4" fmla="*/ 0 w 464"/>
                  <a:gd name="T5" fmla="*/ 376 h 406"/>
                  <a:gd name="T6" fmla="*/ 0 w 464"/>
                  <a:gd name="T7" fmla="*/ 30 h 406"/>
                  <a:gd name="T8" fmla="*/ 30 w 464"/>
                  <a:gd name="T9" fmla="*/ 0 h 406"/>
                  <a:gd name="T10" fmla="*/ 434 w 464"/>
                  <a:gd name="T11" fmla="*/ 0 h 406"/>
                  <a:gd name="T12" fmla="*/ 464 w 464"/>
                  <a:gd name="T13" fmla="*/ 30 h 406"/>
                  <a:gd name="T14" fmla="*/ 464 w 464"/>
                  <a:gd name="T15" fmla="*/ 376 h 406"/>
                  <a:gd name="T16" fmla="*/ 434 w 464"/>
                  <a:gd name="T17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406">
                    <a:moveTo>
                      <a:pt x="434" y="406"/>
                    </a:moveTo>
                    <a:cubicBezTo>
                      <a:pt x="30" y="406"/>
                      <a:pt x="30" y="406"/>
                      <a:pt x="30" y="406"/>
                    </a:cubicBezTo>
                    <a:cubicBezTo>
                      <a:pt x="13" y="406"/>
                      <a:pt x="0" y="393"/>
                      <a:pt x="0" y="37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450" y="0"/>
                      <a:pt x="464" y="14"/>
                      <a:pt x="464" y="30"/>
                    </a:cubicBezTo>
                    <a:cubicBezTo>
                      <a:pt x="464" y="376"/>
                      <a:pt x="464" y="376"/>
                      <a:pt x="464" y="376"/>
                    </a:cubicBezTo>
                    <a:cubicBezTo>
                      <a:pt x="464" y="393"/>
                      <a:pt x="450" y="406"/>
                      <a:pt x="434" y="406"/>
                    </a:cubicBezTo>
                    <a:close/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1">
                <a:extLst>
                  <a:ext uri="{FF2B5EF4-FFF2-40B4-BE49-F238E27FC236}">
                    <a16:creationId xmlns:a16="http://schemas.microsoft.com/office/drawing/2014/main" id="{9622CA32-E887-4015-BE52-CE59C58A50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538" y="3262313"/>
                <a:ext cx="914400" cy="1590675"/>
              </a:xfrm>
              <a:custGeom>
                <a:avLst/>
                <a:gdLst>
                  <a:gd name="T0" fmla="*/ 119 w 119"/>
                  <a:gd name="T1" fmla="*/ 60 h 207"/>
                  <a:gd name="T2" fmla="*/ 60 w 119"/>
                  <a:gd name="T3" fmla="*/ 0 h 207"/>
                  <a:gd name="T4" fmla="*/ 0 w 119"/>
                  <a:gd name="T5" fmla="*/ 60 h 207"/>
                  <a:gd name="T6" fmla="*/ 30 w 119"/>
                  <a:gd name="T7" fmla="*/ 112 h 207"/>
                  <a:gd name="T8" fmla="*/ 11 w 119"/>
                  <a:gd name="T9" fmla="*/ 207 h 207"/>
                  <a:gd name="T10" fmla="*/ 108 w 119"/>
                  <a:gd name="T11" fmla="*/ 207 h 207"/>
                  <a:gd name="T12" fmla="*/ 89 w 119"/>
                  <a:gd name="T13" fmla="*/ 112 h 207"/>
                  <a:gd name="T14" fmla="*/ 119 w 119"/>
                  <a:gd name="T15" fmla="*/ 6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207">
                    <a:moveTo>
                      <a:pt x="119" y="60"/>
                    </a:moveTo>
                    <a:cubicBezTo>
                      <a:pt x="119" y="27"/>
                      <a:pt x="93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ubicBezTo>
                      <a:pt x="0" y="82"/>
                      <a:pt x="12" y="102"/>
                      <a:pt x="30" y="112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08" y="207"/>
                      <a:pt x="108" y="207"/>
                      <a:pt x="108" y="207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107" y="102"/>
                      <a:pt x="119" y="82"/>
                      <a:pt x="119" y="60"/>
                    </a:cubicBezTo>
                    <a:close/>
                  </a:path>
                </a:pathLst>
              </a:custGeom>
              <a:solidFill>
                <a:srgbClr val="920000"/>
              </a:solidFill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2">
                <a:extLst>
                  <a:ext uri="{FF2B5EF4-FFF2-40B4-BE49-F238E27FC236}">
                    <a16:creationId xmlns:a16="http://schemas.microsoft.com/office/drawing/2014/main" id="{15857072-129D-4B83-AEDA-E98AD3A5AE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239713" y="581026"/>
                <a:ext cx="2382838" cy="1958975"/>
              </a:xfrm>
              <a:custGeom>
                <a:avLst/>
                <a:gdLst>
                  <a:gd name="T0" fmla="*/ 0 w 310"/>
                  <a:gd name="T1" fmla="*/ 253 h 255"/>
                  <a:gd name="T2" fmla="*/ 0 w 310"/>
                  <a:gd name="T3" fmla="*/ 155 h 255"/>
                  <a:gd name="T4" fmla="*/ 155 w 310"/>
                  <a:gd name="T5" fmla="*/ 0 h 255"/>
                  <a:gd name="T6" fmla="*/ 310 w 310"/>
                  <a:gd name="T7" fmla="*/ 155 h 255"/>
                  <a:gd name="T8" fmla="*/ 310 w 310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255">
                    <a:moveTo>
                      <a:pt x="0" y="253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0" y="69"/>
                      <a:pt x="69" y="0"/>
                      <a:pt x="155" y="0"/>
                    </a:cubicBezTo>
                    <a:cubicBezTo>
                      <a:pt x="240" y="0"/>
                      <a:pt x="310" y="69"/>
                      <a:pt x="310" y="155"/>
                    </a:cubicBezTo>
                    <a:cubicBezTo>
                      <a:pt x="310" y="255"/>
                      <a:pt x="310" y="255"/>
                      <a:pt x="310" y="255"/>
                    </a:cubicBezTo>
                  </a:path>
                </a:pathLst>
              </a:custGeom>
              <a:noFill/>
              <a:ln w="184150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95FD607-A9EB-4369-8C8B-71A1A9564207}"/>
                </a:ext>
              </a:extLst>
            </p:cNvPr>
            <p:cNvSpPr/>
            <p:nvPr userDrawn="1"/>
          </p:nvSpPr>
          <p:spPr>
            <a:xfrm>
              <a:off x="-1327308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5CCAC69A-2B74-4981-825D-C3244AD95072}"/>
                </a:ext>
              </a:extLst>
            </p:cNvPr>
            <p:cNvSpPr/>
            <p:nvPr userDrawn="1"/>
          </p:nvSpPr>
          <p:spPr>
            <a:xfrm>
              <a:off x="10973671" y="-152400"/>
              <a:ext cx="1325690" cy="652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660DB5A1-D3C7-4B82-A883-81AAAD318502}"/>
                </a:ext>
              </a:extLst>
            </p:cNvPr>
            <p:cNvSpPr/>
            <p:nvPr userDrawn="1"/>
          </p:nvSpPr>
          <p:spPr>
            <a:xfrm rot="16200000">
              <a:off x="5129275" y="-5934192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2F05F0F-A34E-4FE9-AFF6-B23AF6C59A1F}"/>
                </a:ext>
              </a:extLst>
            </p:cNvPr>
            <p:cNvSpPr/>
            <p:nvPr userDrawn="1"/>
          </p:nvSpPr>
          <p:spPr>
            <a:xfrm rot="16200000">
              <a:off x="5129270" y="643723"/>
              <a:ext cx="405411" cy="11464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20" y="6278881"/>
            <a:ext cx="12435840" cy="984885"/>
          </a:xfrm>
        </p:spPr>
        <p:txBody>
          <a:bodyPr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70120" y="7269481"/>
            <a:ext cx="12435840" cy="875772"/>
          </a:xfrm>
        </p:spPr>
        <p:txBody>
          <a:bodyPr/>
          <a:lstStyle>
            <a:lvl1pPr marL="0" indent="0" algn="l">
              <a:buFontTx/>
              <a:buNone/>
              <a:defRPr sz="40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7112A4-5D5B-4EFA-A84C-A0A181665097}"/>
              </a:ext>
            </a:extLst>
          </p:cNvPr>
          <p:cNvSpPr/>
          <p:nvPr userDrawn="1"/>
        </p:nvSpPr>
        <p:spPr>
          <a:xfrm>
            <a:off x="16433210" y="9536605"/>
            <a:ext cx="1677580" cy="528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15789"/>
            <a:ext cx="16626840" cy="892552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7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bject&#10;&#10;Description automatically generated">
            <a:extLst>
              <a:ext uri="{FF2B5EF4-FFF2-40B4-BE49-F238E27FC236}">
                <a16:creationId xmlns:a16="http://schemas.microsoft.com/office/drawing/2014/main" id="{DB5BC97F-BE1C-4CC1-A0F8-EF37ABD2F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972" t="57574" r="3560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pider&#10;&#10;Description automatically generated">
            <a:extLst>
              <a:ext uri="{FF2B5EF4-FFF2-40B4-BE49-F238E27FC236}">
                <a16:creationId xmlns:a16="http://schemas.microsoft.com/office/drawing/2014/main" id="{312387AB-4080-4B69-BFCF-F134EF12C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05" t="3895" r="12403" b="26543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8805453-93BD-4B24-A658-29DCC0112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56483" y="7394108"/>
            <a:ext cx="2669325" cy="21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619820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6198208"/>
          </a:xfrm>
        </p:spPr>
        <p:txBody>
          <a:bodyPr/>
          <a:lstStyle>
            <a:lvl1pPr marL="383654" indent="-383654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2400">
                <a:solidFill>
                  <a:schemeClr val="accent4"/>
                </a:solidFill>
              </a:defRPr>
            </a:lvl1pPr>
            <a:lvl2pPr marL="1333527" indent="-38100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  <a:lvl3pPr marL="2098189" indent="-283111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600">
                <a:solidFill>
                  <a:schemeClr val="accent4"/>
                </a:solidFill>
                <a:latin typeface="Trebuchet MS" panose="020B0603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_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 cap="none" baseline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6198208"/>
          </a:xfrm>
        </p:spPr>
        <p:txBody>
          <a:bodyPr/>
          <a:lstStyle>
            <a:lvl1pPr marL="383654" indent="-383654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2400">
                <a:solidFill>
                  <a:schemeClr val="accent4"/>
                </a:solidFill>
              </a:defRPr>
            </a:lvl1pPr>
            <a:lvl2pPr marL="1333527" indent="-38100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  <a:lvl3pPr marL="2098189" indent="-283111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600">
                <a:solidFill>
                  <a:schemeClr val="accent4"/>
                </a:solidFill>
                <a:latin typeface="Trebuchet MS" panose="020B0603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619820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80472" y="9613267"/>
            <a:ext cx="4604777" cy="4135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l" defTabSz="76201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91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868681"/>
            <a:ext cx="16626840" cy="98488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59"/>
            <a:ext cx="16581120" cy="6156263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>
            <a:lvl1pPr marL="0" indent="0" algn="ctr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D8CF8-E6F1-4C71-A0F0-EB56510727F2}"/>
              </a:ext>
            </a:extLst>
          </p:cNvPr>
          <p:cNvSpPr/>
          <p:nvPr userDrawn="1"/>
        </p:nvSpPr>
        <p:spPr>
          <a:xfrm>
            <a:off x="16446823" y="9716467"/>
            <a:ext cx="1841178" cy="570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387" y="2997651"/>
            <a:ext cx="7007337" cy="1031052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386" y="5119299"/>
            <a:ext cx="6988068" cy="4195148"/>
          </a:xfrm>
        </p:spPr>
        <p:txBody>
          <a:bodyPr/>
          <a:lstStyle>
            <a:lvl1pPr marL="0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1pPr>
            <a:lvl2pPr marL="952519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2pPr>
            <a:lvl3pPr marL="1815078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5387" y="3913996"/>
            <a:ext cx="7007337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8F0BB-1BE0-4D37-802F-86688BB7AF78}"/>
              </a:ext>
            </a:extLst>
          </p:cNvPr>
          <p:cNvSpPr/>
          <p:nvPr userDrawn="1"/>
        </p:nvSpPr>
        <p:spPr>
          <a:xfrm>
            <a:off x="16060020" y="9499859"/>
            <a:ext cx="2227980" cy="787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_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387" y="2997651"/>
            <a:ext cx="7007337" cy="1031052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386" y="5119299"/>
            <a:ext cx="6988068" cy="4195148"/>
          </a:xfrm>
        </p:spPr>
        <p:txBody>
          <a:bodyPr/>
          <a:lstStyle>
            <a:lvl1pPr marL="0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1pPr>
            <a:lvl2pPr marL="952519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2pPr>
            <a:lvl3pPr marL="1815078" indent="0">
              <a:spcBef>
                <a:spcPts val="833"/>
              </a:spcBef>
              <a:spcAft>
                <a:spcPts val="833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5387" y="3913996"/>
            <a:ext cx="7007337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8F0BB-1BE0-4D37-802F-86688BB7AF78}"/>
              </a:ext>
            </a:extLst>
          </p:cNvPr>
          <p:cNvSpPr/>
          <p:nvPr userDrawn="1"/>
        </p:nvSpPr>
        <p:spPr>
          <a:xfrm>
            <a:off x="16060020" y="9499859"/>
            <a:ext cx="2227980" cy="787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2906" y="868681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337" y="3337280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48609" y="9792797"/>
            <a:ext cx="53504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1200" kern="1200" smtClean="0">
                <a:solidFill>
                  <a:schemeClr val="accent5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1200" cap="none" baseline="0" dirty="0">
                <a:solidFill>
                  <a:schemeClr val="accent5"/>
                </a:solidFill>
                <a:latin typeface="Trebuchet MS" panose="020B0603020202020204" pitchFamily="34" charset="0"/>
              </a:rPr>
              <a:t> </a:t>
            </a:r>
            <a:endParaRPr lang="en-US" sz="1200" cap="none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97EF6C-CD1B-46EA-95AA-C34DEE8C715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7147149" y="9691227"/>
            <a:ext cx="793145" cy="3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71" r:id="rId6"/>
    <p:sldLayoutId id="2147483988" r:id="rId7"/>
    <p:sldLayoutId id="2147483969" r:id="rId8"/>
    <p:sldLayoutId id="2147483992" r:id="rId9"/>
    <p:sldLayoutId id="2147483990" r:id="rId10"/>
    <p:sldLayoutId id="2147483989" r:id="rId11"/>
    <p:sldLayoutId id="2147483919" r:id="rId12"/>
    <p:sldLayoutId id="2147483954" r:id="rId13"/>
    <p:sldLayoutId id="2147483984" r:id="rId14"/>
    <p:sldLayoutId id="2147483898" r:id="rId15"/>
    <p:sldLayoutId id="2147483926" r:id="rId16"/>
    <p:sldLayoutId id="2147483899" r:id="rId17"/>
    <p:sldLayoutId id="2147483901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6000" b="0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accent4"/>
          </a:solidFill>
          <a:latin typeface="Trebuchet MS" pitchFamily="34" charset="0"/>
          <a:ea typeface="+mn-ea"/>
          <a:cs typeface="+mn-cs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000" b="0">
          <a:solidFill>
            <a:schemeClr val="accent4"/>
          </a:solidFill>
          <a:latin typeface="Trebuchet MS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ages.cs.wisc.edu/~tbenson/IMC10_Data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 2020</a:t>
            </a:r>
          </a:p>
          <a:p>
            <a:r>
              <a:rPr lang="en-US" dirty="0"/>
              <a:t>Guy Twig &amp; Roni Bar Yanai</a:t>
            </a:r>
          </a:p>
          <a:p>
            <a:r>
              <a:rPr lang="en-US" dirty="0"/>
              <a:t>NVIDIA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OVS Conference 2020. OVS benchmark</a:t>
            </a:r>
          </a:p>
        </p:txBody>
      </p:sp>
    </p:spTree>
    <p:extLst>
      <p:ext uri="{BB962C8B-B14F-4D97-AF65-F5344CB8AC3E}">
        <p14:creationId xmlns:p14="http://schemas.microsoft.com/office/powerpoint/2010/main" val="31167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9F0B-4D03-422F-B679-3A8429E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Elephant Flow vs mice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47CB-6D24-4EBA-986B-15463347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" y="2798446"/>
            <a:ext cx="16581120" cy="28308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TCP nature of sending a batch of packets on every acknowledgment generates bursts within the 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Research have shown that on a small-time frame only fraction of the flows are in fact active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Locality also fits the elephant vs mice nature of traffic; big flows need throughput and for that TCP window size should be high. Big TCP window generates locality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E512F-C191-40A3-96AB-1F9BF1FBC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Strong Locality</a:t>
            </a:r>
          </a:p>
        </p:txBody>
      </p:sp>
    </p:spTree>
    <p:extLst>
      <p:ext uri="{BB962C8B-B14F-4D97-AF65-F5344CB8AC3E}">
        <p14:creationId xmlns:p14="http://schemas.microsoft.com/office/powerpoint/2010/main" val="5757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9F0B-4D03-422F-B679-3A8429E9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" y="568643"/>
            <a:ext cx="16626840" cy="984885"/>
          </a:xfrm>
        </p:spPr>
        <p:txBody>
          <a:bodyPr/>
          <a:lstStyle/>
          <a:p>
            <a:r>
              <a:rPr lang="en-US" dirty="0"/>
              <a:t>Locality in Video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89A4E-75AA-4FF6-939B-BE1867DCA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29075" y="1853566"/>
            <a:ext cx="10758488" cy="712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0BD47-13A4-4435-AC37-FC7F19B50B90}"/>
              </a:ext>
            </a:extLst>
          </p:cNvPr>
          <p:cNvSpPr txBox="1"/>
          <p:nvPr/>
        </p:nvSpPr>
        <p:spPr>
          <a:xfrm>
            <a:off x="1014413" y="9408039"/>
            <a:ext cx="15701962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Traffic record were taken on client. It is assumed that on server locality is even stronger. RTT to server was less than 5msec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4019BB6-0C08-4520-901D-A2811AA8A083}"/>
              </a:ext>
            </a:extLst>
          </p:cNvPr>
          <p:cNvSpPr/>
          <p:nvPr/>
        </p:nvSpPr>
        <p:spPr>
          <a:xfrm>
            <a:off x="3643313" y="2028825"/>
            <a:ext cx="257175" cy="2600325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760B0-DADF-4DA3-B052-E49DB4FBC888}"/>
              </a:ext>
            </a:extLst>
          </p:cNvPr>
          <p:cNvSpPr txBox="1"/>
          <p:nvPr/>
        </p:nvSpPr>
        <p:spPr>
          <a:xfrm>
            <a:off x="7981951" y="-1068100"/>
            <a:ext cx="2571750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8 packets within 10 micro received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B0DF18-DCB2-4BC0-8664-CA235346B50E}"/>
              </a:ext>
            </a:extLst>
          </p:cNvPr>
          <p:cNvCxnSpPr/>
          <p:nvPr/>
        </p:nvCxnSpPr>
        <p:spPr>
          <a:xfrm>
            <a:off x="2143125" y="4843463"/>
            <a:ext cx="16287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9D61FA-07D5-4F3C-A88B-CE74853D1AB7}"/>
              </a:ext>
            </a:extLst>
          </p:cNvPr>
          <p:cNvSpPr txBox="1"/>
          <p:nvPr/>
        </p:nvSpPr>
        <p:spPr>
          <a:xfrm>
            <a:off x="428625" y="4502837"/>
            <a:ext cx="1457325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Client ack, 400 micro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5F3908B-DBB3-4B96-A736-40780C303379}"/>
              </a:ext>
            </a:extLst>
          </p:cNvPr>
          <p:cNvSpPr/>
          <p:nvPr/>
        </p:nvSpPr>
        <p:spPr>
          <a:xfrm>
            <a:off x="3564732" y="5038369"/>
            <a:ext cx="335756" cy="1591032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3AEF3D-40A7-449A-96B8-256A6A266454}"/>
              </a:ext>
            </a:extLst>
          </p:cNvPr>
          <p:cNvSpPr txBox="1"/>
          <p:nvPr/>
        </p:nvSpPr>
        <p:spPr>
          <a:xfrm>
            <a:off x="600075" y="5552010"/>
            <a:ext cx="2571750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6 packets within 5 micro received</a:t>
            </a:r>
          </a:p>
        </p:txBody>
      </p:sp>
      <p:pic>
        <p:nvPicPr>
          <p:cNvPr id="5122" name="Picture 2" descr="Pngpix Com Popcorn Png Image - Popcorn With Transparent Background, Png  Download , Transparent Png Image - PNGitem">
            <a:extLst>
              <a:ext uri="{FF2B5EF4-FFF2-40B4-BE49-F238E27FC236}">
                <a16:creationId xmlns:a16="http://schemas.microsoft.com/office/drawing/2014/main" id="{E0B51740-BCC0-4B9E-8186-3A2F361A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738" y="2636716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tflix Logo Editorial Vector Editorial Stock Image - Illustration of  movies, internet: 136495254">
            <a:extLst>
              <a:ext uri="{FF2B5EF4-FFF2-40B4-BE49-F238E27FC236}">
                <a16:creationId xmlns:a16="http://schemas.microsoft.com/office/drawing/2014/main" id="{BBBABE52-2F91-4B20-A1C8-4F7FCB5D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825" y="5010151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FC3298-810A-433C-8392-F12F047904C3}"/>
              </a:ext>
            </a:extLst>
          </p:cNvPr>
          <p:cNvSpPr txBox="1"/>
          <p:nvPr/>
        </p:nvSpPr>
        <p:spPr>
          <a:xfrm>
            <a:off x="600075" y="3279788"/>
            <a:ext cx="2571750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8 packets within 9 micro received</a:t>
            </a:r>
          </a:p>
        </p:txBody>
      </p:sp>
    </p:spTree>
    <p:extLst>
      <p:ext uri="{BB962C8B-B14F-4D97-AF65-F5344CB8AC3E}">
        <p14:creationId xmlns:p14="http://schemas.microsoft.com/office/powerpoint/2010/main" val="6410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9F0B-4D03-422F-B679-3A8429E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in Video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F1C81-B773-4956-AB2A-3911466B3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599" y="2119312"/>
            <a:ext cx="10991851" cy="688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4F4ADB-7F01-4B15-81CF-D854423A820A}"/>
              </a:ext>
            </a:extLst>
          </p:cNvPr>
          <p:cNvSpPr txBox="1"/>
          <p:nvPr/>
        </p:nvSpPr>
        <p:spPr>
          <a:xfrm>
            <a:off x="1850231" y="9422313"/>
            <a:ext cx="14587538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Youtube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are using QUIC as transport layer. Shows similar behavior as TCP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0A8798A-31D7-4566-BC07-31C0C7132141}"/>
              </a:ext>
            </a:extLst>
          </p:cNvPr>
          <p:cNvSpPr/>
          <p:nvPr/>
        </p:nvSpPr>
        <p:spPr>
          <a:xfrm>
            <a:off x="3457575" y="2315250"/>
            <a:ext cx="200026" cy="1428075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36058-B7B7-4347-A1D8-C158287E972D}"/>
              </a:ext>
            </a:extLst>
          </p:cNvPr>
          <p:cNvSpPr txBox="1"/>
          <p:nvPr/>
        </p:nvSpPr>
        <p:spPr>
          <a:xfrm>
            <a:off x="676277" y="2761521"/>
            <a:ext cx="2400300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5 packets within 3 micros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03200E6-B6C1-4B85-9716-DC1F7101DE0C}"/>
              </a:ext>
            </a:extLst>
          </p:cNvPr>
          <p:cNvSpPr/>
          <p:nvPr/>
        </p:nvSpPr>
        <p:spPr>
          <a:xfrm>
            <a:off x="3457575" y="3886200"/>
            <a:ext cx="200026" cy="2657476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7A855-DAE8-481E-AD21-12540BC3E2C5}"/>
              </a:ext>
            </a:extLst>
          </p:cNvPr>
          <p:cNvSpPr txBox="1"/>
          <p:nvPr/>
        </p:nvSpPr>
        <p:spPr>
          <a:xfrm>
            <a:off x="676277" y="3886200"/>
            <a:ext cx="2400300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QUIC acknowledge packets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EAD77EC-7C9C-4752-A49B-BF77C0ACDAAE}"/>
              </a:ext>
            </a:extLst>
          </p:cNvPr>
          <p:cNvSpPr/>
          <p:nvPr/>
        </p:nvSpPr>
        <p:spPr>
          <a:xfrm>
            <a:off x="3457575" y="6594104"/>
            <a:ext cx="200026" cy="749671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73CE5E7-0478-45D5-9213-3D6F926DFC3C}"/>
              </a:ext>
            </a:extLst>
          </p:cNvPr>
          <p:cNvSpPr/>
          <p:nvPr/>
        </p:nvSpPr>
        <p:spPr>
          <a:xfrm>
            <a:off x="3457575" y="7655048"/>
            <a:ext cx="200026" cy="1348933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DCC1E3-91FE-499B-AFDC-B044E713C014}"/>
              </a:ext>
            </a:extLst>
          </p:cNvPr>
          <p:cNvCxnSpPr/>
          <p:nvPr/>
        </p:nvCxnSpPr>
        <p:spPr>
          <a:xfrm>
            <a:off x="2028826" y="7500938"/>
            <a:ext cx="16287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3B9736-E4E2-477E-8417-B3BF00EDC646}"/>
              </a:ext>
            </a:extLst>
          </p:cNvPr>
          <p:cNvSpPr txBox="1"/>
          <p:nvPr/>
        </p:nvSpPr>
        <p:spPr>
          <a:xfrm>
            <a:off x="576264" y="6543621"/>
            <a:ext cx="2400300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2 packets in less than a micro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DB740-1112-4889-8A93-23F76F9684EC}"/>
              </a:ext>
            </a:extLst>
          </p:cNvPr>
          <p:cNvSpPr txBox="1"/>
          <p:nvPr/>
        </p:nvSpPr>
        <p:spPr>
          <a:xfrm>
            <a:off x="576264" y="8165952"/>
            <a:ext cx="2400300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5 packets in less than 3 micro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4EF36EF-1B4D-4FA2-80A6-CDFCACD8E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263" y="35521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9F0B-4D03-422F-B679-3A8429E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and caching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90DC8-9584-46CC-9D84-E1D764D8DEB3}"/>
              </a:ext>
            </a:extLst>
          </p:cNvPr>
          <p:cNvSpPr/>
          <p:nvPr/>
        </p:nvSpPr>
        <p:spPr>
          <a:xfrm>
            <a:off x="3686175" y="2828925"/>
            <a:ext cx="10372725" cy="3139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100Gbps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4B6FE05-2FE4-4F61-8BED-DCBD9D439F0C}"/>
              </a:ext>
            </a:extLst>
          </p:cNvPr>
          <p:cNvSpPr/>
          <p:nvPr/>
        </p:nvSpPr>
        <p:spPr>
          <a:xfrm rot="5400000">
            <a:off x="4786312" y="3146626"/>
            <a:ext cx="342900" cy="70008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D8BD68-5A30-483C-ADA4-894A2767CE7D}"/>
              </a:ext>
            </a:extLst>
          </p:cNvPr>
          <p:cNvSpPr txBox="1"/>
          <p:nvPr/>
        </p:nvSpPr>
        <p:spPr>
          <a:xfrm>
            <a:off x="5579772" y="3468969"/>
            <a:ext cx="3564228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Looking on 10 microseconds time frame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6E1313-BED1-4733-B3D1-3B11E1236F1C}"/>
              </a:ext>
            </a:extLst>
          </p:cNvPr>
          <p:cNvCxnSpPr>
            <a:cxnSpLocks/>
          </p:cNvCxnSpPr>
          <p:nvPr/>
        </p:nvCxnSpPr>
        <p:spPr>
          <a:xfrm flipH="1">
            <a:off x="1885950" y="3764434"/>
            <a:ext cx="2843213" cy="297926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EE25B0-7800-4F4F-865A-7EE757175220}"/>
              </a:ext>
            </a:extLst>
          </p:cNvPr>
          <p:cNvCxnSpPr>
            <a:cxnSpLocks/>
          </p:cNvCxnSpPr>
          <p:nvPr/>
        </p:nvCxnSpPr>
        <p:spPr>
          <a:xfrm>
            <a:off x="5200650" y="3764434"/>
            <a:ext cx="2771775" cy="309356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8741A8C-90FC-4003-832A-51FFF62F336E}"/>
              </a:ext>
            </a:extLst>
          </p:cNvPr>
          <p:cNvSpPr txBox="1"/>
          <p:nvPr/>
        </p:nvSpPr>
        <p:spPr>
          <a:xfrm>
            <a:off x="3829051" y="4510322"/>
            <a:ext cx="2157412" cy="8402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Limited to 1950 packets of size 64 bytes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174E0C-1A6E-4B22-8275-45EABE558CE7}"/>
              </a:ext>
            </a:extLst>
          </p:cNvPr>
          <p:cNvSpPr txBox="1"/>
          <p:nvPr/>
        </p:nvSpPr>
        <p:spPr>
          <a:xfrm>
            <a:off x="3808979" y="5903470"/>
            <a:ext cx="2157412" cy="8402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Limited to 244 packets of 512 bytes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10C035-06A8-4573-B4AC-8974C5AAB0D9}"/>
              </a:ext>
            </a:extLst>
          </p:cNvPr>
          <p:cNvSpPr txBox="1"/>
          <p:nvPr/>
        </p:nvSpPr>
        <p:spPr>
          <a:xfrm>
            <a:off x="9929813" y="4709891"/>
            <a:ext cx="5172075" cy="241912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Locality: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Even small cache can assure that locality shown withing 10 microseconds is supported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Modern caches that can support thousands of concurrent flows will show benefit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BD07C-BC45-47C1-BDE6-BBD4BF9AA3AE}"/>
              </a:ext>
            </a:extLst>
          </p:cNvPr>
          <p:cNvSpPr txBox="1"/>
          <p:nvPr/>
        </p:nvSpPr>
        <p:spPr>
          <a:xfrm>
            <a:off x="2586038" y="7449747"/>
            <a:ext cx="7700962" cy="7571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C34BD"/>
                </a:solidFill>
                <a:latin typeface="Trebuchet MS" panose="020B0603020202020204" pitchFamily="34" charset="0"/>
              </a:rPr>
              <a:t>M=time slot in micro.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C34BD"/>
                </a:solidFill>
                <a:latin typeface="Trebuchet MS" panose="020B0603020202020204" pitchFamily="34" charset="0"/>
              </a:rPr>
              <a:t>total-packets-</a:t>
            </a:r>
            <a:r>
              <a:rPr lang="en-US" sz="1600" dirty="0" err="1">
                <a:solidFill>
                  <a:srgbClr val="0C34BD"/>
                </a:solidFill>
                <a:latin typeface="Trebuchet MS" panose="020B0603020202020204" pitchFamily="34" charset="0"/>
              </a:rPr>
              <a:t>msec</a:t>
            </a:r>
            <a:r>
              <a:rPr lang="en-US" sz="1600" dirty="0">
                <a:solidFill>
                  <a:srgbClr val="0C34BD"/>
                </a:solidFill>
                <a:latin typeface="Trebuchet MS" panose="020B0603020202020204" pitchFamily="34" charset="0"/>
              </a:rPr>
              <a:t> = </a:t>
            </a:r>
            <a:r>
              <a:rPr lang="en-US" sz="1600" dirty="0" err="1">
                <a:solidFill>
                  <a:srgbClr val="0C34BD"/>
                </a:solidFill>
                <a:latin typeface="Trebuchet MS" panose="020B0603020202020204" pitchFamily="34" charset="0"/>
              </a:rPr>
              <a:t>max_bps</a:t>
            </a:r>
            <a:r>
              <a:rPr lang="en-US" sz="1600" dirty="0">
                <a:solidFill>
                  <a:srgbClr val="0C34BD"/>
                </a:solidFill>
                <a:latin typeface="Trebuchet MS" panose="020B0603020202020204" pitchFamily="34" charset="0"/>
              </a:rPr>
              <a:t>/8/ packet-size/((10^6)/M)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rgbClr val="0C34BD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FD16-DF19-4573-9AD0-4FA1C011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Flows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0454A-FF91-4482-9B1A-687E2400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613" y="7929242"/>
            <a:ext cx="5977246" cy="889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Video traffic is active only 10%-20% of the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31104-AD29-4766-98DC-2DB78D1C6E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0688" y="2798446"/>
            <a:ext cx="11911011" cy="4953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CA0830-A679-4824-9834-E20176643E26}"/>
              </a:ext>
            </a:extLst>
          </p:cNvPr>
          <p:cNvSpPr txBox="1"/>
          <p:nvPr/>
        </p:nvSpPr>
        <p:spPr>
          <a:xfrm>
            <a:off x="585787" y="3374407"/>
            <a:ext cx="4257675" cy="408111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It is shown that the client flows are active only part of the time (in seconds)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Server might have 5-10 times concurrent “big” flows but only 10%-20% will be active on a specific second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Only fraction will be active on microsecond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63B26-7A19-4DDD-BFB6-0FF2941599BE}"/>
              </a:ext>
            </a:extLst>
          </p:cNvPr>
          <p:cNvSpPr txBox="1"/>
          <p:nvPr/>
        </p:nvSpPr>
        <p:spPr>
          <a:xfrm>
            <a:off x="7190613" y="8993587"/>
            <a:ext cx="5977245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Video is mostly ABR – Adaptive bit rate</a:t>
            </a:r>
          </a:p>
        </p:txBody>
      </p:sp>
    </p:spTree>
    <p:extLst>
      <p:ext uri="{BB962C8B-B14F-4D97-AF65-F5344CB8AC3E}">
        <p14:creationId xmlns:p14="http://schemas.microsoft.com/office/powerpoint/2010/main" val="35093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FD16-DF19-4573-9AD0-4FA1C011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Flows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0454A-FF91-4482-9B1A-687E2400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613" y="7929242"/>
            <a:ext cx="5977246" cy="889152"/>
          </a:xfrm>
        </p:spPr>
        <p:txBody>
          <a:bodyPr/>
          <a:lstStyle/>
          <a:p>
            <a:r>
              <a:rPr lang="en-US" dirty="0"/>
              <a:t>Video traffic is active only 10%-20% of the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A0830-A679-4824-9834-E20176643E26}"/>
              </a:ext>
            </a:extLst>
          </p:cNvPr>
          <p:cNvSpPr txBox="1"/>
          <p:nvPr/>
        </p:nvSpPr>
        <p:spPr>
          <a:xfrm>
            <a:off x="1057274" y="3314702"/>
            <a:ext cx="4257675" cy="308392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Recorded on client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Going over feed of Facebook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Shown strong locality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Like video (some content is video)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80D25-CA35-484D-8BB7-6955D673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5557" y="2716665"/>
            <a:ext cx="11215169" cy="485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Facebook Limiting Third-Party Data Sharing | PYMNTS.com">
            <a:extLst>
              <a:ext uri="{FF2B5EF4-FFF2-40B4-BE49-F238E27FC236}">
                <a16:creationId xmlns:a16="http://schemas.microsoft.com/office/drawing/2014/main" id="{123F817B-FBA2-47A1-BB6A-478F107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14718"/>
            <a:ext cx="1942588" cy="15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nstagram Logo Stock Illustrations – 4,818 Instagram Logo Stock  Illustrations, Vectors &amp; Clipart - Dreamstime">
            <a:extLst>
              <a:ext uri="{FF2B5EF4-FFF2-40B4-BE49-F238E27FC236}">
                <a16:creationId xmlns:a16="http://schemas.microsoft.com/office/drawing/2014/main" id="{D3852F2C-042F-4D2A-84BD-7D306CA9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11" y="6014718"/>
            <a:ext cx="1449160" cy="14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FD16-DF19-4573-9AD0-4FA1C011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Flows Browsing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A0830-A679-4824-9834-E20176643E26}"/>
              </a:ext>
            </a:extLst>
          </p:cNvPr>
          <p:cNvSpPr txBox="1"/>
          <p:nvPr/>
        </p:nvSpPr>
        <p:spPr>
          <a:xfrm>
            <a:off x="830580" y="3327789"/>
            <a:ext cx="4257675" cy="44135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Less locality is shown both on active sessions and a bit less on TCP level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Still locality was high and shown 2-6 TCP packets withing 10 micro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10 biggest flows out of 1900 flows consumed 70% of the bytes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43207-BC68-4D22-B2CE-B98B9251BB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9272" y="3020787"/>
            <a:ext cx="12371735" cy="472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Website Logo PNG, Web Site Logos Free Download - Free Transparent PNG Logos">
            <a:extLst>
              <a:ext uri="{FF2B5EF4-FFF2-40B4-BE49-F238E27FC236}">
                <a16:creationId xmlns:a16="http://schemas.microsoft.com/office/drawing/2014/main" id="{C71A9427-41B3-44A7-9948-431D477E4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72005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8D40-BBCA-4C50-A901-541C9C57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C3C9A-DAD0-40C2-9248-15B8E948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50" y="3505059"/>
            <a:ext cx="16581120" cy="39815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 traffic shows a strong locality on the microsecond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Flows with strong locality are also the flows that consume most of the bytes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10%-20% of the consuming flows are active on a second time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of the flows are very small and ends with less than 10kbytes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8D40-BBCA-4C50-A901-541C9C57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C3C9A-DAD0-40C2-9248-15B8E948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Testing caching strategic, for example testing EMC vs. SMC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Testing HW offload benefit, where typically CPU is busy with small flows open rate and HW still handle the large 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Offload and optimization strategic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Infrastructure planning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F6DE-8ED4-4476-9488-988B15CB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298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A7C2-2D62-43DB-B508-DE30D178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3F3B-4481-416A-888F-0A154348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01" y="3098023"/>
            <a:ext cx="9014270" cy="61982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Common switch benchmarks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Networking traffic pattern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Extending benchmark with common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Results</a:t>
            </a:r>
          </a:p>
        </p:txBody>
      </p:sp>
      <p:pic>
        <p:nvPicPr>
          <p:cNvPr id="3074" name="Picture 2" descr="How to turn India's traffic chaos to business opportunities">
            <a:extLst>
              <a:ext uri="{FF2B5EF4-FFF2-40B4-BE49-F238E27FC236}">
                <a16:creationId xmlns:a16="http://schemas.microsoft.com/office/drawing/2014/main" id="{4180E609-5A4C-45E3-909A-62DB11FF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160">
            <a:off x="10951029" y="2909528"/>
            <a:ext cx="6166756" cy="36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ighway Images | Free Vectors, Stock Photos &amp; PSD">
            <a:extLst>
              <a:ext uri="{FF2B5EF4-FFF2-40B4-BE49-F238E27FC236}">
                <a16:creationId xmlns:a16="http://schemas.microsoft.com/office/drawing/2014/main" id="{0C76654D-C68A-4FFE-992E-DE0FDE0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019">
            <a:off x="6281738" y="6250408"/>
            <a:ext cx="4772092" cy="34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7BF94-762E-400C-BF6E-1CDD1D6B2D39}"/>
              </a:ext>
            </a:extLst>
          </p:cNvPr>
          <p:cNvSpPr txBox="1"/>
          <p:nvPr/>
        </p:nvSpPr>
        <p:spPr>
          <a:xfrm rot="20891729">
            <a:off x="11772899" y="2225733"/>
            <a:ext cx="2811780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B7892-12FC-4B4F-A27B-EEA0BB1CA9DA}"/>
              </a:ext>
            </a:extLst>
          </p:cNvPr>
          <p:cNvSpPr txBox="1"/>
          <p:nvPr/>
        </p:nvSpPr>
        <p:spPr>
          <a:xfrm rot="711926">
            <a:off x="11191915" y="8134413"/>
            <a:ext cx="2811780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Case</a:t>
            </a:r>
          </a:p>
        </p:txBody>
      </p:sp>
    </p:spTree>
    <p:extLst>
      <p:ext uri="{BB962C8B-B14F-4D97-AF65-F5344CB8AC3E}">
        <p14:creationId xmlns:p14="http://schemas.microsoft.com/office/powerpoint/2010/main" val="22139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D7C3-2E1A-44D3-8F28-6325D1AB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709D6-358E-425C-A93E-FC352E9D7B71}"/>
              </a:ext>
            </a:extLst>
          </p:cNvPr>
          <p:cNvSpPr txBox="1"/>
          <p:nvPr/>
        </p:nvSpPr>
        <p:spPr>
          <a:xfrm>
            <a:off x="12458700" y="4598149"/>
            <a:ext cx="4833257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We use </a:t>
            </a:r>
            <a:r>
              <a:rPr lang="en-US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Trex</a:t>
            </a: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due to its availability as SW traffic generator.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1677374-52D7-41C3-86CA-70982C9CAB05}"/>
              </a:ext>
            </a:extLst>
          </p:cNvPr>
          <p:cNvSpPr/>
          <p:nvPr/>
        </p:nvSpPr>
        <p:spPr>
          <a:xfrm>
            <a:off x="1918095" y="2997872"/>
            <a:ext cx="3213024" cy="5894909"/>
          </a:xfrm>
          <a:prstGeom prst="rect">
            <a:avLst/>
          </a:prstGeom>
          <a:solidFill>
            <a:sysClr val="window" lastClr="FFFFFF">
              <a:lumMod val="50000"/>
              <a:alpha val="15000"/>
            </a:sysClr>
          </a:solidFill>
          <a:ln w="12700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7795BD1-8BFF-454F-BD44-29D79C2CEE77}"/>
              </a:ext>
            </a:extLst>
          </p:cNvPr>
          <p:cNvGrpSpPr/>
          <p:nvPr/>
        </p:nvGrpSpPr>
        <p:grpSpPr>
          <a:xfrm rot="16200000">
            <a:off x="1174386" y="4417124"/>
            <a:ext cx="3177920" cy="1194069"/>
            <a:chOff x="2183159" y="2309193"/>
            <a:chExt cx="3493799" cy="796046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5007BDB-74E2-41C1-B79D-FE054D45AF21}"/>
                </a:ext>
              </a:extLst>
            </p:cNvPr>
            <p:cNvSpPr/>
            <p:nvPr/>
          </p:nvSpPr>
          <p:spPr>
            <a:xfrm>
              <a:off x="2185926" y="2314420"/>
              <a:ext cx="3491032" cy="79081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3183A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E5DE2D1-8EFA-4239-91F6-481B05CDCDAC}"/>
                </a:ext>
              </a:extLst>
            </p:cNvPr>
            <p:cNvSpPr txBox="1"/>
            <p:nvPr/>
          </p:nvSpPr>
          <p:spPr>
            <a:xfrm rot="5400000">
              <a:off x="5147745" y="2416327"/>
              <a:ext cx="440078" cy="507554"/>
            </a:xfrm>
            <a:prstGeom prst="rect">
              <a:avLst/>
            </a:prstGeom>
            <a:noFill/>
          </p:spPr>
          <p:txBody>
            <a:bodyPr wrap="none" lIns="137160" tIns="68580" rIns="137160" bIns="68580" rtlCol="0" anchor="t">
              <a:spAutoFit/>
            </a:bodyPr>
            <a:lstStyle/>
            <a:p>
              <a:pPr marL="0" marR="0" lvl="0" indent="0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nivers LT 47 CondensedLt"/>
                </a:rPr>
                <a:t>VM</a:t>
              </a: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nivers LT 47 CondensedLt" panose="02000406040000020003" pitchFamily="2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A80D69F-70A1-4587-932C-3DAFDEBB63AA}"/>
                </a:ext>
              </a:extLst>
            </p:cNvPr>
            <p:cNvSpPr/>
            <p:nvPr/>
          </p:nvSpPr>
          <p:spPr>
            <a:xfrm rot="5400000">
              <a:off x="1826541" y="2665811"/>
              <a:ext cx="794228" cy="80992"/>
            </a:xfrm>
            <a:prstGeom prst="rect">
              <a:avLst/>
            </a:prstGeom>
            <a:solidFill>
              <a:srgbClr val="3183A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ounded Rectangle 82">
              <a:extLst>
                <a:ext uri="{FF2B5EF4-FFF2-40B4-BE49-F238E27FC236}">
                  <a16:creationId xmlns:a16="http://schemas.microsoft.com/office/drawing/2014/main" id="{418F4560-D974-4027-BF80-24CEC4AB8706}"/>
                </a:ext>
              </a:extLst>
            </p:cNvPr>
            <p:cNvSpPr/>
            <p:nvPr/>
          </p:nvSpPr>
          <p:spPr>
            <a:xfrm>
              <a:off x="2387629" y="2566330"/>
              <a:ext cx="2729645" cy="240785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lIns="137160" tIns="68580" rIns="137160" bIns="68580"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testpmd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1E53EEE-03F6-474E-9A3F-292208677F58}"/>
              </a:ext>
            </a:extLst>
          </p:cNvPr>
          <p:cNvSpPr/>
          <p:nvPr/>
        </p:nvSpPr>
        <p:spPr>
          <a:xfrm flipV="1">
            <a:off x="1923234" y="8808358"/>
            <a:ext cx="3207885" cy="82298"/>
          </a:xfrm>
          <a:prstGeom prst="rect">
            <a:avLst/>
          </a:prstGeom>
          <a:solidFill>
            <a:srgbClr val="3183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E906C0B-72E4-4272-937D-597FFAB1F06E}"/>
              </a:ext>
            </a:extLst>
          </p:cNvPr>
          <p:cNvGrpSpPr/>
          <p:nvPr/>
        </p:nvGrpSpPr>
        <p:grpSpPr>
          <a:xfrm>
            <a:off x="3470085" y="7109677"/>
            <a:ext cx="1193402" cy="1529909"/>
            <a:chOff x="2189027" y="5034452"/>
            <a:chExt cx="795601" cy="1064206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3955FA9-2112-4609-9A08-CBED04E7D244}"/>
                </a:ext>
              </a:extLst>
            </p:cNvPr>
            <p:cNvSpPr/>
            <p:nvPr/>
          </p:nvSpPr>
          <p:spPr>
            <a:xfrm>
              <a:off x="2189028" y="5034452"/>
              <a:ext cx="795600" cy="77518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3183A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53466EC-07A1-406D-AC3C-A24A6F22F38A}"/>
                </a:ext>
              </a:extLst>
            </p:cNvPr>
            <p:cNvSpPr txBox="1"/>
            <p:nvPr/>
          </p:nvSpPr>
          <p:spPr>
            <a:xfrm>
              <a:off x="2189027" y="5809637"/>
              <a:ext cx="795601" cy="289021"/>
            </a:xfrm>
            <a:prstGeom prst="rect">
              <a:avLst/>
            </a:prstGeom>
            <a:solidFill>
              <a:srgbClr val="3183AB"/>
            </a:solidFill>
            <a:ln w="12700">
              <a:solidFill>
                <a:srgbClr val="3183AB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LT 47 CondensedLt" panose="02000406040000020003" pitchFamily="2" charset="0"/>
                </a:rPr>
                <a:t>CPU</a:t>
              </a: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36833DE1-4858-4CCD-90F3-F717C9FA3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2846" y="5201019"/>
              <a:ext cx="522943" cy="470714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C8E9AAD-DA7A-43FD-BE9E-8533B30FC7C8}"/>
              </a:ext>
            </a:extLst>
          </p:cNvPr>
          <p:cNvGrpSpPr/>
          <p:nvPr/>
        </p:nvGrpSpPr>
        <p:grpSpPr>
          <a:xfrm>
            <a:off x="2169036" y="7110049"/>
            <a:ext cx="1191342" cy="1524553"/>
            <a:chOff x="2181036" y="3910504"/>
            <a:chExt cx="794228" cy="106048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EF5B3F5-4F77-4584-97C2-E5D1D97A86AA}"/>
                </a:ext>
              </a:extLst>
            </p:cNvPr>
            <p:cNvSpPr/>
            <p:nvPr/>
          </p:nvSpPr>
          <p:spPr>
            <a:xfrm>
              <a:off x="2181036" y="3910504"/>
              <a:ext cx="794228" cy="76531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3183A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B9E8CAF-7CFE-4381-958C-8931D1E7F27D}"/>
                </a:ext>
              </a:extLst>
            </p:cNvPr>
            <p:cNvSpPr txBox="1"/>
            <p:nvPr/>
          </p:nvSpPr>
          <p:spPr>
            <a:xfrm>
              <a:off x="2181036" y="4681963"/>
              <a:ext cx="794228" cy="289021"/>
            </a:xfrm>
            <a:prstGeom prst="rect">
              <a:avLst/>
            </a:prstGeom>
            <a:solidFill>
              <a:srgbClr val="3183AB"/>
            </a:solidFill>
            <a:ln w="12700">
              <a:solidFill>
                <a:srgbClr val="3183AB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nivers LT 47 CondensedLt" panose="02000406040000020003" pitchFamily="2" charset="0"/>
                </a:rPr>
                <a:t>RAM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05FC8817-B233-4BDD-8B19-C3F14ECAB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7897" y="4144252"/>
              <a:ext cx="517538" cy="339215"/>
            </a:xfrm>
            <a:prstGeom prst="rect">
              <a:avLst/>
            </a:prstGeom>
          </p:spPr>
        </p:pic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084F09-5212-4C6F-9906-0DAB7EF4EED1}"/>
              </a:ext>
            </a:extLst>
          </p:cNvPr>
          <p:cNvSpPr/>
          <p:nvPr/>
        </p:nvSpPr>
        <p:spPr>
          <a:xfrm>
            <a:off x="1957820" y="2997871"/>
            <a:ext cx="3168434" cy="300203"/>
          </a:xfrm>
          <a:prstGeom prst="rect">
            <a:avLst/>
          </a:prstGeom>
          <a:solidFill>
            <a:sysClr val="window" lastClr="FFFFFF">
              <a:lumMod val="50000"/>
              <a:alpha val="25882"/>
            </a:sys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E71B40A-5AED-4FF5-9030-1DC6F2509C7D}"/>
              </a:ext>
            </a:extLst>
          </p:cNvPr>
          <p:cNvSpPr/>
          <p:nvPr/>
        </p:nvSpPr>
        <p:spPr>
          <a:xfrm>
            <a:off x="5126253" y="4996392"/>
            <a:ext cx="2990328" cy="2437923"/>
          </a:xfrm>
          <a:prstGeom prst="rect">
            <a:avLst/>
          </a:prstGeom>
          <a:noFill/>
          <a:ln w="12700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D8CB6A7-A043-4185-9128-5A86B88FB005}"/>
              </a:ext>
            </a:extLst>
          </p:cNvPr>
          <p:cNvSpPr txBox="1"/>
          <p:nvPr/>
        </p:nvSpPr>
        <p:spPr>
          <a:xfrm>
            <a:off x="7148627" y="5177955"/>
            <a:ext cx="92376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100GbE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A6917F3-9A40-4F58-BC1A-0BC5657E087E}"/>
              </a:ext>
            </a:extLst>
          </p:cNvPr>
          <p:cNvGrpSpPr/>
          <p:nvPr/>
        </p:nvGrpSpPr>
        <p:grpSpPr>
          <a:xfrm rot="16200000">
            <a:off x="2847281" y="3934211"/>
            <a:ext cx="1908894" cy="888143"/>
            <a:chOff x="2416950" y="3228358"/>
            <a:chExt cx="1737213" cy="592095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3105D2E-C612-44F5-879B-8A9CD3D5F795}"/>
                </a:ext>
              </a:extLst>
            </p:cNvPr>
            <p:cNvGrpSpPr/>
            <p:nvPr/>
          </p:nvGrpSpPr>
          <p:grpSpPr>
            <a:xfrm>
              <a:off x="2416950" y="3280376"/>
              <a:ext cx="1737213" cy="540077"/>
              <a:chOff x="2457852" y="3004651"/>
              <a:chExt cx="1933114" cy="540077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9DBBF07-3FE7-4A39-90D1-F5FB76F6647F}"/>
                  </a:ext>
                </a:extLst>
              </p:cNvPr>
              <p:cNvSpPr/>
              <p:nvPr/>
            </p:nvSpPr>
            <p:spPr>
              <a:xfrm>
                <a:off x="2457852" y="3004651"/>
                <a:ext cx="1933114" cy="540077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rgbClr val="3183AB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50FE790-7BCC-49F5-96B4-8152BADCB73A}"/>
                  </a:ext>
                </a:extLst>
              </p:cNvPr>
              <p:cNvSpPr/>
              <p:nvPr/>
            </p:nvSpPr>
            <p:spPr>
              <a:xfrm rot="5400000" flipV="1">
                <a:off x="2237216" y="3240690"/>
                <a:ext cx="525864" cy="69449"/>
              </a:xfrm>
              <a:prstGeom prst="rect">
                <a:avLst/>
              </a:prstGeom>
              <a:solidFill>
                <a:srgbClr val="3183A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" name="Rounded Rectangle 87">
              <a:extLst>
                <a:ext uri="{FF2B5EF4-FFF2-40B4-BE49-F238E27FC236}">
                  <a16:creationId xmlns:a16="http://schemas.microsoft.com/office/drawing/2014/main" id="{88E43648-286C-4A2E-9861-927C0E69B937}"/>
                </a:ext>
              </a:extLst>
            </p:cNvPr>
            <p:cNvSpPr/>
            <p:nvPr/>
          </p:nvSpPr>
          <p:spPr>
            <a:xfrm>
              <a:off x="2556367" y="3424493"/>
              <a:ext cx="1145498" cy="249521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Drivers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5376317-82EE-4B4B-889F-542641E27CA6}"/>
                </a:ext>
              </a:extLst>
            </p:cNvPr>
            <p:cNvSpPr txBox="1"/>
            <p:nvPr/>
          </p:nvSpPr>
          <p:spPr>
            <a:xfrm rot="5400000">
              <a:off x="3616322" y="3334866"/>
              <a:ext cx="591145" cy="378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nivers LT 47 CondensedLt" panose="02000406040000020003" pitchFamily="2" charset="0"/>
                </a:rPr>
                <a:t>Kernel</a:t>
              </a:r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F182CA3-9F71-45AD-8505-C65C6EFC2157}"/>
              </a:ext>
            </a:extLst>
          </p:cNvPr>
          <p:cNvSpPr/>
          <p:nvPr/>
        </p:nvSpPr>
        <p:spPr>
          <a:xfrm rot="10800000" flipV="1">
            <a:off x="5138958" y="4798526"/>
            <a:ext cx="2977623" cy="185202"/>
          </a:xfrm>
          <a:prstGeom prst="rect">
            <a:avLst/>
          </a:prstGeom>
          <a:solidFill>
            <a:srgbClr val="3183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68580" rIns="137160" bIns="68580"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47 CondensedLt"/>
                <a:ea typeface="+mn-ea"/>
                <a:cs typeface="+mn-cs"/>
              </a:rPr>
              <a:t>NVIDIA BlueField-2 DPU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47 CondensedLt" panose="02000406040000020003" pitchFamily="2" charset="0"/>
              <a:ea typeface="+mn-ea"/>
              <a:cs typeface="+mn-cs"/>
            </a:endParaRPr>
          </a:p>
        </p:txBody>
      </p:sp>
      <p:sp>
        <p:nvSpPr>
          <p:cNvPr id="154" name="Rounded Rectangle 159">
            <a:extLst>
              <a:ext uri="{FF2B5EF4-FFF2-40B4-BE49-F238E27FC236}">
                <a16:creationId xmlns:a16="http://schemas.microsoft.com/office/drawing/2014/main" id="{132BB45E-A4A4-4594-AE93-DA4DF5902B99}"/>
              </a:ext>
            </a:extLst>
          </p:cNvPr>
          <p:cNvSpPr/>
          <p:nvPr/>
        </p:nvSpPr>
        <p:spPr>
          <a:xfrm>
            <a:off x="1698683" y="2721408"/>
            <a:ext cx="10431203" cy="6428595"/>
          </a:xfrm>
          <a:prstGeom prst="roundRect">
            <a:avLst>
              <a:gd name="adj" fmla="val 1539"/>
            </a:avLst>
          </a:prstGeom>
          <a:noFill/>
          <a:ln w="25400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D013411-A04C-48F8-9037-2FCD2D75E463}"/>
              </a:ext>
            </a:extLst>
          </p:cNvPr>
          <p:cNvSpPr/>
          <p:nvPr/>
        </p:nvSpPr>
        <p:spPr>
          <a:xfrm>
            <a:off x="7124131" y="5426282"/>
            <a:ext cx="984960" cy="300771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1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E31027E9-E2E1-41DF-9AAB-7E3CA83B76E9}"/>
              </a:ext>
            </a:extLst>
          </p:cNvPr>
          <p:cNvSpPr/>
          <p:nvPr/>
        </p:nvSpPr>
        <p:spPr>
          <a:xfrm>
            <a:off x="7135083" y="5805366"/>
            <a:ext cx="984960" cy="300771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2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E4AE4F9-11D5-4E09-9DDF-6F920175250C}"/>
              </a:ext>
            </a:extLst>
          </p:cNvPr>
          <p:cNvCxnSpPr>
            <a:cxnSpLocks/>
            <a:stCxn id="166" idx="1"/>
          </p:cNvCxnSpPr>
          <p:nvPr/>
        </p:nvCxnSpPr>
        <p:spPr>
          <a:xfrm flipH="1">
            <a:off x="2671150" y="5531212"/>
            <a:ext cx="2575712" cy="23086"/>
          </a:xfrm>
          <a:prstGeom prst="straightConnector1">
            <a:avLst/>
          </a:prstGeom>
          <a:noFill/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EBF7609-E7DD-4238-A1B8-0317E8C61B36}"/>
              </a:ext>
            </a:extLst>
          </p:cNvPr>
          <p:cNvSpPr/>
          <p:nvPr/>
        </p:nvSpPr>
        <p:spPr>
          <a:xfrm>
            <a:off x="8705190" y="4438676"/>
            <a:ext cx="3280013" cy="4323851"/>
          </a:xfrm>
          <a:prstGeom prst="rect">
            <a:avLst/>
          </a:prstGeom>
          <a:solidFill>
            <a:sysClr val="window" lastClr="FFFFFF">
              <a:lumMod val="50000"/>
              <a:alpha val="15000"/>
            </a:sysClr>
          </a:solidFill>
          <a:ln w="9525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B32EEEE-DD47-4874-B644-61BC496BB558}"/>
              </a:ext>
            </a:extLst>
          </p:cNvPr>
          <p:cNvSpPr/>
          <p:nvPr/>
        </p:nvSpPr>
        <p:spPr>
          <a:xfrm>
            <a:off x="8695865" y="4443726"/>
            <a:ext cx="3296261" cy="540000"/>
          </a:xfrm>
          <a:prstGeom prst="rect">
            <a:avLst/>
          </a:prstGeom>
          <a:solidFill>
            <a:sysClr val="window" lastClr="FFFFFF">
              <a:lumMod val="50000"/>
              <a:alpha val="25882"/>
            </a:sys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lIns="137160" tIns="68580" rIns="137160" bIns="68580"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TREX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C68F6C3-A89D-4880-98FA-F59D3BE8C44B}"/>
              </a:ext>
            </a:extLst>
          </p:cNvPr>
          <p:cNvSpPr/>
          <p:nvPr/>
        </p:nvSpPr>
        <p:spPr>
          <a:xfrm flipV="1">
            <a:off x="8702900" y="8682354"/>
            <a:ext cx="3280013" cy="82296"/>
          </a:xfrm>
          <a:prstGeom prst="rect">
            <a:avLst/>
          </a:prstGeom>
          <a:solidFill>
            <a:srgbClr val="3183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E318B72-69D1-493E-B942-50D68A9FBFDF}"/>
              </a:ext>
            </a:extLst>
          </p:cNvPr>
          <p:cNvSpPr/>
          <p:nvPr/>
        </p:nvSpPr>
        <p:spPr>
          <a:xfrm>
            <a:off x="9022299" y="7992636"/>
            <a:ext cx="2659106" cy="469800"/>
          </a:xfrm>
          <a:prstGeom prst="rect">
            <a:avLst/>
          </a:prstGeom>
          <a:solidFill>
            <a:srgbClr val="3183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LT 47 CondensedLt" panose="02000406040000020003" pitchFamily="2" charset="0"/>
                <a:ea typeface="+mn-ea"/>
                <a:cs typeface="+mn-cs"/>
              </a:rPr>
              <a:t>Packet Generator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95C7C61E-3660-4F2D-8C34-EDC0F284E3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-103"/>
          <a:stretch/>
        </p:blipFill>
        <p:spPr>
          <a:xfrm>
            <a:off x="9729513" y="5864667"/>
            <a:ext cx="1363283" cy="1105788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402CB7A8-D353-4D88-B13A-CF8CCF400101}"/>
              </a:ext>
            </a:extLst>
          </p:cNvPr>
          <p:cNvSpPr/>
          <p:nvPr/>
        </p:nvSpPr>
        <p:spPr>
          <a:xfrm>
            <a:off x="9022300" y="5258426"/>
            <a:ext cx="2659104" cy="3204011"/>
          </a:xfrm>
          <a:prstGeom prst="rect">
            <a:avLst/>
          </a:prstGeom>
          <a:noFill/>
          <a:ln w="12700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33A44ED-0450-4C96-A4B0-59ED67D43864}"/>
              </a:ext>
            </a:extLst>
          </p:cNvPr>
          <p:cNvSpPr/>
          <p:nvPr/>
        </p:nvSpPr>
        <p:spPr>
          <a:xfrm>
            <a:off x="9021630" y="5782683"/>
            <a:ext cx="984960" cy="300771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</a:t>
            </a:r>
            <a:r>
              <a:rPr kumimoji="0" lang="he-IL" sz="195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en-US" sz="195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3AF3FF4-3D39-4E22-9845-A2DDBC5FFA37}"/>
              </a:ext>
            </a:extLst>
          </p:cNvPr>
          <p:cNvSpPr/>
          <p:nvPr/>
        </p:nvSpPr>
        <p:spPr>
          <a:xfrm>
            <a:off x="9021630" y="5403599"/>
            <a:ext cx="984960" cy="300771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3183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</a:t>
            </a:r>
            <a:r>
              <a:rPr kumimoji="0" lang="he-IL" sz="195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en-US" sz="195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0BD2FD5-15D2-4D55-9471-25E2E93845FB}"/>
              </a:ext>
            </a:extLst>
          </p:cNvPr>
          <p:cNvSpPr txBox="1"/>
          <p:nvPr/>
        </p:nvSpPr>
        <p:spPr>
          <a:xfrm>
            <a:off x="5246862" y="5323463"/>
            <a:ext cx="1775037" cy="415498"/>
          </a:xfrm>
          <a:prstGeom prst="rect">
            <a:avLst/>
          </a:prstGeom>
          <a:solidFill>
            <a:srgbClr val="3183AB"/>
          </a:solidFill>
          <a:ln w="12700">
            <a:solidFill>
              <a:srgbClr val="3183AB"/>
            </a:solidFill>
          </a:ln>
        </p:spPr>
        <p:txBody>
          <a:bodyPr wrap="square" rtlCol="0">
            <a:spAutoFit/>
          </a:bodyPr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Univers LT 47 CondensedLt" panose="02000406040000020003" pitchFamily="2" charset="0"/>
              </a:rPr>
              <a:t>OVS-DPDK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7851447-E972-4A1D-82E0-2C72B422DE4A}"/>
              </a:ext>
            </a:extLst>
          </p:cNvPr>
          <p:cNvCxnSpPr>
            <a:cxnSpLocks/>
            <a:stCxn id="165" idx="1"/>
            <a:endCxn id="166" idx="3"/>
          </p:cNvCxnSpPr>
          <p:nvPr/>
        </p:nvCxnSpPr>
        <p:spPr>
          <a:xfrm flipH="1" flipV="1">
            <a:off x="7021899" y="5531212"/>
            <a:ext cx="1999731" cy="22773"/>
          </a:xfrm>
          <a:prstGeom prst="straightConnector1">
            <a:avLst/>
          </a:prstGeom>
          <a:noFill/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687460B-349A-493F-B872-E36D1A86DE44}"/>
              </a:ext>
            </a:extLst>
          </p:cNvPr>
          <p:cNvCxnSpPr>
            <a:cxnSpLocks/>
          </p:cNvCxnSpPr>
          <p:nvPr/>
        </p:nvCxnSpPr>
        <p:spPr>
          <a:xfrm flipH="1">
            <a:off x="7069507" y="5552043"/>
            <a:ext cx="1999731" cy="312"/>
          </a:xfrm>
          <a:prstGeom prst="straightConnector1">
            <a:avLst/>
          </a:prstGeom>
          <a:noFill/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DCAA8BE-3FB8-4383-AED1-B1627399376D}"/>
              </a:ext>
            </a:extLst>
          </p:cNvPr>
          <p:cNvCxnSpPr>
            <a:cxnSpLocks/>
          </p:cNvCxnSpPr>
          <p:nvPr/>
        </p:nvCxnSpPr>
        <p:spPr>
          <a:xfrm flipH="1">
            <a:off x="3237096" y="5552043"/>
            <a:ext cx="1999731" cy="312"/>
          </a:xfrm>
          <a:prstGeom prst="straightConnector1">
            <a:avLst/>
          </a:prstGeom>
          <a:noFill/>
          <a:ln w="28575" cap="flat" cmpd="sng" algn="ctr">
            <a:solidFill>
              <a:srgbClr val="4472C4">
                <a:lumMod val="75000"/>
              </a:srgbClr>
            </a:solidFill>
            <a:prstDash val="solid"/>
            <a:miter lim="800000"/>
            <a:headEnd type="triangl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2353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3BE034-0102-4676-93AC-9E4B0395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stream</a:t>
            </a: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92C4C68A-05BA-4C7F-A73B-9D7C98F33F49}"/>
              </a:ext>
            </a:extLst>
          </p:cNvPr>
          <p:cNvGraphicFramePr>
            <a:graphicFrameLocks noGrp="1"/>
          </p:cNvGraphicFramePr>
          <p:nvPr/>
        </p:nvGraphicFramePr>
        <p:xfrm>
          <a:off x="1438260" y="3326638"/>
          <a:ext cx="83902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107">
                  <a:extLst>
                    <a:ext uri="{9D8B030D-6E8A-4147-A177-3AD203B41FA5}">
                      <a16:colId xmlns:a16="http://schemas.microsoft.com/office/drawing/2014/main" val="1807009172"/>
                    </a:ext>
                  </a:extLst>
                </a:gridCol>
                <a:gridCol w="727572">
                  <a:extLst>
                    <a:ext uri="{9D8B030D-6E8A-4147-A177-3AD203B41FA5}">
                      <a16:colId xmlns:a16="http://schemas.microsoft.com/office/drawing/2014/main" val="2589398628"/>
                    </a:ext>
                  </a:extLst>
                </a:gridCol>
                <a:gridCol w="1211107">
                  <a:extLst>
                    <a:ext uri="{9D8B030D-6E8A-4147-A177-3AD203B41FA5}">
                      <a16:colId xmlns:a16="http://schemas.microsoft.com/office/drawing/2014/main" val="2447943163"/>
                    </a:ext>
                  </a:extLst>
                </a:gridCol>
                <a:gridCol w="1211107">
                  <a:extLst>
                    <a:ext uri="{9D8B030D-6E8A-4147-A177-3AD203B41FA5}">
                      <a16:colId xmlns:a16="http://schemas.microsoft.com/office/drawing/2014/main" val="3662616352"/>
                    </a:ext>
                  </a:extLst>
                </a:gridCol>
                <a:gridCol w="727572">
                  <a:extLst>
                    <a:ext uri="{9D8B030D-6E8A-4147-A177-3AD203B41FA5}">
                      <a16:colId xmlns:a16="http://schemas.microsoft.com/office/drawing/2014/main" val="496368709"/>
                    </a:ext>
                  </a:extLst>
                </a:gridCol>
                <a:gridCol w="1211107">
                  <a:extLst>
                    <a:ext uri="{9D8B030D-6E8A-4147-A177-3AD203B41FA5}">
                      <a16:colId xmlns:a16="http://schemas.microsoft.com/office/drawing/2014/main" val="3095813032"/>
                    </a:ext>
                  </a:extLst>
                </a:gridCol>
                <a:gridCol w="727572">
                  <a:extLst>
                    <a:ext uri="{9D8B030D-6E8A-4147-A177-3AD203B41FA5}">
                      <a16:colId xmlns:a16="http://schemas.microsoft.com/office/drawing/2014/main" val="76809166"/>
                    </a:ext>
                  </a:extLst>
                </a:gridCol>
                <a:gridCol w="1363144">
                  <a:extLst>
                    <a:ext uri="{9D8B030D-6E8A-4147-A177-3AD203B41FA5}">
                      <a16:colId xmlns:a16="http://schemas.microsoft.com/office/drawing/2014/main" val="33576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pkt1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pkt2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pkt2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pktN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5591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F878976-9C20-4090-B106-DDB56631FD7A}"/>
              </a:ext>
            </a:extLst>
          </p:cNvPr>
          <p:cNvSpPr txBox="1"/>
          <p:nvPr/>
        </p:nvSpPr>
        <p:spPr>
          <a:xfrm>
            <a:off x="981114" y="2778417"/>
            <a:ext cx="473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Elephant 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AEDC6-58CA-41A2-9B2D-A5EB12AE80FD}"/>
              </a:ext>
            </a:extLst>
          </p:cNvPr>
          <p:cNvSpPr txBox="1"/>
          <p:nvPr/>
        </p:nvSpPr>
        <p:spPr>
          <a:xfrm>
            <a:off x="961606" y="4782204"/>
            <a:ext cx="5931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 – how many different packets in stream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 – Locality number – how many same packets in a 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N*M</a:t>
            </a:r>
            <a:r>
              <a:rPr lang="en-US" dirty="0">
                <a:solidFill>
                  <a:schemeClr val="bg1"/>
                </a:solidFill>
              </a:rPr>
              <a:t> – Total number of packets in Elephant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size of each packet in elephant stream is 1400B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A465F7E-4F4D-4AC0-9167-95A50E93C5D0}"/>
              </a:ext>
            </a:extLst>
          </p:cNvPr>
          <p:cNvSpPr/>
          <p:nvPr/>
        </p:nvSpPr>
        <p:spPr>
          <a:xfrm rot="5400000">
            <a:off x="2726242" y="3121747"/>
            <a:ext cx="439947" cy="21447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75CE9D-3961-4BE8-AF76-099286837C99}"/>
              </a:ext>
            </a:extLst>
          </p:cNvPr>
          <p:cNvSpPr txBox="1"/>
          <p:nvPr/>
        </p:nvSpPr>
        <p:spPr>
          <a:xfrm>
            <a:off x="2752145" y="4411364"/>
            <a:ext cx="3881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</a:t>
            </a:r>
          </a:p>
        </p:txBody>
      </p: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51A517C2-3DC8-4A68-BF0F-F3EE4B7D50D4}"/>
              </a:ext>
            </a:extLst>
          </p:cNvPr>
          <p:cNvGraphicFramePr>
            <a:graphicFrameLocks noGrp="1"/>
          </p:cNvGraphicFramePr>
          <p:nvPr/>
        </p:nvGraphicFramePr>
        <p:xfrm>
          <a:off x="1438260" y="7129845"/>
          <a:ext cx="585639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428">
                  <a:extLst>
                    <a:ext uri="{9D8B030D-6E8A-4147-A177-3AD203B41FA5}">
                      <a16:colId xmlns:a16="http://schemas.microsoft.com/office/drawing/2014/main" val="1807009172"/>
                    </a:ext>
                  </a:extLst>
                </a:gridCol>
                <a:gridCol w="1629757">
                  <a:extLst>
                    <a:ext uri="{9D8B030D-6E8A-4147-A177-3AD203B41FA5}">
                      <a16:colId xmlns:a16="http://schemas.microsoft.com/office/drawing/2014/main" val="2447943163"/>
                    </a:ext>
                  </a:extLst>
                </a:gridCol>
                <a:gridCol w="946785">
                  <a:extLst>
                    <a:ext uri="{9D8B030D-6E8A-4147-A177-3AD203B41FA5}">
                      <a16:colId xmlns:a16="http://schemas.microsoft.com/office/drawing/2014/main" val="3662616352"/>
                    </a:ext>
                  </a:extLst>
                </a:gridCol>
                <a:gridCol w="1631421">
                  <a:extLst>
                    <a:ext uri="{9D8B030D-6E8A-4147-A177-3AD203B41FA5}">
                      <a16:colId xmlns:a16="http://schemas.microsoft.com/office/drawing/2014/main" val="3095813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pkt2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pktn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5591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02D2256-FFFF-4D02-90DB-3C60D682E2B4}"/>
              </a:ext>
            </a:extLst>
          </p:cNvPr>
          <p:cNvSpPr txBox="1"/>
          <p:nvPr/>
        </p:nvSpPr>
        <p:spPr>
          <a:xfrm>
            <a:off x="961606" y="6603513"/>
            <a:ext cx="473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Mice Stream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84B84C-8866-423E-A3F6-78A772C96AFB}"/>
              </a:ext>
            </a:extLst>
          </p:cNvPr>
          <p:cNvSpPr txBox="1"/>
          <p:nvPr/>
        </p:nvSpPr>
        <p:spPr>
          <a:xfrm>
            <a:off x="981114" y="8589607"/>
            <a:ext cx="559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– how many different packets in stream between row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size of each packet in mice stream is 64B/128B/256B 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332A2FA-9328-4DAC-A931-EBB54BC56C2F}"/>
              </a:ext>
            </a:extLst>
          </p:cNvPr>
          <p:cNvSpPr/>
          <p:nvPr/>
        </p:nvSpPr>
        <p:spPr>
          <a:xfrm rot="5400000">
            <a:off x="3976066" y="5543611"/>
            <a:ext cx="439947" cy="48479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B451C9-E795-4AB0-A670-E3C2D73E5D25}"/>
              </a:ext>
            </a:extLst>
          </p:cNvPr>
          <p:cNvSpPr txBox="1"/>
          <p:nvPr/>
        </p:nvSpPr>
        <p:spPr>
          <a:xfrm>
            <a:off x="4006450" y="8212542"/>
            <a:ext cx="38814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C7D3E-A926-4791-A31D-445B2123B65B}"/>
              </a:ext>
            </a:extLst>
          </p:cNvPr>
          <p:cNvSpPr txBox="1"/>
          <p:nvPr/>
        </p:nvSpPr>
        <p:spPr>
          <a:xfrm>
            <a:off x="10162992" y="3892063"/>
            <a:ext cx="53018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Stream Calculation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88C01BF-D0DE-487D-B9A6-988AE92CB918}"/>
              </a:ext>
            </a:extLst>
          </p:cNvPr>
          <p:cNvGraphicFramePr>
            <a:graphicFrameLocks noGrp="1"/>
          </p:cNvGraphicFramePr>
          <p:nvPr/>
        </p:nvGraphicFramePr>
        <p:xfrm>
          <a:off x="10469150" y="4584058"/>
          <a:ext cx="7598667" cy="14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390">
                  <a:extLst>
                    <a:ext uri="{9D8B030D-6E8A-4147-A177-3AD203B41FA5}">
                      <a16:colId xmlns:a16="http://schemas.microsoft.com/office/drawing/2014/main" val="3401322071"/>
                    </a:ext>
                  </a:extLst>
                </a:gridCol>
                <a:gridCol w="990557">
                  <a:extLst>
                    <a:ext uri="{9D8B030D-6E8A-4147-A177-3AD203B41FA5}">
                      <a16:colId xmlns:a16="http://schemas.microsoft.com/office/drawing/2014/main" val="110464744"/>
                    </a:ext>
                  </a:extLst>
                </a:gridCol>
                <a:gridCol w="1629467">
                  <a:extLst>
                    <a:ext uri="{9D8B030D-6E8A-4147-A177-3AD203B41FA5}">
                      <a16:colId xmlns:a16="http://schemas.microsoft.com/office/drawing/2014/main" val="1802318841"/>
                    </a:ext>
                  </a:extLst>
                </a:gridCol>
                <a:gridCol w="1584202">
                  <a:extLst>
                    <a:ext uri="{9D8B030D-6E8A-4147-A177-3AD203B41FA5}">
                      <a16:colId xmlns:a16="http://schemas.microsoft.com/office/drawing/2014/main" val="2605486941"/>
                    </a:ext>
                  </a:extLst>
                </a:gridCol>
                <a:gridCol w="1676051">
                  <a:extLst>
                    <a:ext uri="{9D8B030D-6E8A-4147-A177-3AD203B41FA5}">
                      <a16:colId xmlns:a16="http://schemas.microsoft.com/office/drawing/2014/main" val="788314116"/>
                    </a:ext>
                  </a:extLst>
                </a:gridCol>
              </a:tblGrid>
              <a:tr h="29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Stream 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Flows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Packet Size (B)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Bytes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9949723"/>
                  </a:ext>
                </a:extLst>
              </a:tr>
              <a:tr h="29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Elephant stream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1,000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1400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11200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8729574"/>
                  </a:ext>
                </a:extLst>
              </a:tr>
              <a:tr h="29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* Mice stream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100,000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512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1589640"/>
                  </a:ext>
                </a:extLst>
              </a:tr>
              <a:tr h="29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* Mice stream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100,000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768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4312357"/>
                  </a:ext>
                </a:extLst>
              </a:tr>
              <a:tr h="29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* Mice stream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100,000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1536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5795198"/>
                  </a:ext>
                </a:extLst>
              </a:tr>
            </a:tbl>
          </a:graphicData>
        </a:graphic>
      </p:graphicFrame>
      <p:sp>
        <p:nvSpPr>
          <p:cNvPr id="24" name="Rectangle 1">
            <a:extLst>
              <a:ext uri="{FF2B5EF4-FFF2-40B4-BE49-F238E27FC236}">
                <a16:creationId xmlns:a16="http://schemas.microsoft.com/office/drawing/2014/main" id="{6DD22456-0571-43A6-9DFC-5E3E6B8D8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968" y="6032756"/>
            <a:ext cx="803903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Total stream sequence size = 11200 + 8*64 + 6*128 + 6*256 = 14016B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Total stream sequence = 8 + 1*8 + 1*6 + 1*6 = 28 pkts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Average packet size = 14016/28 = 500B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Theoretic MPPS for 100Gb/s = 100*10^9/((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500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+20)*8) = 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24.01 MPPS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Elephant Stream has 80% Bytes from all the stream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B4C6-DBF2-4570-86B4-BFAFC42B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vs. worst case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70E61-B0A1-42AB-A447-1AE44A52CC2A}"/>
              </a:ext>
            </a:extLst>
          </p:cNvPr>
          <p:cNvSpPr txBox="1"/>
          <p:nvPr/>
        </p:nvSpPr>
        <p:spPr>
          <a:xfrm>
            <a:off x="14439330" y="3019842"/>
            <a:ext cx="3575714" cy="424731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Tested Stream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Elephant Stream: N=1K ;M=10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Mice Stream: N=10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1 Elephant stream with 1K flows and locality 10. – packet size 1440B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5 * mice streams with 30K flows – packet size 128B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5 * mice streams with 30K flows – packet size 256B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903F7B-1BF7-4751-A248-B2571F686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64790"/>
              </p:ext>
            </p:extLst>
          </p:nvPr>
        </p:nvGraphicFramePr>
        <p:xfrm>
          <a:off x="830579" y="1853566"/>
          <a:ext cx="13608751" cy="76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42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B4C6-DBF2-4570-86B4-BFAFC42B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offload vs SW </a:t>
            </a:r>
            <a:r>
              <a:rPr lang="en-US" dirty="0" err="1"/>
              <a:t>VirtIO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326CD-D839-4411-8956-F57F79A932F3}"/>
              </a:ext>
            </a:extLst>
          </p:cNvPr>
          <p:cNvSpPr txBox="1"/>
          <p:nvPr/>
        </p:nvSpPr>
        <p:spPr>
          <a:xfrm>
            <a:off x="1037230" y="9397589"/>
            <a:ext cx="12706066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SW </a:t>
            </a:r>
            <a:r>
              <a:rPr lang="en-US" sz="1600" dirty="0" err="1">
                <a:solidFill>
                  <a:schemeClr val="bg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VirtIO</a:t>
            </a: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 tested with 4 cores and over ConnectX-6 Dx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8B7637D-3BE3-4978-8D7F-CB09CD0C3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23266"/>
              </p:ext>
            </p:extLst>
          </p:nvPr>
        </p:nvGraphicFramePr>
        <p:xfrm>
          <a:off x="666807" y="1853566"/>
          <a:ext cx="13881706" cy="726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E437CB-B2FE-419A-88A8-1E1C2DF362A8}"/>
              </a:ext>
            </a:extLst>
          </p:cNvPr>
          <p:cNvSpPr txBox="1"/>
          <p:nvPr/>
        </p:nvSpPr>
        <p:spPr>
          <a:xfrm>
            <a:off x="14439330" y="3019842"/>
            <a:ext cx="3575714" cy="424731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Tested Stream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Elephant Stream: N=1K ;M=10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Mice Stream: N=10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1 Elephant stream with 1K flows and locality 10. – packet size 1440B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5 * mice streams with 30K flows – packet size 128B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5 * mice streams with 30K flows – packet size 256B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8D40-BBCA-4C50-A901-541C9C57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C3C9A-DAD0-40C2-9248-15B8E948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We could only achieve dozens of microseconds inter gap and not microseconds as defined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Still showed that small locality of 4-8 packets of less than 30% of the </a:t>
            </a:r>
            <a:r>
              <a:rPr lang="en-US" u="sng" dirty="0"/>
              <a:t>overall packets</a:t>
            </a:r>
            <a:r>
              <a:rPr lang="en-US" dirty="0"/>
              <a:t> had 7%-10% impact in PPS and throughput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We think that once we can generate better locality we can reach line rate in such scenario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Setting a more realistic scenario can focus in creating the right optimizations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Having real case scenario can show the real saving in cores when using HW offload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In the future we plan to combine such test with open-rate creating full realistic scenario</a:t>
            </a:r>
          </a:p>
          <a:p>
            <a:pPr marL="1295419" lvl="1" indent="-342900">
              <a:buFont typeface="Arial" panose="020B0604020202020204" pitchFamily="34" charset="0"/>
              <a:buChar char="•"/>
            </a:pPr>
            <a:r>
              <a:rPr lang="en-US" dirty="0"/>
              <a:t>long elephant flows opening and closing</a:t>
            </a:r>
          </a:p>
          <a:p>
            <a:pPr marL="1295419" lvl="1" indent="-342900">
              <a:buFont typeface="Arial" panose="020B0604020202020204" pitchFamily="34" charset="0"/>
              <a:buChar char="•"/>
            </a:pPr>
            <a:r>
              <a:rPr lang="en-US" dirty="0"/>
              <a:t>mice flows opening and closing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6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F6DE-8ED4-4476-9488-988B15CB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Switch Benchmarks</a:t>
            </a:r>
          </a:p>
        </p:txBody>
      </p:sp>
    </p:spTree>
    <p:extLst>
      <p:ext uri="{BB962C8B-B14F-4D97-AF65-F5344CB8AC3E}">
        <p14:creationId xmlns:p14="http://schemas.microsoft.com/office/powerpoint/2010/main" val="33099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8A88-AD7D-4FE2-8FC1-2B1ABD08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CA99C-83F1-4053-B5DC-3B5115A2E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3033571"/>
            <a:ext cx="9508671" cy="61982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Focus on worst case scenario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E6E6E"/>
                </a:solidFill>
              </a:rPr>
              <a:t>Worst Case: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E6E6E"/>
                </a:solidFill>
              </a:rPr>
              <a:t>Fixed packet size 64,128,256,…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E6E6E"/>
                </a:solidFill>
              </a:rPr>
              <a:t>Concurrency of “flows/sessions”, that depends on tested use case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E6E6E"/>
                </a:solidFill>
              </a:rPr>
              <a:t>Round robin or random flow per packet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E6E6E"/>
                </a:solidFill>
              </a:rPr>
              <a:t>Internet MIX (IMIX)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E6E6E"/>
                </a:solidFill>
              </a:rPr>
              <a:t>Choosing a mix of packet sizes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E6E6E"/>
                </a:solidFill>
              </a:rPr>
              <a:t>Traffic is still random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E6E6E"/>
                </a:solidFill>
              </a:rPr>
              <a:t>Current studies shows that typical traffic has average of 500 bytes to 800 bytes, with strong appearance on edges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99C78-505B-4F1F-B354-EB91CDF96281}"/>
              </a:ext>
            </a:extLst>
          </p:cNvPr>
          <p:cNvSpPr txBox="1"/>
          <p:nvPr/>
        </p:nvSpPr>
        <p:spPr>
          <a:xfrm>
            <a:off x="11538857" y="2654563"/>
            <a:ext cx="2960914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RFC 2544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9551-889D-4C96-9222-DB6DE6F1D8D8}"/>
              </a:ext>
            </a:extLst>
          </p:cNvPr>
          <p:cNvSpPr txBox="1"/>
          <p:nvPr/>
        </p:nvSpPr>
        <p:spPr>
          <a:xfrm>
            <a:off x="11538857" y="3490330"/>
            <a:ext cx="2960914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RFC 8204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30F8B-4BB2-4D28-9F7A-03F1EC6D9131}"/>
              </a:ext>
            </a:extLst>
          </p:cNvPr>
          <p:cNvSpPr txBox="1"/>
          <p:nvPr/>
        </p:nvSpPr>
        <p:spPr>
          <a:xfrm>
            <a:off x="11538857" y="4378195"/>
            <a:ext cx="2960914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VSPERF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3368D4-B618-4312-B446-7E92862A4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580" y="1813561"/>
            <a:ext cx="16626840" cy="875772"/>
          </a:xfrm>
        </p:spPr>
        <p:txBody>
          <a:bodyPr/>
          <a:lstStyle/>
          <a:p>
            <a:r>
              <a:rPr lang="en-US" dirty="0"/>
              <a:t>Common Practice</a:t>
            </a:r>
          </a:p>
        </p:txBody>
      </p:sp>
      <p:pic>
        <p:nvPicPr>
          <p:cNvPr id="4098" name="Picture 2" descr="Bear Grylls On Family, Faith And Drinking Pee : NPR">
            <a:extLst>
              <a:ext uri="{FF2B5EF4-FFF2-40B4-BE49-F238E27FC236}">
                <a16:creationId xmlns:a16="http://schemas.microsoft.com/office/drawing/2014/main" id="{28DD32F7-F607-4F10-ACAA-0D92BA3D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21" y="5500251"/>
            <a:ext cx="6663441" cy="37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8A88-AD7D-4FE2-8FC1-2B1ABD08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CA99C-83F1-4053-B5DC-3B5115A2E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50" y="3505059"/>
            <a:ext cx="12223379" cy="6198208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Not Necessarily: 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Different scenarios have different bottlenecks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Having max rate on 64 bytes, will not stretch PCI for example 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Max MTU might stretch PCI, but not memory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Processing time depends on packet size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Mix if packet sizes can hurt PCI optimizations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100 Gbps require different testing of the infrastructure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64 bytes packet on 100Gbps is &gt; 148MPPS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Typical SW switch can support 500kPPS (community) – 2MPPS (optimized) per core (DPDK)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Host required to allocate 50-100 cores just for forwarding traffic (assuming scale is linear)</a:t>
            </a:r>
          </a:p>
          <a:p>
            <a:pPr marL="1295419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Single session (elephant) can be blocked by core capacity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1295419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F9E8A-7B7F-443D-BC18-137056DAB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If I can run in worst case, then I’m good for common right?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9EB58-C81C-4B83-930D-A961C1AC3849}"/>
              </a:ext>
            </a:extLst>
          </p:cNvPr>
          <p:cNvSpPr/>
          <p:nvPr/>
        </p:nvSpPr>
        <p:spPr>
          <a:xfrm>
            <a:off x="13999028" y="3229774"/>
            <a:ext cx="2247901" cy="19213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Compute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8AAEC-FC0C-493D-91E9-F69513252B33}"/>
              </a:ext>
            </a:extLst>
          </p:cNvPr>
          <p:cNvSpPr/>
          <p:nvPr/>
        </p:nvSpPr>
        <p:spPr>
          <a:xfrm>
            <a:off x="13999028" y="5151103"/>
            <a:ext cx="2242457" cy="489312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Packet delivery resources</a:t>
            </a:r>
          </a:p>
        </p:txBody>
      </p:sp>
    </p:spTree>
    <p:extLst>
      <p:ext uri="{BB962C8B-B14F-4D97-AF65-F5344CB8AC3E}">
        <p14:creationId xmlns:p14="http://schemas.microsoft.com/office/powerpoint/2010/main" val="6279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F6DE-8ED4-4476-9488-988B15CB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Elephant Flow vs Mice Flow and flow locality</a:t>
            </a:r>
          </a:p>
        </p:txBody>
      </p:sp>
    </p:spTree>
    <p:extLst>
      <p:ext uri="{BB962C8B-B14F-4D97-AF65-F5344CB8AC3E}">
        <p14:creationId xmlns:p14="http://schemas.microsoft.com/office/powerpoint/2010/main" val="11664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9F0B-4D03-422F-B679-3A8429E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Elephant vs mice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47CB-6D24-4EBA-986B-15463347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125" y="7291651"/>
            <a:ext cx="16581120" cy="25738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Public traces </a:t>
            </a:r>
            <a:r>
              <a:rPr lang="en-US" u="sng" dirty="0">
                <a:hlinkClick r:id="rId2"/>
              </a:rPr>
              <a:t>http://pages.cs.wisc.edu/~tbenson/IMC10_Data.html</a:t>
            </a:r>
            <a:endParaRPr lang="en-US" u="sng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Out of the million flows: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100 flows consumed 60% of the bytes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71k consumed 95% percent of the bytes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Observation: Optimizing only ~5% of the flows, can affect more than 90% of the total bytes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E512F-C191-40A3-96AB-1F9BF1FBC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Small percentage of the flows consume most of the bytes in the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66F27-02C0-4551-8E93-33BBE83129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14500" y="2251447"/>
            <a:ext cx="15742920" cy="50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9F0B-4D03-422F-B679-3A8429E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Elephant vs mice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47CB-6D24-4EBA-986B-15463347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" y="2798446"/>
            <a:ext cx="16581120" cy="535971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Another cited work: </a:t>
            </a:r>
            <a:r>
              <a:rPr lang="en-US" b="1" dirty="0"/>
              <a:t>Network Traffic Characteristics of Data Centers in the Wild [1]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authors have analyzed traces from 10 different data centers, having web services, file storage, line of business application, customer enterprise application and data intensive applications such as map-reduce.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Data centers we commercial, private enterprise and campus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Most of the flows are less than 10kbytes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10% of the flows consumed most of the data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Packet size is clustering around 200 bytes and 1440 bytes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flow rate: 2%-20% of the flows opened with 10 micro 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number of active sessions within a time frame was much smaller than the overall concurrent 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E512F-C191-40A3-96AB-1F9BF1FBC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Small percentage of the flows consume most of the bytes in the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F536B-4EB6-4E70-86FA-548ECBCBBAD6}"/>
              </a:ext>
            </a:extLst>
          </p:cNvPr>
          <p:cNvSpPr txBox="1"/>
          <p:nvPr/>
        </p:nvSpPr>
        <p:spPr>
          <a:xfrm>
            <a:off x="830580" y="9158921"/>
            <a:ext cx="15514320" cy="3416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[1] BENSON, T., ANAND, A., AKELLA, A., AND ZHANG, M. Understanding Data Center Traffic Characteristics. In Proceedings of ACM WREN, 2009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9F0B-4D03-422F-B679-3A8429E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Elephant vs mice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47CB-6D24-4EBA-986B-15463347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" y="2798445"/>
            <a:ext cx="16581120" cy="615981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Analysis of TCP Flow Characteristics [2]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 this work, flow characteristics were analyzed 2009-2011 and 2015-2016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Number of flows is higher by ratio and behavior is the same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Long lived flows consumed 90%-95% of the bytes and that haven’t changed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Long flow duration became longer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Inside the Social Network’s (Datacenter) Network [3]</a:t>
            </a: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Social network was analyzed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70% of the flows were less than 10kbytes, and median flow size was less than 1kbytes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Looking on single </a:t>
            </a:r>
            <a:r>
              <a:rPr lang="en-US" dirty="0" err="1"/>
              <a:t>msec</a:t>
            </a:r>
            <a:r>
              <a:rPr lang="en-US" dirty="0"/>
              <a:t>, 15-30 flows consumed more than 50% of the bytes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 5 </a:t>
            </a:r>
            <a:r>
              <a:rPr lang="en-US" dirty="0" err="1"/>
              <a:t>msec</a:t>
            </a:r>
            <a:r>
              <a:rPr lang="en-US" dirty="0"/>
              <a:t> time frame there were only 1000 active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E512F-C191-40A3-96AB-1F9BF1FBC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Elephant vs Flows haven't changed match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85386-E751-49F6-AFD8-A68D951BE651}"/>
              </a:ext>
            </a:extLst>
          </p:cNvPr>
          <p:cNvSpPr txBox="1"/>
          <p:nvPr/>
        </p:nvSpPr>
        <p:spPr>
          <a:xfrm>
            <a:off x="830580" y="8958262"/>
            <a:ext cx="13928408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[2] X Cui, X Xu, Q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ShenLi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X Liang - International Conference on Computer, Network, Communication and Information Systems (CNCI 2019)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[3] A. Roy, H. Zeng, J.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Bagga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G. Porter, and A. C. </a:t>
            </a:r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Snoeren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Inside the social network's (datacenter) network. </a:t>
            </a:r>
            <a:r>
              <a:rPr lang="en-US" sz="1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SIGCOMM'15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pages 123–137.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E3D9F2568694E8C80B1AB60998653" ma:contentTypeVersion="13" ma:contentTypeDescription="Create a new document." ma:contentTypeScope="" ma:versionID="3aaf0d677936c5c27e897a1d8f8db7aa">
  <xsd:schema xmlns:xsd="http://www.w3.org/2001/XMLSchema" xmlns:xs="http://www.w3.org/2001/XMLSchema" xmlns:p="http://schemas.microsoft.com/office/2006/metadata/properties" xmlns:ns3="659aa089-b73a-4a31-9b12-d6b513107774" xmlns:ns4="c1dd9792-1683-4caa-8f1f-115644037c90" targetNamespace="http://schemas.microsoft.com/office/2006/metadata/properties" ma:root="true" ma:fieldsID="137f6b61a53265e202ab28a15fcf83da" ns3:_="" ns4:_="">
    <xsd:import namespace="659aa089-b73a-4a31-9b12-d6b513107774"/>
    <xsd:import namespace="c1dd9792-1683-4caa-8f1f-115644037c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a089-b73a-4a31-9b12-d6b513107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d9792-1683-4caa-8f1f-115644037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083A614-11C0-4106-98C5-05F04EDDE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a089-b73a-4a31-9b12-d6b513107774"/>
    <ds:schemaRef ds:uri="c1dd9792-1683-4caa-8f1f-115644037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88938</TotalTime>
  <Words>1948</Words>
  <Application>Microsoft Office PowerPoint</Application>
  <PresentationFormat>Custom</PresentationFormat>
  <Paragraphs>270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Times New Roman</vt:lpstr>
      <vt:lpstr>Trebuchet MS</vt:lpstr>
      <vt:lpstr>Univers LT 47 CondensedLt</vt:lpstr>
      <vt:lpstr>Wingdings</vt:lpstr>
      <vt:lpstr>Title &amp; Bullet</vt:lpstr>
      <vt:lpstr>OVS Conference 2020. OVS benchmark</vt:lpstr>
      <vt:lpstr>Agenda</vt:lpstr>
      <vt:lpstr>Common Switch Benchmarks</vt:lpstr>
      <vt:lpstr>Switch Benchmarks</vt:lpstr>
      <vt:lpstr>Benchmarks</vt:lpstr>
      <vt:lpstr>Elephant Flow vs Mice Flow and flow locality</vt:lpstr>
      <vt:lpstr>Elephant vs mice flows</vt:lpstr>
      <vt:lpstr>Elephant vs mice flows</vt:lpstr>
      <vt:lpstr>Elephant vs mice flows</vt:lpstr>
      <vt:lpstr>Elephant Flow vs mice flows</vt:lpstr>
      <vt:lpstr>Locality in Video</vt:lpstr>
      <vt:lpstr>Locality in Video</vt:lpstr>
      <vt:lpstr>Locality and caching</vt:lpstr>
      <vt:lpstr>Active Flows Video</vt:lpstr>
      <vt:lpstr>Active Flows social media</vt:lpstr>
      <vt:lpstr>Active Flows Browsing</vt:lpstr>
      <vt:lpstr>Conclusions</vt:lpstr>
      <vt:lpstr>Common case Use Cases</vt:lpstr>
      <vt:lpstr>Testing</vt:lpstr>
      <vt:lpstr>Benchmark setup</vt:lpstr>
      <vt:lpstr>Traffic stream</vt:lpstr>
      <vt:lpstr>Locality vs. worst case</vt:lpstr>
      <vt:lpstr>HW offload vs SW VirtIO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Roni Bar Yanai</cp:lastModifiedBy>
  <cp:revision>3606</cp:revision>
  <dcterms:created xsi:type="dcterms:W3CDTF">2008-01-24T03:11:41Z</dcterms:created>
  <dcterms:modified xsi:type="dcterms:W3CDTF">2020-12-02T15:16:35Z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0x010100A85E3D9F2568694E8C80B1AB60998653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