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67" r:id="rId3"/>
    <p:sldId id="268" r:id="rId4"/>
    <p:sldId id="275" r:id="rId5"/>
    <p:sldId id="274" r:id="rId6"/>
    <p:sldId id="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vindharajan, Hariprasad" initials="GH" lastIdx="1" clrIdx="0">
    <p:extLst>
      <p:ext uri="{19B8F6BF-5375-455C-9EA6-DF929625EA0E}">
        <p15:presenceInfo xmlns:p15="http://schemas.microsoft.com/office/powerpoint/2012/main" userId="S::hariprasad.govindharajan@intel.com::403ca1f0-370a-46b2-b7bb-0e8f20c6a4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F1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0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1T17:44:49.553" idx="1">
    <p:pos x="7680" y="4185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78144-6E9D-4B87-AD81-C259DEAFD81A}" type="doc">
      <dgm:prSet loTypeId="urn:microsoft.com/office/officeart/2005/8/layout/hProcess9" loCatId="process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04658C-52C2-421F-99AB-CBCB688C72E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Contributors in the OVS community have their own validation needs, configurations and requirements for each </a:t>
          </a:r>
          <a:r>
            <a:rPr lang="en-US" dirty="0" err="1"/>
            <a:t>OvS</a:t>
          </a:r>
          <a:r>
            <a:rPr lang="en-US" dirty="0"/>
            <a:t> release</a:t>
          </a:r>
        </a:p>
      </dgm:t>
    </dgm:pt>
    <dgm:pt modelId="{C923253E-1E54-48F9-9F5B-615E0114A4DC}" type="parTrans" cxnId="{EABD9751-2BCB-42F7-9496-6B082511E214}">
      <dgm:prSet/>
      <dgm:spPr/>
      <dgm:t>
        <a:bodyPr/>
        <a:lstStyle/>
        <a:p>
          <a:endParaRPr lang="en-US"/>
        </a:p>
      </dgm:t>
    </dgm:pt>
    <dgm:pt modelId="{807452A0-9D03-42FF-B10F-D2A90A944DBB}" type="sibTrans" cxnId="{EABD9751-2BCB-42F7-9496-6B082511E214}">
      <dgm:prSet/>
      <dgm:spPr/>
      <dgm:t>
        <a:bodyPr/>
        <a:lstStyle/>
        <a:p>
          <a:endParaRPr lang="en-US"/>
        </a:p>
      </dgm:t>
    </dgm:pt>
    <dgm:pt modelId="{3096A243-BBBE-45F3-A9B9-FB3ED89F28E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As OVS and DPDK scale to add more features, there should be a need for a common community test plan</a:t>
          </a:r>
        </a:p>
      </dgm:t>
    </dgm:pt>
    <dgm:pt modelId="{037F0F85-7129-41F4-BFEB-C7227CF1FA74}" type="parTrans" cxnId="{3B663D8B-6D75-4926-B3FD-99D5DC4433B7}">
      <dgm:prSet/>
      <dgm:spPr/>
      <dgm:t>
        <a:bodyPr/>
        <a:lstStyle/>
        <a:p>
          <a:endParaRPr lang="en-US"/>
        </a:p>
      </dgm:t>
    </dgm:pt>
    <dgm:pt modelId="{14970934-9CF5-45C1-AC37-B097A277E4FB}" type="sibTrans" cxnId="{3B663D8B-6D75-4926-B3FD-99D5DC4433B7}">
      <dgm:prSet/>
      <dgm:spPr/>
      <dgm:t>
        <a:bodyPr/>
        <a:lstStyle/>
        <a:p>
          <a:endParaRPr lang="en-US"/>
        </a:p>
      </dgm:t>
    </dgm:pt>
    <dgm:pt modelId="{5FD044D5-EB66-40FC-9EE0-284C3B5C365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IE" dirty="0"/>
            <a:t>The common community test plan should ensure all </a:t>
          </a:r>
        </a:p>
        <a:p>
          <a:r>
            <a:rPr lang="en-IE" dirty="0" err="1"/>
            <a:t>OvSDPDK</a:t>
          </a:r>
          <a:r>
            <a:rPr lang="en-IE" dirty="0"/>
            <a:t> functionality gets validated</a:t>
          </a:r>
          <a:endParaRPr lang="en-US" dirty="0"/>
        </a:p>
      </dgm:t>
    </dgm:pt>
    <dgm:pt modelId="{74383B57-02E8-4A5F-BE69-C0608386B169}" type="parTrans" cxnId="{51214AB1-5D00-4488-807E-E09CF60D7402}">
      <dgm:prSet/>
      <dgm:spPr/>
      <dgm:t>
        <a:bodyPr/>
        <a:lstStyle/>
        <a:p>
          <a:endParaRPr lang="en-US"/>
        </a:p>
      </dgm:t>
    </dgm:pt>
    <dgm:pt modelId="{EBD105D0-FDB4-43DA-B312-470D3EAE7CF2}" type="sibTrans" cxnId="{51214AB1-5D00-4488-807E-E09CF60D7402}">
      <dgm:prSet/>
      <dgm:spPr/>
      <dgm:t>
        <a:bodyPr/>
        <a:lstStyle/>
        <a:p>
          <a:endParaRPr lang="en-US"/>
        </a:p>
      </dgm:t>
    </dgm:pt>
    <dgm:pt modelId="{AAE3EFBF-C5F2-48FB-9DF3-82A61ECB1852}">
      <dgm:prSet/>
      <dgm:spPr/>
      <dgm:t>
        <a:bodyPr/>
        <a:lstStyle/>
        <a:p>
          <a:r>
            <a:rPr lang="en-US" dirty="0"/>
            <a:t>More importantly this will provide a visibility on the validation process/progress for a given release</a:t>
          </a:r>
        </a:p>
      </dgm:t>
    </dgm:pt>
    <dgm:pt modelId="{A54F258A-4763-4780-944D-C2970A395952}" type="parTrans" cxnId="{E838DA09-B548-4937-9B34-95E26EE0E861}">
      <dgm:prSet/>
      <dgm:spPr/>
      <dgm:t>
        <a:bodyPr/>
        <a:lstStyle/>
        <a:p>
          <a:endParaRPr lang="en-US"/>
        </a:p>
      </dgm:t>
    </dgm:pt>
    <dgm:pt modelId="{68E06B7E-C20E-4F4C-A561-2BFC77DE6D40}" type="sibTrans" cxnId="{E838DA09-B548-4937-9B34-95E26EE0E861}">
      <dgm:prSet/>
      <dgm:spPr/>
      <dgm:t>
        <a:bodyPr/>
        <a:lstStyle/>
        <a:p>
          <a:endParaRPr lang="en-US"/>
        </a:p>
      </dgm:t>
    </dgm:pt>
    <dgm:pt modelId="{C21395D8-36A5-4051-AC46-38FCF6DF07C5}" type="pres">
      <dgm:prSet presAssocID="{14478144-6E9D-4B87-AD81-C259DEAFD81A}" presName="CompostProcess" presStyleCnt="0">
        <dgm:presLayoutVars>
          <dgm:dir/>
          <dgm:resizeHandles val="exact"/>
        </dgm:presLayoutVars>
      </dgm:prSet>
      <dgm:spPr/>
    </dgm:pt>
    <dgm:pt modelId="{41F8CA44-E0D7-424B-824B-981E76DB9A82}" type="pres">
      <dgm:prSet presAssocID="{14478144-6E9D-4B87-AD81-C259DEAFD81A}" presName="arrow" presStyleLbl="bgShp" presStyleIdx="0" presStyleCnt="1" custLinFactNeighborX="2723" custLinFactNeighborY="28719"/>
      <dgm:spPr>
        <a:solidFill>
          <a:schemeClr val="accent4">
            <a:lumMod val="60000"/>
            <a:lumOff val="40000"/>
          </a:schemeClr>
        </a:solidFill>
      </dgm:spPr>
    </dgm:pt>
    <dgm:pt modelId="{B3215E84-A9A8-4A31-8102-1976C4B76C4B}" type="pres">
      <dgm:prSet presAssocID="{14478144-6E9D-4B87-AD81-C259DEAFD81A}" presName="linearProcess" presStyleCnt="0"/>
      <dgm:spPr/>
    </dgm:pt>
    <dgm:pt modelId="{009D199E-2D10-42C2-9369-4BC29BAB9433}" type="pres">
      <dgm:prSet presAssocID="{2004658C-52C2-421F-99AB-CBCB688C72E8}" presName="textNode" presStyleLbl="node1" presStyleIdx="0" presStyleCnt="4" custScaleY="99096">
        <dgm:presLayoutVars>
          <dgm:bulletEnabled val="1"/>
        </dgm:presLayoutVars>
      </dgm:prSet>
      <dgm:spPr/>
    </dgm:pt>
    <dgm:pt modelId="{2F2AAB0A-2F20-43B2-9054-3881A9F2E1CB}" type="pres">
      <dgm:prSet presAssocID="{807452A0-9D03-42FF-B10F-D2A90A944DBB}" presName="sibTrans" presStyleCnt="0"/>
      <dgm:spPr/>
    </dgm:pt>
    <dgm:pt modelId="{ED5F4BBA-96D9-41CA-A845-1D9238DDAD16}" type="pres">
      <dgm:prSet presAssocID="{3096A243-BBBE-45F3-A9B9-FB3ED89F28E0}" presName="textNode" presStyleLbl="node1" presStyleIdx="1" presStyleCnt="4">
        <dgm:presLayoutVars>
          <dgm:bulletEnabled val="1"/>
        </dgm:presLayoutVars>
      </dgm:prSet>
      <dgm:spPr/>
    </dgm:pt>
    <dgm:pt modelId="{B425F0A5-6338-48F9-8DCB-BDDEB8B93DE8}" type="pres">
      <dgm:prSet presAssocID="{14970934-9CF5-45C1-AC37-B097A277E4FB}" presName="sibTrans" presStyleCnt="0"/>
      <dgm:spPr/>
    </dgm:pt>
    <dgm:pt modelId="{46CCA25F-A452-4BC8-A0B2-1DA57A6863AD}" type="pres">
      <dgm:prSet presAssocID="{5FD044D5-EB66-40FC-9EE0-284C3B5C365D}" presName="textNode" presStyleLbl="node1" presStyleIdx="2" presStyleCnt="4" custLinFactNeighborX="17477" custLinFactNeighborY="-2486">
        <dgm:presLayoutVars>
          <dgm:bulletEnabled val="1"/>
        </dgm:presLayoutVars>
      </dgm:prSet>
      <dgm:spPr/>
    </dgm:pt>
    <dgm:pt modelId="{CFF6E514-21E8-4A9D-B7FF-550B4AECA78A}" type="pres">
      <dgm:prSet presAssocID="{EBD105D0-FDB4-43DA-B312-470D3EAE7CF2}" presName="sibTrans" presStyleCnt="0"/>
      <dgm:spPr/>
    </dgm:pt>
    <dgm:pt modelId="{09DD6BAB-EF05-462D-BC38-61C5CB21C788}" type="pres">
      <dgm:prSet presAssocID="{AAE3EFBF-C5F2-48FB-9DF3-82A61ECB1852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838DA09-B548-4937-9B34-95E26EE0E861}" srcId="{14478144-6E9D-4B87-AD81-C259DEAFD81A}" destId="{AAE3EFBF-C5F2-48FB-9DF3-82A61ECB1852}" srcOrd="3" destOrd="0" parTransId="{A54F258A-4763-4780-944D-C2970A395952}" sibTransId="{68E06B7E-C20E-4F4C-A561-2BFC77DE6D40}"/>
    <dgm:cxn modelId="{67E78D3A-FC38-420C-8B12-E46B69230153}" type="presOf" srcId="{2004658C-52C2-421F-99AB-CBCB688C72E8}" destId="{009D199E-2D10-42C2-9369-4BC29BAB9433}" srcOrd="0" destOrd="0" presId="urn:microsoft.com/office/officeart/2005/8/layout/hProcess9"/>
    <dgm:cxn modelId="{23681E4C-7D30-4EE6-A3BE-9F81B037CC70}" type="presOf" srcId="{AAE3EFBF-C5F2-48FB-9DF3-82A61ECB1852}" destId="{09DD6BAB-EF05-462D-BC38-61C5CB21C788}" srcOrd="0" destOrd="0" presId="urn:microsoft.com/office/officeart/2005/8/layout/hProcess9"/>
    <dgm:cxn modelId="{EABD9751-2BCB-42F7-9496-6B082511E214}" srcId="{14478144-6E9D-4B87-AD81-C259DEAFD81A}" destId="{2004658C-52C2-421F-99AB-CBCB688C72E8}" srcOrd="0" destOrd="0" parTransId="{C923253E-1E54-48F9-9F5B-615E0114A4DC}" sibTransId="{807452A0-9D03-42FF-B10F-D2A90A944DBB}"/>
    <dgm:cxn modelId="{3B663D8B-6D75-4926-B3FD-99D5DC4433B7}" srcId="{14478144-6E9D-4B87-AD81-C259DEAFD81A}" destId="{3096A243-BBBE-45F3-A9B9-FB3ED89F28E0}" srcOrd="1" destOrd="0" parTransId="{037F0F85-7129-41F4-BFEB-C7227CF1FA74}" sibTransId="{14970934-9CF5-45C1-AC37-B097A277E4FB}"/>
    <dgm:cxn modelId="{D54DBEA0-9211-4716-857E-ED3A8AF2CA48}" type="presOf" srcId="{14478144-6E9D-4B87-AD81-C259DEAFD81A}" destId="{C21395D8-36A5-4051-AC46-38FCF6DF07C5}" srcOrd="0" destOrd="0" presId="urn:microsoft.com/office/officeart/2005/8/layout/hProcess9"/>
    <dgm:cxn modelId="{51214AB1-5D00-4488-807E-E09CF60D7402}" srcId="{14478144-6E9D-4B87-AD81-C259DEAFD81A}" destId="{5FD044D5-EB66-40FC-9EE0-284C3B5C365D}" srcOrd="2" destOrd="0" parTransId="{74383B57-02E8-4A5F-BE69-C0608386B169}" sibTransId="{EBD105D0-FDB4-43DA-B312-470D3EAE7CF2}"/>
    <dgm:cxn modelId="{E57CF9D1-06FA-4203-B574-642134AAAD44}" type="presOf" srcId="{5FD044D5-EB66-40FC-9EE0-284C3B5C365D}" destId="{46CCA25F-A452-4BC8-A0B2-1DA57A6863AD}" srcOrd="0" destOrd="0" presId="urn:microsoft.com/office/officeart/2005/8/layout/hProcess9"/>
    <dgm:cxn modelId="{1D2B69F3-B6C8-4380-B9AE-7720C379EC40}" type="presOf" srcId="{3096A243-BBBE-45F3-A9B9-FB3ED89F28E0}" destId="{ED5F4BBA-96D9-41CA-A845-1D9238DDAD16}" srcOrd="0" destOrd="0" presId="urn:microsoft.com/office/officeart/2005/8/layout/hProcess9"/>
    <dgm:cxn modelId="{B37B591B-0C3D-4768-9C9C-676B9D856BC4}" type="presParOf" srcId="{C21395D8-36A5-4051-AC46-38FCF6DF07C5}" destId="{41F8CA44-E0D7-424B-824B-981E76DB9A82}" srcOrd="0" destOrd="0" presId="urn:microsoft.com/office/officeart/2005/8/layout/hProcess9"/>
    <dgm:cxn modelId="{573FE650-2869-434C-A938-1D68270F51A8}" type="presParOf" srcId="{C21395D8-36A5-4051-AC46-38FCF6DF07C5}" destId="{B3215E84-A9A8-4A31-8102-1976C4B76C4B}" srcOrd="1" destOrd="0" presId="urn:microsoft.com/office/officeart/2005/8/layout/hProcess9"/>
    <dgm:cxn modelId="{F7936FF6-C6FA-484D-9D78-130B80B4C7AE}" type="presParOf" srcId="{B3215E84-A9A8-4A31-8102-1976C4B76C4B}" destId="{009D199E-2D10-42C2-9369-4BC29BAB9433}" srcOrd="0" destOrd="0" presId="urn:microsoft.com/office/officeart/2005/8/layout/hProcess9"/>
    <dgm:cxn modelId="{873594C6-C639-46E2-88A6-A04FA211125C}" type="presParOf" srcId="{B3215E84-A9A8-4A31-8102-1976C4B76C4B}" destId="{2F2AAB0A-2F20-43B2-9054-3881A9F2E1CB}" srcOrd="1" destOrd="0" presId="urn:microsoft.com/office/officeart/2005/8/layout/hProcess9"/>
    <dgm:cxn modelId="{C13F3842-BD7F-4C12-99E2-22D54FD19458}" type="presParOf" srcId="{B3215E84-A9A8-4A31-8102-1976C4B76C4B}" destId="{ED5F4BBA-96D9-41CA-A845-1D9238DDAD16}" srcOrd="2" destOrd="0" presId="urn:microsoft.com/office/officeart/2005/8/layout/hProcess9"/>
    <dgm:cxn modelId="{333AB050-FD2B-433F-ADFD-21A756926C18}" type="presParOf" srcId="{B3215E84-A9A8-4A31-8102-1976C4B76C4B}" destId="{B425F0A5-6338-48F9-8DCB-BDDEB8B93DE8}" srcOrd="3" destOrd="0" presId="urn:microsoft.com/office/officeart/2005/8/layout/hProcess9"/>
    <dgm:cxn modelId="{10ED172D-7CAF-4C08-A718-8CE64F04BA0D}" type="presParOf" srcId="{B3215E84-A9A8-4A31-8102-1976C4B76C4B}" destId="{46CCA25F-A452-4BC8-A0B2-1DA57A6863AD}" srcOrd="4" destOrd="0" presId="urn:microsoft.com/office/officeart/2005/8/layout/hProcess9"/>
    <dgm:cxn modelId="{3780A2EA-F512-45F9-A7A8-B31B0E7EFB0E}" type="presParOf" srcId="{B3215E84-A9A8-4A31-8102-1976C4B76C4B}" destId="{CFF6E514-21E8-4A9D-B7FF-550B4AECA78A}" srcOrd="5" destOrd="0" presId="urn:microsoft.com/office/officeart/2005/8/layout/hProcess9"/>
    <dgm:cxn modelId="{4662D251-4D5C-47F6-BA9A-0FC82220DA0F}" type="presParOf" srcId="{B3215E84-A9A8-4A31-8102-1976C4B76C4B}" destId="{09DD6BAB-EF05-462D-BC38-61C5CB21C78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4C43CE-4D00-4D5B-9DE2-DAF1D07C4D4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EB3DB5-FAE6-42AE-95D0-08BB12ED39A3}">
      <dgm:prSet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E" dirty="0">
              <a:solidFill>
                <a:schemeClr val="tx1"/>
              </a:solidFill>
            </a:rPr>
            <a:t>Validate the </a:t>
          </a:r>
          <a:r>
            <a:rPr lang="en-IE" dirty="0" err="1">
              <a:solidFill>
                <a:schemeClr val="tx1"/>
              </a:solidFill>
            </a:rPr>
            <a:t>OvS</a:t>
          </a:r>
          <a:r>
            <a:rPr lang="en-IE" dirty="0">
              <a:solidFill>
                <a:schemeClr val="tx1"/>
              </a:solidFill>
            </a:rPr>
            <a:t> features for every DPDK stable release and </a:t>
          </a:r>
          <a:r>
            <a:rPr lang="en-IE" dirty="0" err="1">
              <a:solidFill>
                <a:schemeClr val="tx1"/>
              </a:solidFill>
            </a:rPr>
            <a:t>OvS</a:t>
          </a:r>
          <a:r>
            <a:rPr lang="en-IE" dirty="0">
              <a:solidFill>
                <a:schemeClr val="tx1"/>
              </a:solidFill>
            </a:rPr>
            <a:t> releases</a:t>
          </a:r>
          <a:endParaRPr lang="en-US" dirty="0">
            <a:solidFill>
              <a:schemeClr val="tx1"/>
            </a:solidFill>
          </a:endParaRPr>
        </a:p>
      </dgm:t>
    </dgm:pt>
    <dgm:pt modelId="{B16AC3F5-CA94-4A71-A48B-0F9F9DD2B438}" type="parTrans" cxnId="{160A2A89-ADA1-496E-BED6-F951984AA617}">
      <dgm:prSet/>
      <dgm:spPr/>
      <dgm:t>
        <a:bodyPr/>
        <a:lstStyle/>
        <a:p>
          <a:endParaRPr lang="en-US"/>
        </a:p>
      </dgm:t>
    </dgm:pt>
    <dgm:pt modelId="{E7C8E75E-5BD7-43D0-A1AB-2F8AC1E9EF4A}" type="sibTrans" cxnId="{160A2A89-ADA1-496E-BED6-F951984AA617}">
      <dgm:prSet/>
      <dgm:spPr/>
      <dgm:t>
        <a:bodyPr/>
        <a:lstStyle/>
        <a:p>
          <a:endParaRPr lang="en-US"/>
        </a:p>
      </dgm:t>
    </dgm:pt>
    <dgm:pt modelId="{54DCB216-AA26-4FE6-8E10-7C6BB09E5504}">
      <dgm:prSet/>
      <dgm:spPr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E" dirty="0">
              <a:solidFill>
                <a:schemeClr val="tx1"/>
              </a:solidFill>
            </a:rPr>
            <a:t>ice, i40e, </a:t>
          </a:r>
          <a:r>
            <a:rPr lang="en-IE" dirty="0" err="1">
              <a:solidFill>
                <a:schemeClr val="tx1"/>
              </a:solidFill>
            </a:rPr>
            <a:t>ixgbe</a:t>
          </a:r>
          <a:r>
            <a:rPr lang="en-IE" dirty="0">
              <a:solidFill>
                <a:schemeClr val="tx1"/>
              </a:solidFill>
            </a:rPr>
            <a:t> and </a:t>
          </a:r>
          <a:r>
            <a:rPr lang="en-IE" dirty="0" err="1">
              <a:solidFill>
                <a:schemeClr val="tx1"/>
              </a:solidFill>
            </a:rPr>
            <a:t>vHostuserclient</a:t>
          </a:r>
          <a:r>
            <a:rPr lang="en-IE" dirty="0">
              <a:solidFill>
                <a:schemeClr val="tx1"/>
              </a:solidFill>
            </a:rPr>
            <a:t> devices</a:t>
          </a:r>
          <a:endParaRPr lang="en-US" dirty="0">
            <a:solidFill>
              <a:schemeClr val="tx1"/>
            </a:solidFill>
          </a:endParaRPr>
        </a:p>
      </dgm:t>
    </dgm:pt>
    <dgm:pt modelId="{E73D26C0-DB96-42B6-9AA5-D2C9962D58CB}" type="parTrans" cxnId="{52E3B850-845B-4542-B745-6918236CEDC2}">
      <dgm:prSet/>
      <dgm:spPr/>
      <dgm:t>
        <a:bodyPr/>
        <a:lstStyle/>
        <a:p>
          <a:endParaRPr lang="en-US"/>
        </a:p>
      </dgm:t>
    </dgm:pt>
    <dgm:pt modelId="{57BC5810-7639-418A-AB3D-01919338F400}" type="sibTrans" cxnId="{52E3B850-845B-4542-B745-6918236CEDC2}">
      <dgm:prSet/>
      <dgm:spPr/>
      <dgm:t>
        <a:bodyPr/>
        <a:lstStyle/>
        <a:p>
          <a:endParaRPr lang="en-US"/>
        </a:p>
      </dgm:t>
    </dgm:pt>
    <dgm:pt modelId="{B325D80E-28E6-4994-9631-2BF58E181BDC}">
      <dgm:prSet/>
      <dgm:spPr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IE" dirty="0">
              <a:solidFill>
                <a:schemeClr val="tx1"/>
              </a:solidFill>
            </a:rPr>
            <a:t>Basic functionalities, performance metrics, Jumbo frames, Receiver side scaling, partial HW offloading</a:t>
          </a:r>
          <a:endParaRPr lang="en-US" dirty="0">
            <a:solidFill>
              <a:schemeClr val="tx1"/>
            </a:solidFill>
          </a:endParaRPr>
        </a:p>
      </dgm:t>
    </dgm:pt>
    <dgm:pt modelId="{B89A6026-3C0E-4537-AC44-A1D11053E091}" type="parTrans" cxnId="{A315C084-3416-4D1C-8911-33F68F4DBFBF}">
      <dgm:prSet/>
      <dgm:spPr/>
      <dgm:t>
        <a:bodyPr/>
        <a:lstStyle/>
        <a:p>
          <a:endParaRPr lang="en-US"/>
        </a:p>
      </dgm:t>
    </dgm:pt>
    <dgm:pt modelId="{F838DD97-5166-43D4-A41B-B703B501E6B7}" type="sibTrans" cxnId="{A315C084-3416-4D1C-8911-33F68F4DBFBF}">
      <dgm:prSet/>
      <dgm:spPr/>
      <dgm:t>
        <a:bodyPr/>
        <a:lstStyle/>
        <a:p>
          <a:endParaRPr lang="en-US"/>
        </a:p>
      </dgm:t>
    </dgm:pt>
    <dgm:pt modelId="{375A6E6A-D26F-480A-90B4-78195E527F0A}" type="pres">
      <dgm:prSet presAssocID="{D64C43CE-4D00-4D5B-9DE2-DAF1D07C4D4F}" presName="linearFlow" presStyleCnt="0">
        <dgm:presLayoutVars>
          <dgm:dir/>
          <dgm:resizeHandles val="exact"/>
        </dgm:presLayoutVars>
      </dgm:prSet>
      <dgm:spPr/>
    </dgm:pt>
    <dgm:pt modelId="{197AF49D-445B-4D4F-B0B9-A41F35B567FF}" type="pres">
      <dgm:prSet presAssocID="{48EB3DB5-FAE6-42AE-95D0-08BB12ED39A3}" presName="composite" presStyleCnt="0"/>
      <dgm:spPr/>
    </dgm:pt>
    <dgm:pt modelId="{25303BC7-5707-4FE5-8F83-92215E06BB4D}" type="pres">
      <dgm:prSet presAssocID="{48EB3DB5-FAE6-42AE-95D0-08BB12ED39A3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85B5962A-60F9-4EB8-97E0-393A0402D927}" type="pres">
      <dgm:prSet presAssocID="{48EB3DB5-FAE6-42AE-95D0-08BB12ED39A3}" presName="txShp" presStyleLbl="node1" presStyleIdx="0" presStyleCnt="3">
        <dgm:presLayoutVars>
          <dgm:bulletEnabled val="1"/>
        </dgm:presLayoutVars>
      </dgm:prSet>
      <dgm:spPr/>
    </dgm:pt>
    <dgm:pt modelId="{B69BA573-A3D5-49B9-BFE5-33695141DA8E}" type="pres">
      <dgm:prSet presAssocID="{E7C8E75E-5BD7-43D0-A1AB-2F8AC1E9EF4A}" presName="spacing" presStyleCnt="0"/>
      <dgm:spPr/>
    </dgm:pt>
    <dgm:pt modelId="{9B477192-E4EE-4188-AA41-91735ACC17B2}" type="pres">
      <dgm:prSet presAssocID="{54DCB216-AA26-4FE6-8E10-7C6BB09E5504}" presName="composite" presStyleCnt="0"/>
      <dgm:spPr/>
    </dgm:pt>
    <dgm:pt modelId="{4E4D2796-D131-4EC1-83BA-A573D2EEE4FE}" type="pres">
      <dgm:prSet presAssocID="{54DCB216-AA26-4FE6-8E10-7C6BB09E5504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22516160-84D5-438D-B127-7C79E9EB1637}" type="pres">
      <dgm:prSet presAssocID="{54DCB216-AA26-4FE6-8E10-7C6BB09E5504}" presName="txShp" presStyleLbl="node1" presStyleIdx="1" presStyleCnt="3">
        <dgm:presLayoutVars>
          <dgm:bulletEnabled val="1"/>
        </dgm:presLayoutVars>
      </dgm:prSet>
      <dgm:spPr/>
    </dgm:pt>
    <dgm:pt modelId="{DC8A883A-171E-43A0-8B32-2D280F642D38}" type="pres">
      <dgm:prSet presAssocID="{57BC5810-7639-418A-AB3D-01919338F400}" presName="spacing" presStyleCnt="0"/>
      <dgm:spPr/>
    </dgm:pt>
    <dgm:pt modelId="{DBA66EA2-9642-4412-8ED5-4964BDCB5A25}" type="pres">
      <dgm:prSet presAssocID="{B325D80E-28E6-4994-9631-2BF58E181BDC}" presName="composite" presStyleCnt="0"/>
      <dgm:spPr/>
    </dgm:pt>
    <dgm:pt modelId="{2874ADD6-FF98-4987-867D-94CD1FB63843}" type="pres">
      <dgm:prSet presAssocID="{B325D80E-28E6-4994-9631-2BF58E181BDC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80709967-9B76-4D2D-8153-287F9D3DE0D3}" type="pres">
      <dgm:prSet presAssocID="{B325D80E-28E6-4994-9631-2BF58E181BDC}" presName="txShp" presStyleLbl="node1" presStyleIdx="2" presStyleCnt="3">
        <dgm:presLayoutVars>
          <dgm:bulletEnabled val="1"/>
        </dgm:presLayoutVars>
      </dgm:prSet>
      <dgm:spPr/>
    </dgm:pt>
  </dgm:ptLst>
  <dgm:cxnLst>
    <dgm:cxn modelId="{57FD544A-1EE4-4182-81E3-195BE1612E5A}" type="presOf" srcId="{B325D80E-28E6-4994-9631-2BF58E181BDC}" destId="{80709967-9B76-4D2D-8153-287F9D3DE0D3}" srcOrd="0" destOrd="0" presId="urn:microsoft.com/office/officeart/2005/8/layout/vList3"/>
    <dgm:cxn modelId="{76C1CA6F-1EA3-469F-AB74-9ECEF67BE818}" type="presOf" srcId="{D64C43CE-4D00-4D5B-9DE2-DAF1D07C4D4F}" destId="{375A6E6A-D26F-480A-90B4-78195E527F0A}" srcOrd="0" destOrd="0" presId="urn:microsoft.com/office/officeart/2005/8/layout/vList3"/>
    <dgm:cxn modelId="{52E3B850-845B-4542-B745-6918236CEDC2}" srcId="{D64C43CE-4D00-4D5B-9DE2-DAF1D07C4D4F}" destId="{54DCB216-AA26-4FE6-8E10-7C6BB09E5504}" srcOrd="1" destOrd="0" parTransId="{E73D26C0-DB96-42B6-9AA5-D2C9962D58CB}" sibTransId="{57BC5810-7639-418A-AB3D-01919338F400}"/>
    <dgm:cxn modelId="{A315C084-3416-4D1C-8911-33F68F4DBFBF}" srcId="{D64C43CE-4D00-4D5B-9DE2-DAF1D07C4D4F}" destId="{B325D80E-28E6-4994-9631-2BF58E181BDC}" srcOrd="2" destOrd="0" parTransId="{B89A6026-3C0E-4537-AC44-A1D11053E091}" sibTransId="{F838DD97-5166-43D4-A41B-B703B501E6B7}"/>
    <dgm:cxn modelId="{160A2A89-ADA1-496E-BED6-F951984AA617}" srcId="{D64C43CE-4D00-4D5B-9DE2-DAF1D07C4D4F}" destId="{48EB3DB5-FAE6-42AE-95D0-08BB12ED39A3}" srcOrd="0" destOrd="0" parTransId="{B16AC3F5-CA94-4A71-A48B-0F9F9DD2B438}" sibTransId="{E7C8E75E-5BD7-43D0-A1AB-2F8AC1E9EF4A}"/>
    <dgm:cxn modelId="{96D24D8A-C605-46A8-9ECC-FA9EE9D6A56D}" type="presOf" srcId="{54DCB216-AA26-4FE6-8E10-7C6BB09E5504}" destId="{22516160-84D5-438D-B127-7C79E9EB1637}" srcOrd="0" destOrd="0" presId="urn:microsoft.com/office/officeart/2005/8/layout/vList3"/>
    <dgm:cxn modelId="{ED5A9094-BFA5-4642-BE15-7A80E256B661}" type="presOf" srcId="{48EB3DB5-FAE6-42AE-95D0-08BB12ED39A3}" destId="{85B5962A-60F9-4EB8-97E0-393A0402D927}" srcOrd="0" destOrd="0" presId="urn:microsoft.com/office/officeart/2005/8/layout/vList3"/>
    <dgm:cxn modelId="{3307ED00-A6CE-41F3-919C-F3A042CD1C0B}" type="presParOf" srcId="{375A6E6A-D26F-480A-90B4-78195E527F0A}" destId="{197AF49D-445B-4D4F-B0B9-A41F35B567FF}" srcOrd="0" destOrd="0" presId="urn:microsoft.com/office/officeart/2005/8/layout/vList3"/>
    <dgm:cxn modelId="{9030FF84-4FED-438F-A438-011F9AA3E1CA}" type="presParOf" srcId="{197AF49D-445B-4D4F-B0B9-A41F35B567FF}" destId="{25303BC7-5707-4FE5-8F83-92215E06BB4D}" srcOrd="0" destOrd="0" presId="urn:microsoft.com/office/officeart/2005/8/layout/vList3"/>
    <dgm:cxn modelId="{0FC2F81B-198D-459D-A35E-44231C1D2577}" type="presParOf" srcId="{197AF49D-445B-4D4F-B0B9-A41F35B567FF}" destId="{85B5962A-60F9-4EB8-97E0-393A0402D927}" srcOrd="1" destOrd="0" presId="urn:microsoft.com/office/officeart/2005/8/layout/vList3"/>
    <dgm:cxn modelId="{A50E44E7-05F0-4150-A7DF-E503576DD061}" type="presParOf" srcId="{375A6E6A-D26F-480A-90B4-78195E527F0A}" destId="{B69BA573-A3D5-49B9-BFE5-33695141DA8E}" srcOrd="1" destOrd="0" presId="urn:microsoft.com/office/officeart/2005/8/layout/vList3"/>
    <dgm:cxn modelId="{905FF69A-ECC0-471B-842A-F49D1DD9F7BB}" type="presParOf" srcId="{375A6E6A-D26F-480A-90B4-78195E527F0A}" destId="{9B477192-E4EE-4188-AA41-91735ACC17B2}" srcOrd="2" destOrd="0" presId="urn:microsoft.com/office/officeart/2005/8/layout/vList3"/>
    <dgm:cxn modelId="{EE8D822C-4E17-45B9-AF08-322B49A0D7E9}" type="presParOf" srcId="{9B477192-E4EE-4188-AA41-91735ACC17B2}" destId="{4E4D2796-D131-4EC1-83BA-A573D2EEE4FE}" srcOrd="0" destOrd="0" presId="urn:microsoft.com/office/officeart/2005/8/layout/vList3"/>
    <dgm:cxn modelId="{C62E1A82-6A4A-49BC-B61A-8C61BBDD8F3E}" type="presParOf" srcId="{9B477192-E4EE-4188-AA41-91735ACC17B2}" destId="{22516160-84D5-438D-B127-7C79E9EB1637}" srcOrd="1" destOrd="0" presId="urn:microsoft.com/office/officeart/2005/8/layout/vList3"/>
    <dgm:cxn modelId="{48C129E6-3E57-4A1E-9924-EDB4B62A1469}" type="presParOf" srcId="{375A6E6A-D26F-480A-90B4-78195E527F0A}" destId="{DC8A883A-171E-43A0-8B32-2D280F642D38}" srcOrd="3" destOrd="0" presId="urn:microsoft.com/office/officeart/2005/8/layout/vList3"/>
    <dgm:cxn modelId="{B5B2410F-FB45-43A8-9B38-80447712BC95}" type="presParOf" srcId="{375A6E6A-D26F-480A-90B4-78195E527F0A}" destId="{DBA66EA2-9642-4412-8ED5-4964BDCB5A25}" srcOrd="4" destOrd="0" presId="urn:microsoft.com/office/officeart/2005/8/layout/vList3"/>
    <dgm:cxn modelId="{9A3DC8D1-1252-48CB-BEFA-8C1B54F43F5F}" type="presParOf" srcId="{DBA66EA2-9642-4412-8ED5-4964BDCB5A25}" destId="{2874ADD6-FF98-4987-867D-94CD1FB63843}" srcOrd="0" destOrd="0" presId="urn:microsoft.com/office/officeart/2005/8/layout/vList3"/>
    <dgm:cxn modelId="{5A65BA50-F501-4D5C-A9C3-D1DB2FEFEB11}" type="presParOf" srcId="{DBA66EA2-9642-4412-8ED5-4964BDCB5A25}" destId="{80709967-9B76-4D2D-8153-287F9D3DE0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F8CA44-E0D7-424B-824B-981E76DB9A82}">
      <dsp:nvSpPr>
        <dsp:cNvPr id="0" name=""/>
        <dsp:cNvSpPr/>
      </dsp:nvSpPr>
      <dsp:spPr>
        <a:xfrm>
          <a:off x="1122737" y="0"/>
          <a:ext cx="9723595" cy="3629382"/>
        </a:xfrm>
        <a:prstGeom prst="rightArrow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D199E-2D10-42C2-9369-4BC29BAB9433}">
      <dsp:nvSpPr>
        <dsp:cNvPr id="0" name=""/>
        <dsp:cNvSpPr/>
      </dsp:nvSpPr>
      <dsp:spPr>
        <a:xfrm>
          <a:off x="5725" y="1095376"/>
          <a:ext cx="2753752" cy="1438628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Contributors in the OVS community have their own validation needs, configurations and requirements for each </a:t>
          </a:r>
          <a:r>
            <a:rPr lang="en-US" sz="1500" kern="1200" dirty="0" err="1"/>
            <a:t>OvS</a:t>
          </a:r>
          <a:r>
            <a:rPr lang="en-US" sz="1500" kern="1200" dirty="0"/>
            <a:t> release</a:t>
          </a:r>
        </a:p>
      </dsp:txBody>
      <dsp:txXfrm>
        <a:off x="75953" y="1165604"/>
        <a:ext cx="2613296" cy="1298172"/>
      </dsp:txXfrm>
    </dsp:sp>
    <dsp:sp modelId="{ED5F4BBA-96D9-41CA-A845-1D9238DDAD16}">
      <dsp:nvSpPr>
        <dsp:cNvPr id="0" name=""/>
        <dsp:cNvSpPr/>
      </dsp:nvSpPr>
      <dsp:spPr>
        <a:xfrm>
          <a:off x="2897165" y="1088814"/>
          <a:ext cx="2753752" cy="145175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 OVS and DPDK scale to add more features, there should be a need for a common community test plan</a:t>
          </a:r>
        </a:p>
      </dsp:txBody>
      <dsp:txXfrm>
        <a:off x="2968034" y="1159683"/>
        <a:ext cx="2612014" cy="1310014"/>
      </dsp:txXfrm>
    </dsp:sp>
    <dsp:sp modelId="{46CCA25F-A452-4BC8-A0B2-1DA57A6863AD}">
      <dsp:nvSpPr>
        <dsp:cNvPr id="0" name=""/>
        <dsp:cNvSpPr/>
      </dsp:nvSpPr>
      <dsp:spPr>
        <a:xfrm>
          <a:off x="5812669" y="1052724"/>
          <a:ext cx="2753752" cy="1451752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/>
            <a:t>The common community test plan should ensure all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 dirty="0" err="1"/>
            <a:t>OvSDPDK</a:t>
          </a:r>
          <a:r>
            <a:rPr lang="en-IE" sz="1500" kern="1200" dirty="0"/>
            <a:t> functionality gets validated</a:t>
          </a:r>
          <a:endParaRPr lang="en-US" sz="1500" kern="1200" dirty="0"/>
        </a:p>
      </dsp:txBody>
      <dsp:txXfrm>
        <a:off x="5883538" y="1123593"/>
        <a:ext cx="2612014" cy="1310014"/>
      </dsp:txXfrm>
    </dsp:sp>
    <dsp:sp modelId="{09DD6BAB-EF05-462D-BC38-61C5CB21C788}">
      <dsp:nvSpPr>
        <dsp:cNvPr id="0" name=""/>
        <dsp:cNvSpPr/>
      </dsp:nvSpPr>
      <dsp:spPr>
        <a:xfrm>
          <a:off x="8680046" y="1088814"/>
          <a:ext cx="2753752" cy="1451752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More importantly this will provide a visibility on the validation process/progress for a given release</a:t>
          </a:r>
        </a:p>
      </dsp:txBody>
      <dsp:txXfrm>
        <a:off x="8750915" y="1159683"/>
        <a:ext cx="2612014" cy="1310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5962A-60F9-4EB8-97E0-393A0402D927}">
      <dsp:nvSpPr>
        <dsp:cNvPr id="0" name=""/>
        <dsp:cNvSpPr/>
      </dsp:nvSpPr>
      <dsp:spPr>
        <a:xfrm rot="10800000">
          <a:off x="1995179" y="1219"/>
          <a:ext cx="6644496" cy="1286263"/>
        </a:xfrm>
        <a:prstGeom prst="homePlat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0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 dirty="0">
              <a:solidFill>
                <a:schemeClr val="tx1"/>
              </a:solidFill>
            </a:rPr>
            <a:t>Validate the </a:t>
          </a:r>
          <a:r>
            <a:rPr lang="en-IE" sz="2600" kern="1200" dirty="0" err="1">
              <a:solidFill>
                <a:schemeClr val="tx1"/>
              </a:solidFill>
            </a:rPr>
            <a:t>OvS</a:t>
          </a:r>
          <a:r>
            <a:rPr lang="en-IE" sz="2600" kern="1200" dirty="0">
              <a:solidFill>
                <a:schemeClr val="tx1"/>
              </a:solidFill>
            </a:rPr>
            <a:t> features for every DPDK stable release and </a:t>
          </a:r>
          <a:r>
            <a:rPr lang="en-IE" sz="2600" kern="1200" dirty="0" err="1">
              <a:solidFill>
                <a:schemeClr val="tx1"/>
              </a:solidFill>
            </a:rPr>
            <a:t>OvS</a:t>
          </a:r>
          <a:r>
            <a:rPr lang="en-IE" sz="2600" kern="1200" dirty="0">
              <a:solidFill>
                <a:schemeClr val="tx1"/>
              </a:solidFill>
            </a:rPr>
            <a:t> releases</a:t>
          </a:r>
          <a:endParaRPr lang="en-US" sz="2600" kern="1200" dirty="0">
            <a:solidFill>
              <a:schemeClr val="tx1"/>
            </a:solidFill>
          </a:endParaRPr>
        </a:p>
      </dsp:txBody>
      <dsp:txXfrm rot="10800000">
        <a:off x="2316745" y="1219"/>
        <a:ext cx="6322930" cy="1286263"/>
      </dsp:txXfrm>
    </dsp:sp>
    <dsp:sp modelId="{25303BC7-5707-4FE5-8F83-92215E06BB4D}">
      <dsp:nvSpPr>
        <dsp:cNvPr id="0" name=""/>
        <dsp:cNvSpPr/>
      </dsp:nvSpPr>
      <dsp:spPr>
        <a:xfrm>
          <a:off x="1352047" y="1219"/>
          <a:ext cx="1286263" cy="12862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16160-84D5-438D-B127-7C79E9EB1637}">
      <dsp:nvSpPr>
        <dsp:cNvPr id="0" name=""/>
        <dsp:cNvSpPr/>
      </dsp:nvSpPr>
      <dsp:spPr>
        <a:xfrm rot="10800000">
          <a:off x="1995179" y="1671442"/>
          <a:ext cx="6644496" cy="1286263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0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 dirty="0">
              <a:solidFill>
                <a:schemeClr val="tx1"/>
              </a:solidFill>
            </a:rPr>
            <a:t>ice, i40e, </a:t>
          </a:r>
          <a:r>
            <a:rPr lang="en-IE" sz="2600" kern="1200" dirty="0" err="1">
              <a:solidFill>
                <a:schemeClr val="tx1"/>
              </a:solidFill>
            </a:rPr>
            <a:t>ixgbe</a:t>
          </a:r>
          <a:r>
            <a:rPr lang="en-IE" sz="2600" kern="1200" dirty="0">
              <a:solidFill>
                <a:schemeClr val="tx1"/>
              </a:solidFill>
            </a:rPr>
            <a:t> and </a:t>
          </a:r>
          <a:r>
            <a:rPr lang="en-IE" sz="2600" kern="1200" dirty="0" err="1">
              <a:solidFill>
                <a:schemeClr val="tx1"/>
              </a:solidFill>
            </a:rPr>
            <a:t>vHostuserclient</a:t>
          </a:r>
          <a:r>
            <a:rPr lang="en-IE" sz="2600" kern="1200" dirty="0">
              <a:solidFill>
                <a:schemeClr val="tx1"/>
              </a:solidFill>
            </a:rPr>
            <a:t> devices</a:t>
          </a:r>
          <a:endParaRPr lang="en-US" sz="2600" kern="1200" dirty="0">
            <a:solidFill>
              <a:schemeClr val="tx1"/>
            </a:solidFill>
          </a:endParaRPr>
        </a:p>
      </dsp:txBody>
      <dsp:txXfrm rot="10800000">
        <a:off x="2316745" y="1671442"/>
        <a:ext cx="6322930" cy="1286263"/>
      </dsp:txXfrm>
    </dsp:sp>
    <dsp:sp modelId="{4E4D2796-D131-4EC1-83BA-A573D2EEE4FE}">
      <dsp:nvSpPr>
        <dsp:cNvPr id="0" name=""/>
        <dsp:cNvSpPr/>
      </dsp:nvSpPr>
      <dsp:spPr>
        <a:xfrm>
          <a:off x="1352047" y="1671442"/>
          <a:ext cx="1286263" cy="12862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09967-9B76-4D2D-8153-287F9D3DE0D3}">
      <dsp:nvSpPr>
        <dsp:cNvPr id="0" name=""/>
        <dsp:cNvSpPr/>
      </dsp:nvSpPr>
      <dsp:spPr>
        <a:xfrm rot="10800000">
          <a:off x="1995179" y="3341665"/>
          <a:ext cx="6644496" cy="1286263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0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600" kern="1200" dirty="0">
              <a:solidFill>
                <a:schemeClr val="tx1"/>
              </a:solidFill>
            </a:rPr>
            <a:t>Basic functionalities, performance metrics, Jumbo frames, Receiver side scaling, partial HW offloading</a:t>
          </a:r>
          <a:endParaRPr lang="en-US" sz="2600" kern="1200" dirty="0">
            <a:solidFill>
              <a:schemeClr val="tx1"/>
            </a:solidFill>
          </a:endParaRPr>
        </a:p>
      </dsp:txBody>
      <dsp:txXfrm rot="10800000">
        <a:off x="2316745" y="3341665"/>
        <a:ext cx="6322930" cy="1286263"/>
      </dsp:txXfrm>
    </dsp:sp>
    <dsp:sp modelId="{2874ADD6-FF98-4987-867D-94CD1FB63843}">
      <dsp:nvSpPr>
        <dsp:cNvPr id="0" name=""/>
        <dsp:cNvSpPr/>
      </dsp:nvSpPr>
      <dsp:spPr>
        <a:xfrm>
          <a:off x="1352047" y="3341665"/>
          <a:ext cx="1286263" cy="12862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A0579-3F34-42DD-AF33-FEBFCCF82339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FDD7A-CB51-4993-9885-FEBED2C5B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6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FF9B-0C17-4F20-B0CB-4FB3EFB27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CD503-6121-46D3-9201-4E5F52C7E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C3F85-8511-4C48-9C30-8455F5D6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3EF13-9D6F-4B12-88FC-E75670C47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9E945-BDEF-4240-916F-ED4D9C8F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7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7636-6F98-4784-A322-C628FD6D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44E90-CC97-404B-AB1F-B8ACC6570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65028-0224-4653-92F4-4A940373B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A6EC1-1D5A-42FA-AD70-275A260C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7D2D6-DFB1-47C5-8DFD-B26647DB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0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AAAECB-2A2E-491A-83D4-A8E64039C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3C4D6-CAE7-4369-B39E-DE90CF3B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30EF5-8E24-4B61-B5FA-15BCE5BD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40D05-D5D6-47CE-9B0D-3400674C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06A08-CF75-4579-9542-1561910A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2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84E0D-3683-4C96-A1BD-3155F7A8B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4FA69-B28C-4EB3-B712-A9535564A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2A355-F5E8-4EF8-974F-2ACF1C4F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0094-5A18-4CBB-872C-1E8FDF22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CCC04-0E04-4ECF-8CCC-26DB7A6F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2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262C6-50E4-495F-940F-32B2CB13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415A5-9290-4B6A-A787-615AD2CCD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A2B79-5F97-4B74-8DB5-B7DC09B65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42506-CB22-46A8-83D0-EE26AACA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44DF-EB98-45F6-8A50-82C29090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6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9156-EADC-45DE-8CF6-471211E4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4D935-EADE-4046-83A3-77B0CAB1A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5C5A6-E63B-4B57-B7C5-AEF63D065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FB7EA-1CA4-48BC-9E56-01BA5689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F129E-4029-4F82-B1AA-08DEE810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57D19-4C00-4A7D-9C0D-EB86128C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0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1232-B16C-4A5D-AA85-14A641AD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091B3-8B44-45F0-9792-3AD2D7BFF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A1BFE-93D0-47D5-AD66-31A4513FA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8FFEA-BA86-4D2F-93E1-A6B907371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34093D-E8CA-4BB9-8CA5-0183C9889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4E5C6-B95D-4EC9-BFF8-296CA5AD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AC72A-EF12-4A37-87DF-A6A61C6F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1480E-713B-4F58-9A2E-315ED55AA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2308-EC37-4765-B485-7C7C53A6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BDDCD-9C94-40D2-B9F6-17570828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C6357-6253-45CC-A66C-E1CA32D3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9C57A-9207-4904-B3B4-5ED0FF7A8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66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6F509-4E79-4ADB-804D-C1D9C787F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2F9B4E-FF94-4834-9B8E-3CC018A5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5CF61-273D-4AA4-9B0E-1D9619FE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2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F2E6-88D7-42CC-BD56-3E814091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73DD4-B987-4230-B2B3-87B1BE9C7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45715-2EB1-4A27-BB79-97CD42E38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398AD-0846-40BE-A356-3CD99E1C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A8D98-6095-4AAB-85FC-B7F580F1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C3D4A-69F3-4D32-8135-139B2498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5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45A3-8A61-4FFE-94D1-7546B519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D5121F-7BEB-4FE9-9F03-AD96AD027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1BDE0-F6DC-450A-AC33-A57932E9E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3379A-FF83-4C2E-B3D0-807F51BE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928C8-872B-4F2C-A84B-31B6CE28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7D966-F2A7-4D70-AB33-40CF10D2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7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183551-66E1-4584-9EC5-21FF2ADC2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03BFF-4131-43D3-8607-236E24BB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E3284-1F23-405D-A276-16511927B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B9D34-F0D8-4030-8869-CD0A787D97A4}" type="datetimeFigureOut">
              <a:rPr lang="en-US" smtClean="0"/>
              <a:t>01-Dec-20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F356A-DB7C-44B2-96E4-85A3160D8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0A653-F9BE-4665-BEDF-00F0CF291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71943-BB8B-4DDB-A399-4F241CCA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1.jp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6432244-EA43-4262-932F-D5E3654660F2}"/>
              </a:ext>
            </a:extLst>
          </p:cNvPr>
          <p:cNvGrpSpPr/>
          <p:nvPr/>
        </p:nvGrpSpPr>
        <p:grpSpPr>
          <a:xfrm>
            <a:off x="0" y="0"/>
            <a:ext cx="12239443" cy="6858000"/>
            <a:chOff x="-43588" y="476483"/>
            <a:chExt cx="11244988" cy="6325306"/>
          </a:xfrm>
        </p:grpSpPr>
        <p:pic>
          <p:nvPicPr>
            <p:cNvPr id="15" name="Picture 14" descr="OVS_PPT_16-9_Background.jpg">
              <a:extLst>
                <a:ext uri="{FF2B5EF4-FFF2-40B4-BE49-F238E27FC236}">
                  <a16:creationId xmlns:a16="http://schemas.microsoft.com/office/drawing/2014/main" id="{666BE388-9307-4127-9675-B8596616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588" y="476483"/>
              <a:ext cx="11244988" cy="632530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BD36BA-8372-47BD-AB74-ECFDC2758F6A}"/>
                </a:ext>
              </a:extLst>
            </p:cNvPr>
            <p:cNvSpPr/>
            <p:nvPr/>
          </p:nvSpPr>
          <p:spPr>
            <a:xfrm>
              <a:off x="-43587" y="4271775"/>
              <a:ext cx="11244987" cy="2530014"/>
            </a:xfrm>
            <a:prstGeom prst="rect">
              <a:avLst/>
            </a:prstGeom>
            <a:solidFill>
              <a:schemeClr val="dk1">
                <a:alpha val="63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87362E23-FF30-4C05-B417-77D53BEB5913}"/>
                </a:ext>
              </a:extLst>
            </p:cNvPr>
            <p:cNvSpPr txBox="1">
              <a:spLocks/>
            </p:cNvSpPr>
            <p:nvPr/>
          </p:nvSpPr>
          <p:spPr>
            <a:xfrm>
              <a:off x="1172639" y="4523784"/>
              <a:ext cx="7673816" cy="578029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kern="1200">
                  <a:solidFill>
                    <a:schemeClr val="bg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r>
                <a:rPr lang="en-IE" dirty="0"/>
                <a:t>	Transparent Validation</a:t>
              </a:r>
              <a:endParaRPr lang="en-US" dirty="0"/>
            </a:p>
          </p:txBody>
        </p:sp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0AE1F805-F000-40B4-94CC-B7B18CFBBE9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559396"/>
              <a:ext cx="9143999" cy="495796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IE" dirty="0"/>
                <a:t>		Hariprasad Govindharajan</a:t>
              </a:r>
              <a:br>
                <a:rPr lang="en-IE" dirty="0"/>
              </a:br>
              <a:r>
                <a:rPr lang="en-IE" dirty="0"/>
                <a:t>		Intel Ireland</a:t>
              </a:r>
            </a:p>
            <a:p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11403F1-58F9-47EA-8F8E-9D64E6443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161" y="2040703"/>
              <a:ext cx="2651690" cy="1728563"/>
            </a:xfrm>
            <a:prstGeom prst="rect">
              <a:avLst/>
            </a:prstGeom>
          </p:spPr>
        </p:pic>
      </p:grp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5BB10DB-7529-40DD-8284-CE0E2E2D76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3662" y="6424246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9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05"/>
    </mc:Choice>
    <mc:Fallback>
      <p:transition spd="slow" advTm="3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ED47C0B-4D13-4D11-A836-736BB530C51A}"/>
              </a:ext>
            </a:extLst>
          </p:cNvPr>
          <p:cNvGrpSpPr/>
          <p:nvPr/>
        </p:nvGrpSpPr>
        <p:grpSpPr>
          <a:xfrm>
            <a:off x="0" y="0"/>
            <a:ext cx="12195731" cy="6858000"/>
            <a:chOff x="-141062" y="133509"/>
            <a:chExt cx="11345933" cy="20605846"/>
          </a:xfrm>
        </p:grpSpPr>
        <p:pic>
          <p:nvPicPr>
            <p:cNvPr id="17" name="Picture 16" descr="OVS_PPT_16-9_Background.jpg">
              <a:extLst>
                <a:ext uri="{FF2B5EF4-FFF2-40B4-BE49-F238E27FC236}">
                  <a16:creationId xmlns:a16="http://schemas.microsoft.com/office/drawing/2014/main" id="{A9EA6E8E-E411-4411-993C-CD727755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062" y="133509"/>
              <a:ext cx="11345933" cy="180758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C715F1-19B7-42FE-B848-F060A9C97DC1}"/>
                </a:ext>
              </a:extLst>
            </p:cNvPr>
            <p:cNvSpPr/>
            <p:nvPr/>
          </p:nvSpPr>
          <p:spPr>
            <a:xfrm>
              <a:off x="-141062" y="18209340"/>
              <a:ext cx="11342462" cy="2530015"/>
            </a:xfrm>
            <a:prstGeom prst="rect">
              <a:avLst/>
            </a:prstGeom>
            <a:solidFill>
              <a:schemeClr val="dk1">
                <a:alpha val="63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C8EF09DA-B207-46A4-BDC9-F118CBCB8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801973"/>
              </p:ext>
            </p:extLst>
          </p:nvPr>
        </p:nvGraphicFramePr>
        <p:xfrm>
          <a:off x="-5016" y="1327725"/>
          <a:ext cx="11439524" cy="3629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2C5E494-3EB3-4211-B8BA-0D971EE7F9CB}"/>
              </a:ext>
            </a:extLst>
          </p:cNvPr>
          <p:cNvSpPr/>
          <p:nvPr/>
        </p:nvSpPr>
        <p:spPr>
          <a:xfrm>
            <a:off x="-5016" y="4379"/>
            <a:ext cx="12195730" cy="8420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9A6FDF-3DEC-4C99-A0E9-9B0F9CF84773}"/>
              </a:ext>
            </a:extLst>
          </p:cNvPr>
          <p:cNvSpPr txBox="1"/>
          <p:nvPr/>
        </p:nvSpPr>
        <p:spPr>
          <a:xfrm>
            <a:off x="1114433" y="117573"/>
            <a:ext cx="8065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IE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OvS</a:t>
            </a:r>
            <a:r>
              <a:rPr lang="en-IE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 Validation Overview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3CB70FB-822C-425A-AC1D-2D0FA7B19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4508" y="6289882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6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12"/>
    </mc:Choice>
    <mc:Fallback>
      <p:transition spd="slow" advTm="7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ED47C0B-4D13-4D11-A836-736BB530C51A}"/>
              </a:ext>
            </a:extLst>
          </p:cNvPr>
          <p:cNvGrpSpPr/>
          <p:nvPr/>
        </p:nvGrpSpPr>
        <p:grpSpPr>
          <a:xfrm>
            <a:off x="0" y="0"/>
            <a:ext cx="12195731" cy="6858000"/>
            <a:chOff x="-141062" y="133509"/>
            <a:chExt cx="11345933" cy="20605846"/>
          </a:xfrm>
        </p:grpSpPr>
        <p:pic>
          <p:nvPicPr>
            <p:cNvPr id="17" name="Picture 16" descr="OVS_PPT_16-9_Background.jpg">
              <a:extLst>
                <a:ext uri="{FF2B5EF4-FFF2-40B4-BE49-F238E27FC236}">
                  <a16:creationId xmlns:a16="http://schemas.microsoft.com/office/drawing/2014/main" id="{A9EA6E8E-E411-4411-993C-CD727755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062" y="133509"/>
              <a:ext cx="11345933" cy="180758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C715F1-19B7-42FE-B848-F060A9C97DC1}"/>
                </a:ext>
              </a:extLst>
            </p:cNvPr>
            <p:cNvSpPr/>
            <p:nvPr/>
          </p:nvSpPr>
          <p:spPr>
            <a:xfrm>
              <a:off x="-141062" y="18209340"/>
              <a:ext cx="11342462" cy="2530015"/>
            </a:xfrm>
            <a:prstGeom prst="rect">
              <a:avLst/>
            </a:prstGeom>
            <a:solidFill>
              <a:schemeClr val="dk1">
                <a:alpha val="63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FB3B7DB-A897-420A-88AE-8D10CEE82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846072"/>
              </p:ext>
            </p:extLst>
          </p:nvPr>
        </p:nvGraphicFramePr>
        <p:xfrm>
          <a:off x="814388" y="956510"/>
          <a:ext cx="9991724" cy="4629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67F8C49-D024-4D70-A8A7-D63B8830B1EB}"/>
              </a:ext>
            </a:extLst>
          </p:cNvPr>
          <p:cNvSpPr/>
          <p:nvPr/>
        </p:nvSpPr>
        <p:spPr>
          <a:xfrm>
            <a:off x="-3729" y="0"/>
            <a:ext cx="12195730" cy="8420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9A6FDF-3DEC-4C99-A0E9-9B0F9CF84773}"/>
              </a:ext>
            </a:extLst>
          </p:cNvPr>
          <p:cNvSpPr txBox="1"/>
          <p:nvPr/>
        </p:nvSpPr>
        <p:spPr>
          <a:xfrm>
            <a:off x="2423354" y="128629"/>
            <a:ext cx="7478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Work (Intel Validation)…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B388E06-76DF-4D94-9410-567F03C73B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11466" y="61976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3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47"/>
    </mc:Choice>
    <mc:Fallback>
      <p:transition spd="slow" advTm="10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ED47C0B-4D13-4D11-A836-736BB530C51A}"/>
              </a:ext>
            </a:extLst>
          </p:cNvPr>
          <p:cNvGrpSpPr/>
          <p:nvPr/>
        </p:nvGrpSpPr>
        <p:grpSpPr>
          <a:xfrm>
            <a:off x="-22608" y="0"/>
            <a:ext cx="12195731" cy="6858000"/>
            <a:chOff x="-141062" y="133509"/>
            <a:chExt cx="11345933" cy="20605846"/>
          </a:xfrm>
        </p:grpSpPr>
        <p:pic>
          <p:nvPicPr>
            <p:cNvPr id="17" name="Picture 16" descr="OVS_PPT_16-9_Background.jpg">
              <a:extLst>
                <a:ext uri="{FF2B5EF4-FFF2-40B4-BE49-F238E27FC236}">
                  <a16:creationId xmlns:a16="http://schemas.microsoft.com/office/drawing/2014/main" id="{A9EA6E8E-E411-4411-993C-CD7277553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062" y="133509"/>
              <a:ext cx="11345933" cy="180758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C715F1-19B7-42FE-B848-F060A9C97DC1}"/>
                </a:ext>
              </a:extLst>
            </p:cNvPr>
            <p:cNvSpPr/>
            <p:nvPr/>
          </p:nvSpPr>
          <p:spPr>
            <a:xfrm>
              <a:off x="-141062" y="18209340"/>
              <a:ext cx="11342462" cy="2530015"/>
            </a:xfrm>
            <a:prstGeom prst="rect">
              <a:avLst/>
            </a:prstGeom>
            <a:solidFill>
              <a:schemeClr val="dk1">
                <a:alpha val="63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6">
            <a:extLst>
              <a:ext uri="{FF2B5EF4-FFF2-40B4-BE49-F238E27FC236}">
                <a16:creationId xmlns:a16="http://schemas.microsoft.com/office/drawing/2014/main" id="{20E3B341-5ADE-4F35-BA29-1E3FC6CAB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35" y="5702610"/>
            <a:ext cx="1960139" cy="3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33A266-451B-4AFD-BF35-ED438694F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896" y="4526591"/>
            <a:ext cx="2752077" cy="501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D051DC-9D89-4094-A6D7-74233A9B1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29" y="3344783"/>
            <a:ext cx="2752077" cy="5011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CB9086-72F7-40E1-AC6A-CDDC01C389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04" y="1567148"/>
            <a:ext cx="2752077" cy="5011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EAD274-6CE6-4C5E-8977-4FEE2E8A95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74" y="1822936"/>
            <a:ext cx="2752077" cy="50119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B3F3A9E-C8B4-4346-B018-A9DB1E6F0400}"/>
              </a:ext>
            </a:extLst>
          </p:cNvPr>
          <p:cNvSpPr/>
          <p:nvPr/>
        </p:nvSpPr>
        <p:spPr>
          <a:xfrm>
            <a:off x="-1" y="-13850"/>
            <a:ext cx="12191999" cy="80406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IE" sz="2800" b="1" dirty="0">
                <a:latin typeface="Arial" panose="020B0604020202020204" pitchFamily="34" charset="0"/>
                <a:cs typeface="Arial" panose="020B0604020202020204" pitchFamily="34" charset="0"/>
              </a:rPr>
              <a:t>Challenges Faced</a:t>
            </a:r>
            <a:endParaRPr lang="en-IN" sz="2800" b="1" i="1" dirty="0">
              <a:latin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FD45BA-904A-4DCD-B373-E632AED21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27" y="4224030"/>
            <a:ext cx="2752077" cy="501195"/>
          </a:xfrm>
          <a:prstGeom prst="rect">
            <a:avLst/>
          </a:prstGeom>
        </p:spPr>
      </p:pic>
      <p:grpSp>
        <p:nvGrpSpPr>
          <p:cNvPr id="40" name="Group 5">
            <a:extLst>
              <a:ext uri="{FF2B5EF4-FFF2-40B4-BE49-F238E27FC236}">
                <a16:creationId xmlns:a16="http://schemas.microsoft.com/office/drawing/2014/main" id="{6666F2A7-200E-4A66-8F56-975D56C5BE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70572" y="1040083"/>
            <a:ext cx="5669280" cy="4918022"/>
            <a:chOff x="1686" y="1392"/>
            <a:chExt cx="2279" cy="197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8AF04267-8D85-4BD2-8EF5-5C7D355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638"/>
              <a:ext cx="239" cy="1731"/>
            </a:xfrm>
            <a:custGeom>
              <a:avLst/>
              <a:gdLst>
                <a:gd name="T0" fmla="*/ 239 w 239"/>
                <a:gd name="T1" fmla="*/ 1731 h 1731"/>
                <a:gd name="T2" fmla="*/ 0 w 239"/>
                <a:gd name="T3" fmla="*/ 0 h 1731"/>
                <a:gd name="T4" fmla="*/ 239 w 239"/>
                <a:gd name="T5" fmla="*/ 0 h 1731"/>
                <a:gd name="T6" fmla="*/ 239 w 239"/>
                <a:gd name="T7" fmla="*/ 1731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1731">
                  <a:moveTo>
                    <a:pt x="239" y="1731"/>
                  </a:moveTo>
                  <a:lnTo>
                    <a:pt x="0" y="0"/>
                  </a:lnTo>
                  <a:lnTo>
                    <a:pt x="239" y="0"/>
                  </a:lnTo>
                  <a:lnTo>
                    <a:pt x="239" y="1731"/>
                  </a:lnTo>
                  <a:close/>
                </a:path>
              </a:pathLst>
            </a:custGeom>
            <a:solidFill>
              <a:srgbClr val="063D4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07484728-50B4-4F4D-B0BC-7D405FD23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" y="1392"/>
              <a:ext cx="1241" cy="405"/>
            </a:xfrm>
            <a:custGeom>
              <a:avLst/>
              <a:gdLst>
                <a:gd name="T0" fmla="*/ 1057 w 1241"/>
                <a:gd name="T1" fmla="*/ 0 h 405"/>
                <a:gd name="T2" fmla="*/ 1241 w 1241"/>
                <a:gd name="T3" fmla="*/ 246 h 405"/>
                <a:gd name="T4" fmla="*/ 0 w 1241"/>
                <a:gd name="T5" fmla="*/ 405 h 405"/>
                <a:gd name="T6" fmla="*/ 0 w 1241"/>
                <a:gd name="T7" fmla="*/ 129 h 405"/>
                <a:gd name="T8" fmla="*/ 1057 w 1241"/>
                <a:gd name="T9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1" h="405">
                  <a:moveTo>
                    <a:pt x="1057" y="0"/>
                  </a:moveTo>
                  <a:lnTo>
                    <a:pt x="1241" y="246"/>
                  </a:lnTo>
                  <a:lnTo>
                    <a:pt x="0" y="405"/>
                  </a:lnTo>
                  <a:lnTo>
                    <a:pt x="0" y="129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B1A5024D-1A32-4196-A624-95DA34AFE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233"/>
              <a:ext cx="239" cy="1136"/>
            </a:xfrm>
            <a:custGeom>
              <a:avLst/>
              <a:gdLst>
                <a:gd name="T0" fmla="*/ 239 w 239"/>
                <a:gd name="T1" fmla="*/ 1136 h 1136"/>
                <a:gd name="T2" fmla="*/ 0 w 239"/>
                <a:gd name="T3" fmla="*/ 0 h 1136"/>
                <a:gd name="T4" fmla="*/ 239 w 239"/>
                <a:gd name="T5" fmla="*/ 0 h 1136"/>
                <a:gd name="T6" fmla="*/ 239 w 239"/>
                <a:gd name="T7" fmla="*/ 113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1136">
                  <a:moveTo>
                    <a:pt x="239" y="1136"/>
                  </a:moveTo>
                  <a:lnTo>
                    <a:pt x="0" y="0"/>
                  </a:lnTo>
                  <a:lnTo>
                    <a:pt x="239" y="0"/>
                  </a:lnTo>
                  <a:lnTo>
                    <a:pt x="239" y="1136"/>
                  </a:lnTo>
                  <a:close/>
                </a:path>
              </a:pathLst>
            </a:custGeom>
            <a:solidFill>
              <a:srgbClr val="D89B1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B6BBF3BA-71B6-46C3-93B2-BFF266951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1994"/>
              <a:ext cx="1038" cy="405"/>
            </a:xfrm>
            <a:custGeom>
              <a:avLst/>
              <a:gdLst>
                <a:gd name="T0" fmla="*/ 848 w 1038"/>
                <a:gd name="T1" fmla="*/ 0 h 405"/>
                <a:gd name="T2" fmla="*/ 1038 w 1038"/>
                <a:gd name="T3" fmla="*/ 239 h 405"/>
                <a:gd name="T4" fmla="*/ 0 w 1038"/>
                <a:gd name="T5" fmla="*/ 405 h 405"/>
                <a:gd name="T6" fmla="*/ 0 w 1038"/>
                <a:gd name="T7" fmla="*/ 122 h 405"/>
                <a:gd name="T8" fmla="*/ 848 w 1038"/>
                <a:gd name="T9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405">
                  <a:moveTo>
                    <a:pt x="848" y="0"/>
                  </a:moveTo>
                  <a:lnTo>
                    <a:pt x="1038" y="239"/>
                  </a:lnTo>
                  <a:lnTo>
                    <a:pt x="0" y="405"/>
                  </a:lnTo>
                  <a:lnTo>
                    <a:pt x="0" y="12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8A8BB2C2-302A-4BC6-ABE4-87AC65B2F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835"/>
              <a:ext cx="239" cy="534"/>
            </a:xfrm>
            <a:custGeom>
              <a:avLst/>
              <a:gdLst>
                <a:gd name="T0" fmla="*/ 239 w 239"/>
                <a:gd name="T1" fmla="*/ 534 h 534"/>
                <a:gd name="T2" fmla="*/ 0 w 239"/>
                <a:gd name="T3" fmla="*/ 0 h 534"/>
                <a:gd name="T4" fmla="*/ 239 w 239"/>
                <a:gd name="T5" fmla="*/ 0 h 534"/>
                <a:gd name="T6" fmla="*/ 239 w 239"/>
                <a:gd name="T7" fmla="*/ 534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534">
                  <a:moveTo>
                    <a:pt x="239" y="534"/>
                  </a:moveTo>
                  <a:lnTo>
                    <a:pt x="0" y="0"/>
                  </a:lnTo>
                  <a:lnTo>
                    <a:pt x="239" y="0"/>
                  </a:lnTo>
                  <a:lnTo>
                    <a:pt x="239" y="534"/>
                  </a:lnTo>
                  <a:close/>
                </a:path>
              </a:pathLst>
            </a:custGeom>
            <a:solidFill>
              <a:srgbClr val="A0A01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CE04784D-D9FA-4FCF-8535-EC4FC9307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" y="2595"/>
              <a:ext cx="884" cy="393"/>
            </a:xfrm>
            <a:custGeom>
              <a:avLst/>
              <a:gdLst>
                <a:gd name="T0" fmla="*/ 590 w 774"/>
                <a:gd name="T1" fmla="*/ 0 h 369"/>
                <a:gd name="T2" fmla="*/ 774 w 774"/>
                <a:gd name="T3" fmla="*/ 240 h 369"/>
                <a:gd name="T4" fmla="*/ 0 w 774"/>
                <a:gd name="T5" fmla="*/ 369 h 369"/>
                <a:gd name="T6" fmla="*/ 0 w 774"/>
                <a:gd name="T7" fmla="*/ 92 h 369"/>
                <a:gd name="T8" fmla="*/ 590 w 774"/>
                <a:gd name="T9" fmla="*/ 0 h 369"/>
                <a:gd name="connsiteX0" fmla="*/ 9049 w 11426"/>
                <a:gd name="connsiteY0" fmla="*/ 0 h 10650"/>
                <a:gd name="connsiteX1" fmla="*/ 11426 w 11426"/>
                <a:gd name="connsiteY1" fmla="*/ 6504 h 10650"/>
                <a:gd name="connsiteX2" fmla="*/ 0 w 11426"/>
                <a:gd name="connsiteY2" fmla="*/ 10650 h 10650"/>
                <a:gd name="connsiteX3" fmla="*/ 1426 w 11426"/>
                <a:gd name="connsiteY3" fmla="*/ 2493 h 10650"/>
                <a:gd name="connsiteX4" fmla="*/ 9049 w 11426"/>
                <a:gd name="connsiteY4" fmla="*/ 0 h 1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6" h="10650">
                  <a:moveTo>
                    <a:pt x="9049" y="0"/>
                  </a:moveTo>
                  <a:lnTo>
                    <a:pt x="11426" y="6504"/>
                  </a:lnTo>
                  <a:lnTo>
                    <a:pt x="0" y="10650"/>
                  </a:lnTo>
                  <a:lnTo>
                    <a:pt x="1426" y="2493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976B1AD8-A537-4F0E-81A0-331341C7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1938"/>
              <a:ext cx="246" cy="1431"/>
            </a:xfrm>
            <a:custGeom>
              <a:avLst/>
              <a:gdLst>
                <a:gd name="T0" fmla="*/ 0 w 246"/>
                <a:gd name="T1" fmla="*/ 1431 h 1431"/>
                <a:gd name="T2" fmla="*/ 246 w 246"/>
                <a:gd name="T3" fmla="*/ 0 h 1431"/>
                <a:gd name="T4" fmla="*/ 0 w 246"/>
                <a:gd name="T5" fmla="*/ 0 h 1431"/>
                <a:gd name="T6" fmla="*/ 0 w 246"/>
                <a:gd name="T7" fmla="*/ 1431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1431">
                  <a:moveTo>
                    <a:pt x="0" y="1431"/>
                  </a:moveTo>
                  <a:lnTo>
                    <a:pt x="246" y="0"/>
                  </a:lnTo>
                  <a:lnTo>
                    <a:pt x="0" y="0"/>
                  </a:lnTo>
                  <a:lnTo>
                    <a:pt x="0" y="1431"/>
                  </a:lnTo>
                  <a:close/>
                </a:path>
              </a:pathLst>
            </a:custGeom>
            <a:solidFill>
              <a:srgbClr val="BC42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3183461B-15BE-48E9-AE36-5BAED252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1693"/>
              <a:ext cx="1038" cy="405"/>
            </a:xfrm>
            <a:custGeom>
              <a:avLst/>
              <a:gdLst>
                <a:gd name="T0" fmla="*/ 191 w 1038"/>
                <a:gd name="T1" fmla="*/ 0 h 405"/>
                <a:gd name="T2" fmla="*/ 0 w 1038"/>
                <a:gd name="T3" fmla="*/ 245 h 405"/>
                <a:gd name="T4" fmla="*/ 1038 w 1038"/>
                <a:gd name="T5" fmla="*/ 405 h 405"/>
                <a:gd name="T6" fmla="*/ 1038 w 1038"/>
                <a:gd name="T7" fmla="*/ 123 h 405"/>
                <a:gd name="T8" fmla="*/ 191 w 1038"/>
                <a:gd name="T9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405">
                  <a:moveTo>
                    <a:pt x="191" y="0"/>
                  </a:moveTo>
                  <a:lnTo>
                    <a:pt x="0" y="245"/>
                  </a:lnTo>
                  <a:lnTo>
                    <a:pt x="1038" y="405"/>
                  </a:lnTo>
                  <a:lnTo>
                    <a:pt x="1038" y="12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15A4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IE" sz="1400" dirty="0"/>
                <a:t>     </a:t>
              </a:r>
              <a:endParaRPr lang="en-US" sz="1400" dirty="0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ACD3960A-5706-4C14-B4E3-6286AEBBF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2534"/>
              <a:ext cx="246" cy="835"/>
            </a:xfrm>
            <a:custGeom>
              <a:avLst/>
              <a:gdLst>
                <a:gd name="T0" fmla="*/ 0 w 246"/>
                <a:gd name="T1" fmla="*/ 835 h 835"/>
                <a:gd name="T2" fmla="*/ 246 w 246"/>
                <a:gd name="T3" fmla="*/ 0 h 835"/>
                <a:gd name="T4" fmla="*/ 0 w 246"/>
                <a:gd name="T5" fmla="*/ 0 h 835"/>
                <a:gd name="T6" fmla="*/ 0 w 246"/>
                <a:gd name="T7" fmla="*/ 835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835">
                  <a:moveTo>
                    <a:pt x="0" y="835"/>
                  </a:moveTo>
                  <a:lnTo>
                    <a:pt x="246" y="0"/>
                  </a:lnTo>
                  <a:lnTo>
                    <a:pt x="0" y="0"/>
                  </a:lnTo>
                  <a:lnTo>
                    <a:pt x="0" y="835"/>
                  </a:lnTo>
                  <a:close/>
                </a:path>
              </a:pathLst>
            </a:custGeom>
            <a:solidFill>
              <a:srgbClr val="009BD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DF5F4A5-0CF7-44A6-A888-46CB72910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" y="2294"/>
              <a:ext cx="909" cy="406"/>
            </a:xfrm>
            <a:custGeom>
              <a:avLst/>
              <a:gdLst>
                <a:gd name="T0" fmla="*/ 191 w 909"/>
                <a:gd name="T1" fmla="*/ 0 h 406"/>
                <a:gd name="T2" fmla="*/ 0 w 909"/>
                <a:gd name="T3" fmla="*/ 240 h 406"/>
                <a:gd name="T4" fmla="*/ 909 w 909"/>
                <a:gd name="T5" fmla="*/ 406 h 406"/>
                <a:gd name="T6" fmla="*/ 909 w 909"/>
                <a:gd name="T7" fmla="*/ 123 h 406"/>
                <a:gd name="T8" fmla="*/ 191 w 909"/>
                <a:gd name="T9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9" h="406">
                  <a:moveTo>
                    <a:pt x="191" y="0"/>
                  </a:moveTo>
                  <a:lnTo>
                    <a:pt x="0" y="240"/>
                  </a:lnTo>
                  <a:lnTo>
                    <a:pt x="909" y="406"/>
                  </a:lnTo>
                  <a:lnTo>
                    <a:pt x="909" y="12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14BBE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8DB48B-F5C1-497F-9218-89353F903D8A}"/>
              </a:ext>
            </a:extLst>
          </p:cNvPr>
          <p:cNvSpPr txBox="1"/>
          <p:nvPr/>
        </p:nvSpPr>
        <p:spPr>
          <a:xfrm rot="21187178">
            <a:off x="3299526" y="1223439"/>
            <a:ext cx="185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Are we testing every feature?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FE7460-1051-4663-94BA-14FD3E73CB65}"/>
              </a:ext>
            </a:extLst>
          </p:cNvPr>
          <p:cNvSpPr txBox="1"/>
          <p:nvPr/>
        </p:nvSpPr>
        <p:spPr>
          <a:xfrm rot="21127053">
            <a:off x="3595493" y="2727658"/>
            <a:ext cx="1852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Upgrading the </a:t>
            </a:r>
          </a:p>
          <a:p>
            <a:pPr lvl="0"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FB1DE7C-9CBC-4037-9C61-F0FCF068A096}"/>
              </a:ext>
            </a:extLst>
          </p:cNvPr>
          <p:cNvSpPr txBox="1"/>
          <p:nvPr/>
        </p:nvSpPr>
        <p:spPr>
          <a:xfrm rot="21063539">
            <a:off x="3879616" y="4078983"/>
            <a:ext cx="1852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latin typeface="Arial" panose="020B0604020202020204" pitchFamily="34" charset="0"/>
                <a:cs typeface="Arial" panose="020B0604020202020204" pitchFamily="34" charset="0"/>
              </a:rPr>
              <a:t>NIC driver/firmware version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D645BE5-5E46-4A0E-A7F3-11641CD6DB21}"/>
              </a:ext>
            </a:extLst>
          </p:cNvPr>
          <p:cNvSpPr/>
          <p:nvPr/>
        </p:nvSpPr>
        <p:spPr>
          <a:xfrm>
            <a:off x="0" y="0"/>
            <a:ext cx="12191999" cy="804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IE" sz="3200" b="1" dirty="0">
                <a:latin typeface="Arial" panose="020B0604020202020204" pitchFamily="34" charset="0"/>
                <a:cs typeface="Arial" panose="020B0604020202020204" pitchFamily="34" charset="0"/>
              </a:rPr>
              <a:t>Challenges Faced…</a:t>
            </a:r>
            <a:endParaRPr lang="en-IN" sz="3200" b="1" i="1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81823-EDDE-4142-854C-549EAEE1EA9F}"/>
              </a:ext>
            </a:extLst>
          </p:cNvPr>
          <p:cNvSpPr txBox="1"/>
          <p:nvPr/>
        </p:nvSpPr>
        <p:spPr>
          <a:xfrm rot="648196">
            <a:off x="6872800" y="2012931"/>
            <a:ext cx="2026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/>
              <a:t>Automation framework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476A1-1625-4296-8436-7C0D21836DFB}"/>
              </a:ext>
            </a:extLst>
          </p:cNvPr>
          <p:cNvSpPr txBox="1"/>
          <p:nvPr/>
        </p:nvSpPr>
        <p:spPr>
          <a:xfrm rot="600693">
            <a:off x="6245371" y="3473880"/>
            <a:ext cx="21382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 </a:t>
            </a:r>
            <a:r>
              <a:rPr lang="en-IE" sz="1600" dirty="0"/>
              <a:t>Tracking the changes in DPDK</a:t>
            </a:r>
            <a:endParaRPr lang="en-US" sz="16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3A3BA7D-A9B1-421B-85A3-F68DDDDA5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5435" y="6643076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63"/>
    </mc:Choice>
    <mc:Fallback>
      <p:transition spd="slow" advTm="124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84942858-46B3-4599-82A1-09759CC86086}"/>
              </a:ext>
            </a:extLst>
          </p:cNvPr>
          <p:cNvGrpSpPr/>
          <p:nvPr/>
        </p:nvGrpSpPr>
        <p:grpSpPr>
          <a:xfrm>
            <a:off x="0" y="-12135"/>
            <a:ext cx="12195731" cy="6858000"/>
            <a:chOff x="-141062" y="133509"/>
            <a:chExt cx="11345933" cy="20605846"/>
          </a:xfrm>
        </p:grpSpPr>
        <p:pic>
          <p:nvPicPr>
            <p:cNvPr id="73" name="Picture 72" descr="OVS_PPT_16-9_Background.jpg">
              <a:extLst>
                <a:ext uri="{FF2B5EF4-FFF2-40B4-BE49-F238E27FC236}">
                  <a16:creationId xmlns:a16="http://schemas.microsoft.com/office/drawing/2014/main" id="{FB01B584-F82F-4C5E-9197-9F5A7C024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062" y="133509"/>
              <a:ext cx="11345933" cy="18075831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238E5A3-2D68-43A0-84B6-44EF30C86499}"/>
                </a:ext>
              </a:extLst>
            </p:cNvPr>
            <p:cNvSpPr/>
            <p:nvPr/>
          </p:nvSpPr>
          <p:spPr>
            <a:xfrm>
              <a:off x="-141062" y="18209340"/>
              <a:ext cx="11342462" cy="2530015"/>
            </a:xfrm>
            <a:prstGeom prst="rect">
              <a:avLst/>
            </a:prstGeom>
            <a:solidFill>
              <a:schemeClr val="dk1">
                <a:alpha val="63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Parallelogram 74">
            <a:extLst>
              <a:ext uri="{FF2B5EF4-FFF2-40B4-BE49-F238E27FC236}">
                <a16:creationId xmlns:a16="http://schemas.microsoft.com/office/drawing/2014/main" id="{3EF535E4-294B-4BD3-9DCE-6B370142DD78}"/>
              </a:ext>
            </a:extLst>
          </p:cNvPr>
          <p:cNvSpPr/>
          <p:nvPr/>
        </p:nvSpPr>
        <p:spPr bwMode="auto">
          <a:xfrm>
            <a:off x="3051710" y="2446679"/>
            <a:ext cx="6132385" cy="411480"/>
          </a:xfrm>
          <a:prstGeom prst="parallelogram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as much as possible</a:t>
            </a:r>
          </a:p>
        </p:txBody>
      </p:sp>
      <p:sp>
        <p:nvSpPr>
          <p:cNvPr id="76" name="Parallelogram 75">
            <a:extLst>
              <a:ext uri="{FF2B5EF4-FFF2-40B4-BE49-F238E27FC236}">
                <a16:creationId xmlns:a16="http://schemas.microsoft.com/office/drawing/2014/main" id="{2A4A650D-55CA-4318-9DDC-870AFF075921}"/>
              </a:ext>
            </a:extLst>
          </p:cNvPr>
          <p:cNvSpPr/>
          <p:nvPr/>
        </p:nvSpPr>
        <p:spPr bwMode="auto">
          <a:xfrm>
            <a:off x="2758451" y="3293183"/>
            <a:ext cx="7540581" cy="390335"/>
          </a:xfrm>
          <a:prstGeom prst="parallelogram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en-I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upgrading the framework to accommodate newer NICs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96">
            <a:extLst>
              <a:ext uri="{FF2B5EF4-FFF2-40B4-BE49-F238E27FC236}">
                <a16:creationId xmlns:a16="http://schemas.microsoft.com/office/drawing/2014/main" id="{08A4D514-52B6-4531-8132-EF5A3C566B89}"/>
              </a:ext>
            </a:extLst>
          </p:cNvPr>
          <p:cNvGrpSpPr>
            <a:grpSpLocks/>
          </p:cNvGrpSpPr>
          <p:nvPr/>
        </p:nvGrpSpPr>
        <p:grpSpPr bwMode="auto">
          <a:xfrm>
            <a:off x="2430222" y="2443209"/>
            <a:ext cx="1060877" cy="410660"/>
            <a:chOff x="1174116" y="913002"/>
            <a:chExt cx="731924" cy="428905"/>
          </a:xfrm>
          <a:solidFill>
            <a:schemeClr val="tx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1" name="Flowchart: Preparation 6">
              <a:extLst>
                <a:ext uri="{FF2B5EF4-FFF2-40B4-BE49-F238E27FC236}">
                  <a16:creationId xmlns:a16="http://schemas.microsoft.com/office/drawing/2014/main" id="{79EEC125-6DC9-413D-BB8B-887CC0EF6F79}"/>
                </a:ext>
              </a:extLst>
            </p:cNvPr>
            <p:cNvSpPr/>
            <p:nvPr/>
          </p:nvSpPr>
          <p:spPr bwMode="auto">
            <a:xfrm>
              <a:off x="1174116" y="913002"/>
              <a:ext cx="731924" cy="428905"/>
            </a:xfrm>
            <a:prstGeom prst="homePlate">
              <a:avLst/>
            </a:prstGeom>
            <a:grpFill/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5750" indent="-285750" algn="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US" dirty="0"/>
            </a:p>
          </p:txBody>
        </p:sp>
        <p:sp>
          <p:nvSpPr>
            <p:cNvPr id="82" name="TextBox 7">
              <a:extLst>
                <a:ext uri="{FF2B5EF4-FFF2-40B4-BE49-F238E27FC236}">
                  <a16:creationId xmlns:a16="http://schemas.microsoft.com/office/drawing/2014/main" id="{F7DB1687-2E53-428B-81AA-FD45E26899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570" y="929028"/>
              <a:ext cx="279015" cy="385741"/>
            </a:xfrm>
            <a:prstGeom prst="homePlate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3" name="Rektangel 76">
            <a:extLst>
              <a:ext uri="{FF2B5EF4-FFF2-40B4-BE49-F238E27FC236}">
                <a16:creationId xmlns:a16="http://schemas.microsoft.com/office/drawing/2014/main" id="{B40EE1DD-2714-4C2B-A88D-48CEAD956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734" y="1261621"/>
            <a:ext cx="5509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da-DK" sz="1600" dirty="0">
              <a:solidFill>
                <a:srgbClr val="171717"/>
              </a:solidFill>
              <a:latin typeface="Calibri" pitchFamily="-108" charset="0"/>
            </a:endParaRPr>
          </a:p>
        </p:txBody>
      </p:sp>
      <p:grpSp>
        <p:nvGrpSpPr>
          <p:cNvPr id="84" name="Group 96">
            <a:extLst>
              <a:ext uri="{FF2B5EF4-FFF2-40B4-BE49-F238E27FC236}">
                <a16:creationId xmlns:a16="http://schemas.microsoft.com/office/drawing/2014/main" id="{D0955688-E795-43D7-A47B-F0C66C84D1F6}"/>
              </a:ext>
            </a:extLst>
          </p:cNvPr>
          <p:cNvGrpSpPr>
            <a:grpSpLocks/>
          </p:cNvGrpSpPr>
          <p:nvPr/>
        </p:nvGrpSpPr>
        <p:grpSpPr bwMode="auto">
          <a:xfrm>
            <a:off x="2072703" y="3309072"/>
            <a:ext cx="1005839" cy="410660"/>
            <a:chOff x="1174115" y="913002"/>
            <a:chExt cx="693952" cy="513292"/>
          </a:xfrm>
          <a:solidFill>
            <a:schemeClr val="tx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5" name="Flowchart: Preparation 11">
              <a:extLst>
                <a:ext uri="{FF2B5EF4-FFF2-40B4-BE49-F238E27FC236}">
                  <a16:creationId xmlns:a16="http://schemas.microsoft.com/office/drawing/2014/main" id="{701469CB-5E65-473E-AB5E-1B056A8EC3B6}"/>
                </a:ext>
              </a:extLst>
            </p:cNvPr>
            <p:cNvSpPr/>
            <p:nvPr/>
          </p:nvSpPr>
          <p:spPr bwMode="auto">
            <a:xfrm>
              <a:off x="1174115" y="913002"/>
              <a:ext cx="693952" cy="513292"/>
            </a:xfrm>
            <a:prstGeom prst="homePlate">
              <a:avLst/>
            </a:prstGeom>
            <a:grpFill/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6" name="TextBox 7">
              <a:extLst>
                <a:ext uri="{FF2B5EF4-FFF2-40B4-BE49-F238E27FC236}">
                  <a16:creationId xmlns:a16="http://schemas.microsoft.com/office/drawing/2014/main" id="{7B007F9A-542B-45D4-B506-D0049B2F3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570" y="935561"/>
              <a:ext cx="279015" cy="414644"/>
            </a:xfrm>
            <a:prstGeom prst="homePlate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Box 7">
            <a:extLst>
              <a:ext uri="{FF2B5EF4-FFF2-40B4-BE49-F238E27FC236}">
                <a16:creationId xmlns:a16="http://schemas.microsoft.com/office/drawing/2014/main" id="{AD9F6A39-2E5A-47D9-BDA8-6D7E5869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494" y="2858657"/>
            <a:ext cx="404414" cy="369329"/>
          </a:xfrm>
          <a:prstGeom prst="homePlate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DDAA911-1A4C-4884-BE1C-8248172420F9}"/>
              </a:ext>
            </a:extLst>
          </p:cNvPr>
          <p:cNvSpPr/>
          <p:nvPr/>
        </p:nvSpPr>
        <p:spPr>
          <a:xfrm>
            <a:off x="0" y="12135"/>
            <a:ext cx="12192000" cy="8955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IE" sz="3200" b="1" dirty="0">
                <a:latin typeface="Arial" panose="020B0604020202020204" pitchFamily="34" charset="0"/>
                <a:cs typeface="Arial" panose="020B0604020202020204" pitchFamily="34" charset="0"/>
              </a:rPr>
              <a:t>Future Work…</a:t>
            </a:r>
            <a:endParaRPr lang="en-IN" sz="3200" b="1" i="1" dirty="0">
              <a:latin typeface="Arial" panose="020B0604020202020204" pitchFamily="34" charset="0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5C3739A-9AF6-44D3-9C16-E993CF38C22F}"/>
              </a:ext>
            </a:extLst>
          </p:cNvPr>
          <p:cNvSpPr/>
          <p:nvPr/>
        </p:nvSpPr>
        <p:spPr bwMode="auto">
          <a:xfrm>
            <a:off x="3051709" y="4089138"/>
            <a:ext cx="6132385" cy="411480"/>
          </a:xfrm>
          <a:prstGeom prst="parallelogram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IE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on a community wide test plan</a:t>
            </a:r>
          </a:p>
        </p:txBody>
      </p:sp>
      <p:grpSp>
        <p:nvGrpSpPr>
          <p:cNvPr id="19" name="Group 96">
            <a:extLst>
              <a:ext uri="{FF2B5EF4-FFF2-40B4-BE49-F238E27FC236}">
                <a16:creationId xmlns:a16="http://schemas.microsoft.com/office/drawing/2014/main" id="{6FD6214F-4DE4-40AC-988B-56063A5A09BB}"/>
              </a:ext>
            </a:extLst>
          </p:cNvPr>
          <p:cNvGrpSpPr>
            <a:grpSpLocks/>
          </p:cNvGrpSpPr>
          <p:nvPr/>
        </p:nvGrpSpPr>
        <p:grpSpPr bwMode="auto">
          <a:xfrm>
            <a:off x="2400935" y="4094868"/>
            <a:ext cx="1060877" cy="410660"/>
            <a:chOff x="1174116" y="913002"/>
            <a:chExt cx="731924" cy="428905"/>
          </a:xfrm>
          <a:solidFill>
            <a:schemeClr val="tx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5EC90554-212C-47C8-BEAB-6B9AE33BE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570" y="929028"/>
              <a:ext cx="279015" cy="385741"/>
            </a:xfrm>
            <a:prstGeom prst="homePlate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Flowchart: Preparation 6">
              <a:extLst>
                <a:ext uri="{FF2B5EF4-FFF2-40B4-BE49-F238E27FC236}">
                  <a16:creationId xmlns:a16="http://schemas.microsoft.com/office/drawing/2014/main" id="{7AFA1060-5E07-4D7F-820E-68B9ED27F8F4}"/>
                </a:ext>
              </a:extLst>
            </p:cNvPr>
            <p:cNvSpPr/>
            <p:nvPr/>
          </p:nvSpPr>
          <p:spPr bwMode="auto">
            <a:xfrm>
              <a:off x="1174116" y="913002"/>
              <a:ext cx="731924" cy="428905"/>
            </a:xfrm>
            <a:prstGeom prst="homePlate">
              <a:avLst/>
            </a:prstGeom>
            <a:grpFill/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285750" indent="-285750" algn="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US" dirty="0"/>
            </a:p>
          </p:txBody>
        </p:sp>
      </p:grp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61E8041-BBAE-4E80-9C1E-904E4A3BA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4230" y="6000466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0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39"/>
    </mc:Choice>
    <mc:Fallback>
      <p:transition spd="slow" advTm="5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B9A6FDF-3DEC-4C99-A0E9-9B0F9CF84773}"/>
              </a:ext>
            </a:extLst>
          </p:cNvPr>
          <p:cNvSpPr txBox="1"/>
          <p:nvPr/>
        </p:nvSpPr>
        <p:spPr>
          <a:xfrm>
            <a:off x="2489529" y="148974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rgbClr val="FF0000"/>
                </a:solidFill>
              </a:rPr>
              <a:t>		</a:t>
            </a:r>
            <a:r>
              <a:rPr lang="en-I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OVS_PPT_16-9_Background.jpg">
            <a:extLst>
              <a:ext uri="{FF2B5EF4-FFF2-40B4-BE49-F238E27FC236}">
                <a16:creationId xmlns:a16="http://schemas.microsoft.com/office/drawing/2014/main" id="{BCDAB1B3-6EB1-49F1-927F-EE6EA0A992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3" y="-41619"/>
            <a:ext cx="122394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D7213D-2DAB-4560-BC73-42B9C48E81FC}"/>
              </a:ext>
            </a:extLst>
          </p:cNvPr>
          <p:cNvSpPr txBox="1"/>
          <p:nvPr/>
        </p:nvSpPr>
        <p:spPr>
          <a:xfrm>
            <a:off x="1806238" y="3190289"/>
            <a:ext cx="8865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Email: hariprasad.govindharajan@intel.com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449D7-84E2-48B1-AD0D-A7568D82CEF9}"/>
              </a:ext>
            </a:extLst>
          </p:cNvPr>
          <p:cNvSpPr txBox="1"/>
          <p:nvPr/>
        </p:nvSpPr>
        <p:spPr>
          <a:xfrm>
            <a:off x="3669632" y="1411937"/>
            <a:ext cx="7820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dirty="0">
                <a:latin typeface="Arial" panose="020B0604020202020204" pitchFamily="34" charset="0"/>
                <a:cs typeface="Arial" panose="020B0604020202020204" pitchFamily="34" charset="0"/>
              </a:rPr>
              <a:t>Questions ??????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04895B5-1985-4BCB-B9B3-8BF201E24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6369" y="6229838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4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5"/>
    </mc:Choice>
    <mc:Fallback>
      <p:transition spd="slow" advTm="1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194</Words>
  <Application>Microsoft Office PowerPoint</Application>
  <PresentationFormat>Widescreen</PresentationFormat>
  <Paragraphs>28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Govindharajan, Hariprasad</dc:creator>
  <cp:lastModifiedBy>Govindharajan, Hariprasad</cp:lastModifiedBy>
  <cp:revision>172</cp:revision>
  <dcterms:created xsi:type="dcterms:W3CDTF">2020-11-30T10:29:15Z</dcterms:created>
  <dcterms:modified xsi:type="dcterms:W3CDTF">2020-12-01T18:48:23Z</dcterms:modified>
</cp:coreProperties>
</file>