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9" r:id="rId3"/>
    <p:sldId id="260" r:id="rId4"/>
    <p:sldId id="262" r:id="rId5"/>
    <p:sldId id="263" r:id="rId6"/>
    <p:sldId id="261" r:id="rId7"/>
    <p:sldId id="264" r:id="rId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10"/>
    <p:restoredTop sz="94613"/>
  </p:normalViewPr>
  <p:slideViewPr>
    <p:cSldViewPr snapToGrid="0" snapToObjects="1">
      <p:cViewPr varScale="1">
        <p:scale>
          <a:sx n="118" d="100"/>
          <a:sy n="118" d="100"/>
        </p:scale>
        <p:origin x="1176" y="91"/>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108CDE-46D4-4A07-8F04-F8D8626A54A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CF2DC924-80A9-4103-B8C1-F4EC3DACCDA5}">
      <dgm:prSet phldrT="[Text]"/>
      <dgm:spPr/>
      <dgm:t>
        <a:bodyPr/>
        <a:lstStyle/>
        <a:p>
          <a:r>
            <a:rPr lang="en-US" dirty="0" smtClean="0"/>
            <a:t>DPDK</a:t>
          </a:r>
        </a:p>
        <a:p>
          <a:r>
            <a:rPr lang="en-US" dirty="0" smtClean="0"/>
            <a:t> Merge</a:t>
          </a:r>
          <a:endParaRPr lang="en-US" dirty="0"/>
        </a:p>
      </dgm:t>
    </dgm:pt>
    <dgm:pt modelId="{4C1AB10F-12BB-4C5B-982B-28968BD4E6BD}" type="parTrans" cxnId="{3E005F1B-64B9-4242-946B-D98D55AF6CE3}">
      <dgm:prSet/>
      <dgm:spPr/>
      <dgm:t>
        <a:bodyPr/>
        <a:lstStyle/>
        <a:p>
          <a:endParaRPr lang="en-US"/>
        </a:p>
      </dgm:t>
    </dgm:pt>
    <dgm:pt modelId="{2F7607D2-3F38-4A9C-AD03-1F6716FAED2E}" type="sibTrans" cxnId="{3E005F1B-64B9-4242-946B-D98D55AF6CE3}">
      <dgm:prSet/>
      <dgm:spPr/>
      <dgm:t>
        <a:bodyPr/>
        <a:lstStyle/>
        <a:p>
          <a:endParaRPr lang="en-US"/>
        </a:p>
      </dgm:t>
    </dgm:pt>
    <dgm:pt modelId="{E154F6F2-15FD-49FA-A5C9-A2E06EA79BCE}">
      <dgm:prSet phldrT="[Text]"/>
      <dgm:spPr/>
      <dgm:t>
        <a:bodyPr/>
        <a:lstStyle/>
        <a:p>
          <a:r>
            <a:rPr lang="en-US" dirty="0" smtClean="0"/>
            <a:t>Branch specifically for OVS DPDK patches</a:t>
          </a:r>
          <a:endParaRPr lang="en-US" dirty="0"/>
        </a:p>
      </dgm:t>
    </dgm:pt>
    <dgm:pt modelId="{7AF9A135-6AEC-42CD-AADD-31BFD55844CC}" type="parTrans" cxnId="{4F09E897-3852-482B-A638-ABB352FED1D3}">
      <dgm:prSet/>
      <dgm:spPr/>
      <dgm:t>
        <a:bodyPr/>
        <a:lstStyle/>
        <a:p>
          <a:endParaRPr lang="en-US"/>
        </a:p>
      </dgm:t>
    </dgm:pt>
    <dgm:pt modelId="{D440274F-0E66-4972-B77D-A995525B29C6}" type="sibTrans" cxnId="{4F09E897-3852-482B-A638-ABB352FED1D3}">
      <dgm:prSet/>
      <dgm:spPr/>
      <dgm:t>
        <a:bodyPr/>
        <a:lstStyle/>
        <a:p>
          <a:endParaRPr lang="en-US"/>
        </a:p>
      </dgm:t>
    </dgm:pt>
    <dgm:pt modelId="{9E33883F-65E5-453A-A0CE-88473794A89F}" type="pres">
      <dgm:prSet presAssocID="{7C108CDE-46D4-4A07-8F04-F8D8626A54A0}" presName="linearFlow" presStyleCnt="0">
        <dgm:presLayoutVars>
          <dgm:dir/>
          <dgm:animLvl val="lvl"/>
          <dgm:resizeHandles val="exact"/>
        </dgm:presLayoutVars>
      </dgm:prSet>
      <dgm:spPr/>
      <dgm:t>
        <a:bodyPr/>
        <a:lstStyle/>
        <a:p>
          <a:endParaRPr lang="en-US"/>
        </a:p>
      </dgm:t>
    </dgm:pt>
    <dgm:pt modelId="{FECFD908-143C-4A2D-8F3D-BFC9484BB028}" type="pres">
      <dgm:prSet presAssocID="{CF2DC924-80A9-4103-B8C1-F4EC3DACCDA5}" presName="composite" presStyleCnt="0"/>
      <dgm:spPr/>
    </dgm:pt>
    <dgm:pt modelId="{6F64FB75-7357-49E8-907B-5D4F33EEB8FE}" type="pres">
      <dgm:prSet presAssocID="{CF2DC924-80A9-4103-B8C1-F4EC3DACCDA5}" presName="parentText" presStyleLbl="alignNode1" presStyleIdx="0" presStyleCnt="1" custLinFactNeighborX="0" custLinFactNeighborY="20695">
        <dgm:presLayoutVars>
          <dgm:chMax val="1"/>
          <dgm:bulletEnabled val="1"/>
        </dgm:presLayoutVars>
      </dgm:prSet>
      <dgm:spPr/>
      <dgm:t>
        <a:bodyPr/>
        <a:lstStyle/>
        <a:p>
          <a:endParaRPr lang="en-US"/>
        </a:p>
      </dgm:t>
    </dgm:pt>
    <dgm:pt modelId="{20E89EA3-368B-4FAB-8D14-0D1203E331CF}" type="pres">
      <dgm:prSet presAssocID="{CF2DC924-80A9-4103-B8C1-F4EC3DACCDA5}" presName="descendantText" presStyleLbl="alignAcc1" presStyleIdx="0" presStyleCnt="1">
        <dgm:presLayoutVars>
          <dgm:bulletEnabled val="1"/>
        </dgm:presLayoutVars>
      </dgm:prSet>
      <dgm:spPr/>
      <dgm:t>
        <a:bodyPr/>
        <a:lstStyle/>
        <a:p>
          <a:endParaRPr lang="en-US"/>
        </a:p>
      </dgm:t>
    </dgm:pt>
  </dgm:ptLst>
  <dgm:cxnLst>
    <dgm:cxn modelId="{4F09E897-3852-482B-A638-ABB352FED1D3}" srcId="{CF2DC924-80A9-4103-B8C1-F4EC3DACCDA5}" destId="{E154F6F2-15FD-49FA-A5C9-A2E06EA79BCE}" srcOrd="0" destOrd="0" parTransId="{7AF9A135-6AEC-42CD-AADD-31BFD55844CC}" sibTransId="{D440274F-0E66-4972-B77D-A995525B29C6}"/>
    <dgm:cxn modelId="{3E005F1B-64B9-4242-946B-D98D55AF6CE3}" srcId="{7C108CDE-46D4-4A07-8F04-F8D8626A54A0}" destId="{CF2DC924-80A9-4103-B8C1-F4EC3DACCDA5}" srcOrd="0" destOrd="0" parTransId="{4C1AB10F-12BB-4C5B-982B-28968BD4E6BD}" sibTransId="{2F7607D2-3F38-4A9C-AD03-1F6716FAED2E}"/>
    <dgm:cxn modelId="{84B1CBCB-806A-4EEC-A22D-A0DAA63A58D4}" type="presOf" srcId="{CF2DC924-80A9-4103-B8C1-F4EC3DACCDA5}" destId="{6F64FB75-7357-49E8-907B-5D4F33EEB8FE}" srcOrd="0" destOrd="0" presId="urn:microsoft.com/office/officeart/2005/8/layout/chevron2"/>
    <dgm:cxn modelId="{672E0CD1-9D96-4C04-AF77-653BBD4F246E}" type="presOf" srcId="{7C108CDE-46D4-4A07-8F04-F8D8626A54A0}" destId="{9E33883F-65E5-453A-A0CE-88473794A89F}" srcOrd="0" destOrd="0" presId="urn:microsoft.com/office/officeart/2005/8/layout/chevron2"/>
    <dgm:cxn modelId="{40E90914-A765-4E2A-ACA9-BCE72FA98BB6}" type="presOf" srcId="{E154F6F2-15FD-49FA-A5C9-A2E06EA79BCE}" destId="{20E89EA3-368B-4FAB-8D14-0D1203E331CF}" srcOrd="0" destOrd="0" presId="urn:microsoft.com/office/officeart/2005/8/layout/chevron2"/>
    <dgm:cxn modelId="{A755727E-1B29-46B1-9854-A645AE009C00}" type="presParOf" srcId="{9E33883F-65E5-453A-A0CE-88473794A89F}" destId="{FECFD908-143C-4A2D-8F3D-BFC9484BB028}" srcOrd="0" destOrd="0" presId="urn:microsoft.com/office/officeart/2005/8/layout/chevron2"/>
    <dgm:cxn modelId="{973F2389-D7BF-4992-AB5E-D7266398274A}" type="presParOf" srcId="{FECFD908-143C-4A2D-8F3D-BFC9484BB028}" destId="{6F64FB75-7357-49E8-907B-5D4F33EEB8FE}" srcOrd="0" destOrd="0" presId="urn:microsoft.com/office/officeart/2005/8/layout/chevron2"/>
    <dgm:cxn modelId="{CE8AFC4C-A7EF-444A-ABB8-6C690675F502}" type="presParOf" srcId="{FECFD908-143C-4A2D-8F3D-BFC9484BB028}" destId="{20E89EA3-368B-4FAB-8D14-0D1203E331CF}"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8E5C2A-D6F5-40AA-A36C-A4DE9E71E63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B471BFB-8D3E-4FAF-AABC-9CFDD278FDFE}">
      <dgm:prSet phldrT="[Text]"/>
      <dgm:spPr/>
      <dgm:t>
        <a:bodyPr/>
        <a:lstStyle/>
        <a:p>
          <a:r>
            <a:rPr lang="en-US" dirty="0" smtClean="0"/>
            <a:t>Validation</a:t>
          </a:r>
          <a:endParaRPr lang="en-US" dirty="0"/>
        </a:p>
      </dgm:t>
    </dgm:pt>
    <dgm:pt modelId="{10CAF6A3-1F05-4DB1-AA18-44EC853D7D0C}" type="parTrans" cxnId="{4CA6FED2-9056-447E-8794-552019C974F5}">
      <dgm:prSet/>
      <dgm:spPr/>
      <dgm:t>
        <a:bodyPr/>
        <a:lstStyle/>
        <a:p>
          <a:endParaRPr lang="en-US"/>
        </a:p>
      </dgm:t>
    </dgm:pt>
    <dgm:pt modelId="{3C6FED70-C09D-40E7-8A1F-2E88F7C1452D}" type="sibTrans" cxnId="{4CA6FED2-9056-447E-8794-552019C974F5}">
      <dgm:prSet/>
      <dgm:spPr/>
      <dgm:t>
        <a:bodyPr/>
        <a:lstStyle/>
        <a:p>
          <a:endParaRPr lang="en-US"/>
        </a:p>
      </dgm:t>
    </dgm:pt>
    <dgm:pt modelId="{365ECF87-4D3C-4DF9-B245-AB6BB28852C3}">
      <dgm:prSet phldrT="[Text]"/>
      <dgm:spPr/>
      <dgm:t>
        <a:bodyPr/>
        <a:lstStyle/>
        <a:p>
          <a:r>
            <a:rPr lang="en-US" dirty="0" smtClean="0"/>
            <a:t>Compilation (GCC, CLANG, Sparse)</a:t>
          </a:r>
          <a:endParaRPr lang="en-US" dirty="0"/>
        </a:p>
      </dgm:t>
    </dgm:pt>
    <dgm:pt modelId="{D6FFFF2F-7F7F-45C3-A665-332B160A5794}" type="parTrans" cxnId="{755A248C-81E5-4EF8-BFD8-AA93AF79309D}">
      <dgm:prSet/>
      <dgm:spPr/>
      <dgm:t>
        <a:bodyPr/>
        <a:lstStyle/>
        <a:p>
          <a:endParaRPr lang="en-US"/>
        </a:p>
      </dgm:t>
    </dgm:pt>
    <dgm:pt modelId="{A01A629A-DAA6-49C5-953E-23B0185B27C6}" type="sibTrans" cxnId="{755A248C-81E5-4EF8-BFD8-AA93AF79309D}">
      <dgm:prSet/>
      <dgm:spPr/>
      <dgm:t>
        <a:bodyPr/>
        <a:lstStyle/>
        <a:p>
          <a:endParaRPr lang="en-US"/>
        </a:p>
      </dgm:t>
    </dgm:pt>
    <dgm:pt modelId="{28AB794A-63C9-45D6-88E1-08DD7371F560}">
      <dgm:prSet phldrT="[Text]"/>
      <dgm:spPr/>
      <dgm:t>
        <a:bodyPr/>
        <a:lstStyle/>
        <a:p>
          <a:r>
            <a:rPr lang="en-US" dirty="0" smtClean="0"/>
            <a:t>OVS Unit Tests</a:t>
          </a:r>
          <a:endParaRPr lang="en-US" dirty="0"/>
        </a:p>
      </dgm:t>
    </dgm:pt>
    <dgm:pt modelId="{46E11263-ABCD-4C2F-89EB-1EB5B261FB2B}" type="parTrans" cxnId="{53F42C6A-DEFB-4BEE-94C2-136D09D4446A}">
      <dgm:prSet/>
      <dgm:spPr/>
      <dgm:t>
        <a:bodyPr/>
        <a:lstStyle/>
        <a:p>
          <a:endParaRPr lang="en-US"/>
        </a:p>
      </dgm:t>
    </dgm:pt>
    <dgm:pt modelId="{B99A18EB-CE3C-44B1-8C02-1212636790F3}" type="sibTrans" cxnId="{53F42C6A-DEFB-4BEE-94C2-136D09D4446A}">
      <dgm:prSet/>
      <dgm:spPr/>
      <dgm:t>
        <a:bodyPr/>
        <a:lstStyle/>
        <a:p>
          <a:endParaRPr lang="en-US"/>
        </a:p>
      </dgm:t>
    </dgm:pt>
    <dgm:pt modelId="{E8CB5489-81C8-44F2-978D-FCD76B85CEDE}">
      <dgm:prSet phldrT="[Text]"/>
      <dgm:spPr/>
      <dgm:t>
        <a:bodyPr/>
        <a:lstStyle/>
        <a:p>
          <a:r>
            <a:rPr lang="en-US" dirty="0" smtClean="0"/>
            <a:t>VSperf Performance Tests</a:t>
          </a:r>
          <a:endParaRPr lang="en-US" dirty="0"/>
        </a:p>
      </dgm:t>
    </dgm:pt>
    <dgm:pt modelId="{03A44B38-7FBD-45F0-AA85-3BA2855C2E5D}" type="parTrans" cxnId="{0562B7AE-AAE2-4FF3-9CCF-D2C71798C8D6}">
      <dgm:prSet/>
      <dgm:spPr/>
      <dgm:t>
        <a:bodyPr/>
        <a:lstStyle/>
        <a:p>
          <a:endParaRPr lang="en-US"/>
        </a:p>
      </dgm:t>
    </dgm:pt>
    <dgm:pt modelId="{AC10C411-2789-4B03-BB66-17BCF810778A}" type="sibTrans" cxnId="{0562B7AE-AAE2-4FF3-9CCF-D2C71798C8D6}">
      <dgm:prSet/>
      <dgm:spPr/>
      <dgm:t>
        <a:bodyPr/>
        <a:lstStyle/>
        <a:p>
          <a:endParaRPr lang="en-US"/>
        </a:p>
      </dgm:t>
    </dgm:pt>
    <dgm:pt modelId="{07FB7EA2-1E74-4CD1-9283-998442B39308}">
      <dgm:prSet phldrT="[Text]"/>
      <dgm:spPr/>
      <dgm:t>
        <a:bodyPr/>
        <a:lstStyle/>
        <a:p>
          <a:r>
            <a:rPr lang="en-US" dirty="0" smtClean="0"/>
            <a:t>VSperf Integration/functional tests</a:t>
          </a:r>
          <a:endParaRPr lang="en-US" dirty="0"/>
        </a:p>
      </dgm:t>
    </dgm:pt>
    <dgm:pt modelId="{57306D9C-EBF4-42BB-B69C-BC0EFCB27375}" type="parTrans" cxnId="{7C588C94-FDB5-417D-8500-2202585B2134}">
      <dgm:prSet/>
      <dgm:spPr/>
      <dgm:t>
        <a:bodyPr/>
        <a:lstStyle/>
        <a:p>
          <a:endParaRPr lang="en-US"/>
        </a:p>
      </dgm:t>
    </dgm:pt>
    <dgm:pt modelId="{D26350E8-D0B3-470B-944F-914974060532}" type="sibTrans" cxnId="{7C588C94-FDB5-417D-8500-2202585B2134}">
      <dgm:prSet/>
      <dgm:spPr/>
      <dgm:t>
        <a:bodyPr/>
        <a:lstStyle/>
        <a:p>
          <a:endParaRPr lang="en-US"/>
        </a:p>
      </dgm:t>
    </dgm:pt>
    <dgm:pt modelId="{C5FA1EB1-C8B2-4F10-A68D-F7A98523485E}" type="pres">
      <dgm:prSet presAssocID="{DF8E5C2A-D6F5-40AA-A36C-A4DE9E71E63F}" presName="Name0" presStyleCnt="0">
        <dgm:presLayoutVars>
          <dgm:dir/>
          <dgm:animLvl val="lvl"/>
          <dgm:resizeHandles val="exact"/>
        </dgm:presLayoutVars>
      </dgm:prSet>
      <dgm:spPr/>
      <dgm:t>
        <a:bodyPr/>
        <a:lstStyle/>
        <a:p>
          <a:endParaRPr lang="en-US"/>
        </a:p>
      </dgm:t>
    </dgm:pt>
    <dgm:pt modelId="{A913A0F3-C6AB-41C5-80D3-E0F4A1EE1054}" type="pres">
      <dgm:prSet presAssocID="{6B471BFB-8D3E-4FAF-AABC-9CFDD278FDFE}" presName="composite" presStyleCnt="0"/>
      <dgm:spPr/>
    </dgm:pt>
    <dgm:pt modelId="{396EBA68-44BD-4500-AFE7-CE4AEE0C5F8F}" type="pres">
      <dgm:prSet presAssocID="{6B471BFB-8D3E-4FAF-AABC-9CFDD278FDFE}" presName="parTx" presStyleLbl="alignNode1" presStyleIdx="0" presStyleCnt="1">
        <dgm:presLayoutVars>
          <dgm:chMax val="0"/>
          <dgm:chPref val="0"/>
          <dgm:bulletEnabled val="1"/>
        </dgm:presLayoutVars>
      </dgm:prSet>
      <dgm:spPr/>
      <dgm:t>
        <a:bodyPr/>
        <a:lstStyle/>
        <a:p>
          <a:endParaRPr lang="en-US"/>
        </a:p>
      </dgm:t>
    </dgm:pt>
    <dgm:pt modelId="{162BADFD-00E5-4783-94F2-ACB58E708F74}" type="pres">
      <dgm:prSet presAssocID="{6B471BFB-8D3E-4FAF-AABC-9CFDD278FDFE}" presName="desTx" presStyleLbl="alignAccFollowNode1" presStyleIdx="0" presStyleCnt="1">
        <dgm:presLayoutVars>
          <dgm:bulletEnabled val="1"/>
        </dgm:presLayoutVars>
      </dgm:prSet>
      <dgm:spPr/>
      <dgm:t>
        <a:bodyPr/>
        <a:lstStyle/>
        <a:p>
          <a:endParaRPr lang="en-US"/>
        </a:p>
      </dgm:t>
    </dgm:pt>
  </dgm:ptLst>
  <dgm:cxnLst>
    <dgm:cxn modelId="{651F0460-DDC4-430F-B4C2-56068AA88F3B}" type="presOf" srcId="{DF8E5C2A-D6F5-40AA-A36C-A4DE9E71E63F}" destId="{C5FA1EB1-C8B2-4F10-A68D-F7A98523485E}" srcOrd="0" destOrd="0" presId="urn:microsoft.com/office/officeart/2005/8/layout/hList1"/>
    <dgm:cxn modelId="{467B02B4-94F7-4653-88A9-31BB1E14FF0B}" type="presOf" srcId="{6B471BFB-8D3E-4FAF-AABC-9CFDD278FDFE}" destId="{396EBA68-44BD-4500-AFE7-CE4AEE0C5F8F}" srcOrd="0" destOrd="0" presId="urn:microsoft.com/office/officeart/2005/8/layout/hList1"/>
    <dgm:cxn modelId="{3584511A-3E48-45EB-A06C-8F127C0213EC}" type="presOf" srcId="{E8CB5489-81C8-44F2-978D-FCD76B85CEDE}" destId="{162BADFD-00E5-4783-94F2-ACB58E708F74}" srcOrd="0" destOrd="2" presId="urn:microsoft.com/office/officeart/2005/8/layout/hList1"/>
    <dgm:cxn modelId="{7C588C94-FDB5-417D-8500-2202585B2134}" srcId="{6B471BFB-8D3E-4FAF-AABC-9CFDD278FDFE}" destId="{07FB7EA2-1E74-4CD1-9283-998442B39308}" srcOrd="3" destOrd="0" parTransId="{57306D9C-EBF4-42BB-B69C-BC0EFCB27375}" sibTransId="{D26350E8-D0B3-470B-944F-914974060532}"/>
    <dgm:cxn modelId="{5CFD7FDF-64CF-46FD-B926-8FEA289A8E7F}" type="presOf" srcId="{28AB794A-63C9-45D6-88E1-08DD7371F560}" destId="{162BADFD-00E5-4783-94F2-ACB58E708F74}" srcOrd="0" destOrd="1" presId="urn:microsoft.com/office/officeart/2005/8/layout/hList1"/>
    <dgm:cxn modelId="{0562B7AE-AAE2-4FF3-9CCF-D2C71798C8D6}" srcId="{6B471BFB-8D3E-4FAF-AABC-9CFDD278FDFE}" destId="{E8CB5489-81C8-44F2-978D-FCD76B85CEDE}" srcOrd="2" destOrd="0" parTransId="{03A44B38-7FBD-45F0-AA85-3BA2855C2E5D}" sibTransId="{AC10C411-2789-4B03-BB66-17BCF810778A}"/>
    <dgm:cxn modelId="{53F42C6A-DEFB-4BEE-94C2-136D09D4446A}" srcId="{6B471BFB-8D3E-4FAF-AABC-9CFDD278FDFE}" destId="{28AB794A-63C9-45D6-88E1-08DD7371F560}" srcOrd="1" destOrd="0" parTransId="{46E11263-ABCD-4C2F-89EB-1EB5B261FB2B}" sibTransId="{B99A18EB-CE3C-44B1-8C02-1212636790F3}"/>
    <dgm:cxn modelId="{518B95FD-8092-45DF-80BA-D4C0203BED46}" type="presOf" srcId="{07FB7EA2-1E74-4CD1-9283-998442B39308}" destId="{162BADFD-00E5-4783-94F2-ACB58E708F74}" srcOrd="0" destOrd="3" presId="urn:microsoft.com/office/officeart/2005/8/layout/hList1"/>
    <dgm:cxn modelId="{CD63E013-B74E-46F7-9E35-71A48065F263}" type="presOf" srcId="{365ECF87-4D3C-4DF9-B245-AB6BB28852C3}" destId="{162BADFD-00E5-4783-94F2-ACB58E708F74}" srcOrd="0" destOrd="0" presId="urn:microsoft.com/office/officeart/2005/8/layout/hList1"/>
    <dgm:cxn modelId="{755A248C-81E5-4EF8-BFD8-AA93AF79309D}" srcId="{6B471BFB-8D3E-4FAF-AABC-9CFDD278FDFE}" destId="{365ECF87-4D3C-4DF9-B245-AB6BB28852C3}" srcOrd="0" destOrd="0" parTransId="{D6FFFF2F-7F7F-45C3-A665-332B160A5794}" sibTransId="{A01A629A-DAA6-49C5-953E-23B0185B27C6}"/>
    <dgm:cxn modelId="{4CA6FED2-9056-447E-8794-552019C974F5}" srcId="{DF8E5C2A-D6F5-40AA-A36C-A4DE9E71E63F}" destId="{6B471BFB-8D3E-4FAF-AABC-9CFDD278FDFE}" srcOrd="0" destOrd="0" parTransId="{10CAF6A3-1F05-4DB1-AA18-44EC853D7D0C}" sibTransId="{3C6FED70-C09D-40E7-8A1F-2E88F7C1452D}"/>
    <dgm:cxn modelId="{0F6C3BF1-6262-40E7-B5AF-933A5FD4B5E8}" type="presParOf" srcId="{C5FA1EB1-C8B2-4F10-A68D-F7A98523485E}" destId="{A913A0F3-C6AB-41C5-80D3-E0F4A1EE1054}" srcOrd="0" destOrd="0" presId="urn:microsoft.com/office/officeart/2005/8/layout/hList1"/>
    <dgm:cxn modelId="{AA6702DE-8D74-4CE6-8D01-21EC47D5FBE2}" type="presParOf" srcId="{A913A0F3-C6AB-41C5-80D3-E0F4A1EE1054}" destId="{396EBA68-44BD-4500-AFE7-CE4AEE0C5F8F}" srcOrd="0" destOrd="0" presId="urn:microsoft.com/office/officeart/2005/8/layout/hList1"/>
    <dgm:cxn modelId="{DDC16214-C698-4AA7-BED8-4521E1217ED3}" type="presParOf" srcId="{A913A0F3-C6AB-41C5-80D3-E0F4A1EE1054}" destId="{162BADFD-00E5-4783-94F2-ACB58E708F74}" srcOrd="1" destOrd="0" presId="urn:microsoft.com/office/officeart/2005/8/layout/hLis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8E5C2A-D6F5-40AA-A36C-A4DE9E71E63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B471BFB-8D3E-4FAF-AABC-9CFDD278FDFE}">
      <dgm:prSet phldrT="[Text]"/>
      <dgm:spPr/>
      <dgm:t>
        <a:bodyPr/>
        <a:lstStyle/>
        <a:p>
          <a:r>
            <a:rPr lang="en-US" dirty="0" smtClean="0"/>
            <a:t>OVS 2.8</a:t>
          </a:r>
          <a:endParaRPr lang="en-US" dirty="0"/>
        </a:p>
      </dgm:t>
    </dgm:pt>
    <dgm:pt modelId="{10CAF6A3-1F05-4DB1-AA18-44EC853D7D0C}" type="parTrans" cxnId="{4CA6FED2-9056-447E-8794-552019C974F5}">
      <dgm:prSet/>
      <dgm:spPr/>
      <dgm:t>
        <a:bodyPr/>
        <a:lstStyle/>
        <a:p>
          <a:endParaRPr lang="en-US"/>
        </a:p>
      </dgm:t>
    </dgm:pt>
    <dgm:pt modelId="{3C6FED70-C09D-40E7-8A1F-2E88F7C1452D}" type="sibTrans" cxnId="{4CA6FED2-9056-447E-8794-552019C974F5}">
      <dgm:prSet/>
      <dgm:spPr/>
      <dgm:t>
        <a:bodyPr/>
        <a:lstStyle/>
        <a:p>
          <a:endParaRPr lang="en-US"/>
        </a:p>
      </dgm:t>
    </dgm:pt>
    <dgm:pt modelId="{365ECF87-4D3C-4DF9-B245-AB6BB28852C3}">
      <dgm:prSet phldrT="[Text]"/>
      <dgm:spPr/>
      <dgm:t>
        <a:bodyPr/>
        <a:lstStyle/>
        <a:p>
          <a:r>
            <a:rPr lang="en-US" dirty="0" smtClean="0"/>
            <a:t>5 organizations contributed.</a:t>
          </a:r>
          <a:endParaRPr lang="en-US" dirty="0"/>
        </a:p>
      </dgm:t>
    </dgm:pt>
    <dgm:pt modelId="{D6FFFF2F-7F7F-45C3-A665-332B160A5794}" type="parTrans" cxnId="{755A248C-81E5-4EF8-BFD8-AA93AF79309D}">
      <dgm:prSet/>
      <dgm:spPr/>
      <dgm:t>
        <a:bodyPr/>
        <a:lstStyle/>
        <a:p>
          <a:endParaRPr lang="en-US"/>
        </a:p>
      </dgm:t>
    </dgm:pt>
    <dgm:pt modelId="{A01A629A-DAA6-49C5-953E-23B0185B27C6}" type="sibTrans" cxnId="{755A248C-81E5-4EF8-BFD8-AA93AF79309D}">
      <dgm:prSet/>
      <dgm:spPr/>
      <dgm:t>
        <a:bodyPr/>
        <a:lstStyle/>
        <a:p>
          <a:endParaRPr lang="en-US"/>
        </a:p>
      </dgm:t>
    </dgm:pt>
    <dgm:pt modelId="{7EED6B9C-A16D-441D-A55E-658EAE04B42C}">
      <dgm:prSet phldrT="[Text]"/>
      <dgm:spPr/>
      <dgm:t>
        <a:bodyPr/>
        <a:lstStyle/>
        <a:p>
          <a:r>
            <a:rPr lang="en-US" dirty="0" smtClean="0"/>
            <a:t>44 proposed work items outlined.</a:t>
          </a:r>
          <a:endParaRPr lang="en-US" dirty="0"/>
        </a:p>
      </dgm:t>
    </dgm:pt>
    <dgm:pt modelId="{3B94ED50-4E25-488A-8349-0DF0EB31F23F}" type="parTrans" cxnId="{4C5B4390-3753-408D-92D8-F56F5540AAC7}">
      <dgm:prSet/>
      <dgm:spPr/>
      <dgm:t>
        <a:bodyPr/>
        <a:lstStyle/>
        <a:p>
          <a:endParaRPr lang="en-US"/>
        </a:p>
      </dgm:t>
    </dgm:pt>
    <dgm:pt modelId="{FE904FB3-A408-4027-AC13-F1C7E39252AE}" type="sibTrans" cxnId="{4C5B4390-3753-408D-92D8-F56F5540AAC7}">
      <dgm:prSet/>
      <dgm:spPr/>
      <dgm:t>
        <a:bodyPr/>
        <a:lstStyle/>
        <a:p>
          <a:endParaRPr lang="en-US"/>
        </a:p>
      </dgm:t>
    </dgm:pt>
    <dgm:pt modelId="{C5FA1EB1-C8B2-4F10-A68D-F7A98523485E}" type="pres">
      <dgm:prSet presAssocID="{DF8E5C2A-D6F5-40AA-A36C-A4DE9E71E63F}" presName="Name0" presStyleCnt="0">
        <dgm:presLayoutVars>
          <dgm:dir/>
          <dgm:animLvl val="lvl"/>
          <dgm:resizeHandles val="exact"/>
        </dgm:presLayoutVars>
      </dgm:prSet>
      <dgm:spPr/>
      <dgm:t>
        <a:bodyPr/>
        <a:lstStyle/>
        <a:p>
          <a:endParaRPr lang="en-US"/>
        </a:p>
      </dgm:t>
    </dgm:pt>
    <dgm:pt modelId="{A913A0F3-C6AB-41C5-80D3-E0F4A1EE1054}" type="pres">
      <dgm:prSet presAssocID="{6B471BFB-8D3E-4FAF-AABC-9CFDD278FDFE}" presName="composite" presStyleCnt="0"/>
      <dgm:spPr/>
    </dgm:pt>
    <dgm:pt modelId="{396EBA68-44BD-4500-AFE7-CE4AEE0C5F8F}" type="pres">
      <dgm:prSet presAssocID="{6B471BFB-8D3E-4FAF-AABC-9CFDD278FDFE}" presName="parTx" presStyleLbl="alignNode1" presStyleIdx="0" presStyleCnt="1">
        <dgm:presLayoutVars>
          <dgm:chMax val="0"/>
          <dgm:chPref val="0"/>
          <dgm:bulletEnabled val="1"/>
        </dgm:presLayoutVars>
      </dgm:prSet>
      <dgm:spPr/>
      <dgm:t>
        <a:bodyPr/>
        <a:lstStyle/>
        <a:p>
          <a:endParaRPr lang="en-US"/>
        </a:p>
      </dgm:t>
    </dgm:pt>
    <dgm:pt modelId="{162BADFD-00E5-4783-94F2-ACB58E708F74}" type="pres">
      <dgm:prSet presAssocID="{6B471BFB-8D3E-4FAF-AABC-9CFDD278FDFE}" presName="desTx" presStyleLbl="alignAccFollowNode1" presStyleIdx="0" presStyleCnt="1">
        <dgm:presLayoutVars>
          <dgm:bulletEnabled val="1"/>
        </dgm:presLayoutVars>
      </dgm:prSet>
      <dgm:spPr/>
      <dgm:t>
        <a:bodyPr/>
        <a:lstStyle/>
        <a:p>
          <a:endParaRPr lang="en-US"/>
        </a:p>
      </dgm:t>
    </dgm:pt>
  </dgm:ptLst>
  <dgm:cxnLst>
    <dgm:cxn modelId="{755A248C-81E5-4EF8-BFD8-AA93AF79309D}" srcId="{6B471BFB-8D3E-4FAF-AABC-9CFDD278FDFE}" destId="{365ECF87-4D3C-4DF9-B245-AB6BB28852C3}" srcOrd="0" destOrd="0" parTransId="{D6FFFF2F-7F7F-45C3-A665-332B160A5794}" sibTransId="{A01A629A-DAA6-49C5-953E-23B0185B27C6}"/>
    <dgm:cxn modelId="{1EE07AFE-9F52-4BFC-A0F4-F482F79BDA62}" type="presOf" srcId="{365ECF87-4D3C-4DF9-B245-AB6BB28852C3}" destId="{162BADFD-00E5-4783-94F2-ACB58E708F74}" srcOrd="0" destOrd="0" presId="urn:microsoft.com/office/officeart/2005/8/layout/hList1"/>
    <dgm:cxn modelId="{C918248D-7CF7-404E-920C-8E2218781D08}" type="presOf" srcId="{7EED6B9C-A16D-441D-A55E-658EAE04B42C}" destId="{162BADFD-00E5-4783-94F2-ACB58E708F74}" srcOrd="0" destOrd="1" presId="urn:microsoft.com/office/officeart/2005/8/layout/hList1"/>
    <dgm:cxn modelId="{E5FC8C21-04A7-4C26-A3F2-0AC685CF3942}" type="presOf" srcId="{DF8E5C2A-D6F5-40AA-A36C-A4DE9E71E63F}" destId="{C5FA1EB1-C8B2-4F10-A68D-F7A98523485E}" srcOrd="0" destOrd="0" presId="urn:microsoft.com/office/officeart/2005/8/layout/hList1"/>
    <dgm:cxn modelId="{4CA6FED2-9056-447E-8794-552019C974F5}" srcId="{DF8E5C2A-D6F5-40AA-A36C-A4DE9E71E63F}" destId="{6B471BFB-8D3E-4FAF-AABC-9CFDD278FDFE}" srcOrd="0" destOrd="0" parTransId="{10CAF6A3-1F05-4DB1-AA18-44EC853D7D0C}" sibTransId="{3C6FED70-C09D-40E7-8A1F-2E88F7C1452D}"/>
    <dgm:cxn modelId="{F6FEE817-EDFB-4957-AFC6-A23B9BD54E31}" type="presOf" srcId="{6B471BFB-8D3E-4FAF-AABC-9CFDD278FDFE}" destId="{396EBA68-44BD-4500-AFE7-CE4AEE0C5F8F}" srcOrd="0" destOrd="0" presId="urn:microsoft.com/office/officeart/2005/8/layout/hList1"/>
    <dgm:cxn modelId="{4C5B4390-3753-408D-92D8-F56F5540AAC7}" srcId="{6B471BFB-8D3E-4FAF-AABC-9CFDD278FDFE}" destId="{7EED6B9C-A16D-441D-A55E-658EAE04B42C}" srcOrd="1" destOrd="0" parTransId="{3B94ED50-4E25-488A-8349-0DF0EB31F23F}" sibTransId="{FE904FB3-A408-4027-AC13-F1C7E39252AE}"/>
    <dgm:cxn modelId="{606F6C04-041A-44F4-90B8-3DE81183DF26}" type="presParOf" srcId="{C5FA1EB1-C8B2-4F10-A68D-F7A98523485E}" destId="{A913A0F3-C6AB-41C5-80D3-E0F4A1EE1054}" srcOrd="0" destOrd="0" presId="urn:microsoft.com/office/officeart/2005/8/layout/hList1"/>
    <dgm:cxn modelId="{E3C9B6F2-B0B3-4880-9964-0875F5BA4269}" type="presParOf" srcId="{A913A0F3-C6AB-41C5-80D3-E0F4A1EE1054}" destId="{396EBA68-44BD-4500-AFE7-CE4AEE0C5F8F}" srcOrd="0" destOrd="0" presId="urn:microsoft.com/office/officeart/2005/8/layout/hList1"/>
    <dgm:cxn modelId="{E77AED15-FDF1-465C-BDE6-76E2D624ABBA}" type="presParOf" srcId="{A913A0F3-C6AB-41C5-80D3-E0F4A1EE1054}" destId="{162BADFD-00E5-4783-94F2-ACB58E708F74}" srcOrd="1" destOrd="0" presId="urn:microsoft.com/office/officeart/2005/8/layout/h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B20A13A-252F-4558-A866-D216D86CA69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BE0FA784-48ED-43D4-A06B-878820917EE2}">
      <dgm:prSet phldrT="[Text]"/>
      <dgm:spPr/>
      <dgm:t>
        <a:bodyPr/>
        <a:lstStyle/>
        <a:p>
          <a:r>
            <a:rPr lang="en-US" dirty="0" smtClean="0"/>
            <a:t>What is it?</a:t>
          </a:r>
          <a:endParaRPr lang="en-US" dirty="0"/>
        </a:p>
      </dgm:t>
    </dgm:pt>
    <dgm:pt modelId="{656D1C60-D65B-4413-91B7-4D096B15C027}" type="parTrans" cxnId="{9C847E39-AB0D-41CC-9E3A-AE87DA770CBF}">
      <dgm:prSet/>
      <dgm:spPr/>
      <dgm:t>
        <a:bodyPr/>
        <a:lstStyle/>
        <a:p>
          <a:endParaRPr lang="en-US"/>
        </a:p>
      </dgm:t>
    </dgm:pt>
    <dgm:pt modelId="{2CA8D4DF-F797-42E7-AA03-0D54B13B198C}" type="sibTrans" cxnId="{9C847E39-AB0D-41CC-9E3A-AE87DA770CBF}">
      <dgm:prSet/>
      <dgm:spPr/>
      <dgm:t>
        <a:bodyPr/>
        <a:lstStyle/>
        <a:p>
          <a:endParaRPr lang="en-US"/>
        </a:p>
      </dgm:t>
    </dgm:pt>
    <dgm:pt modelId="{977B10FA-439A-4837-BB45-6FCEE058E8D5}">
      <dgm:prSet phldrT="[Text]"/>
      <dgm:spPr/>
      <dgm:t>
        <a:bodyPr/>
        <a:lstStyle/>
        <a:p>
          <a:r>
            <a:rPr lang="en-US" dirty="0" smtClean="0"/>
            <a:t>Biweekly meeting, occurring Wednesdays 5pm – 6pm (GMT+1).</a:t>
          </a:r>
          <a:endParaRPr lang="en-US" dirty="0"/>
        </a:p>
      </dgm:t>
    </dgm:pt>
    <dgm:pt modelId="{F64582E0-3E24-4A8E-96E7-C877AE2D339A}" type="parTrans" cxnId="{60511625-3306-47C9-895A-0C364626E310}">
      <dgm:prSet/>
      <dgm:spPr/>
      <dgm:t>
        <a:bodyPr/>
        <a:lstStyle/>
        <a:p>
          <a:endParaRPr lang="en-US"/>
        </a:p>
      </dgm:t>
    </dgm:pt>
    <dgm:pt modelId="{452AE61D-D2D3-4E2E-9A22-1F8E14B75416}" type="sibTrans" cxnId="{60511625-3306-47C9-895A-0C364626E310}">
      <dgm:prSet/>
      <dgm:spPr/>
      <dgm:t>
        <a:bodyPr/>
        <a:lstStyle/>
        <a:p>
          <a:endParaRPr lang="en-US"/>
        </a:p>
      </dgm:t>
    </dgm:pt>
    <dgm:pt modelId="{5D16D29A-1865-4D40-B9DA-E3E70A9F040E}" type="pres">
      <dgm:prSet presAssocID="{0B20A13A-252F-4558-A866-D216D86CA693}" presName="linearFlow" presStyleCnt="0">
        <dgm:presLayoutVars>
          <dgm:dir/>
          <dgm:animLvl val="lvl"/>
          <dgm:resizeHandles val="exact"/>
        </dgm:presLayoutVars>
      </dgm:prSet>
      <dgm:spPr/>
      <dgm:t>
        <a:bodyPr/>
        <a:lstStyle/>
        <a:p>
          <a:endParaRPr lang="en-US"/>
        </a:p>
      </dgm:t>
    </dgm:pt>
    <dgm:pt modelId="{8F123D7B-EF95-4FD9-BACE-F5A0186528DE}" type="pres">
      <dgm:prSet presAssocID="{BE0FA784-48ED-43D4-A06B-878820917EE2}" presName="composite" presStyleCnt="0"/>
      <dgm:spPr/>
    </dgm:pt>
    <dgm:pt modelId="{6D5027C2-EE24-4E73-BFB4-38528F7DF6ED}" type="pres">
      <dgm:prSet presAssocID="{BE0FA784-48ED-43D4-A06B-878820917EE2}" presName="parentText" presStyleLbl="alignNode1" presStyleIdx="0" presStyleCnt="1">
        <dgm:presLayoutVars>
          <dgm:chMax val="1"/>
          <dgm:bulletEnabled val="1"/>
        </dgm:presLayoutVars>
      </dgm:prSet>
      <dgm:spPr/>
      <dgm:t>
        <a:bodyPr/>
        <a:lstStyle/>
        <a:p>
          <a:endParaRPr lang="en-US"/>
        </a:p>
      </dgm:t>
    </dgm:pt>
    <dgm:pt modelId="{7C980F54-9A46-44BD-B980-700A9693D753}" type="pres">
      <dgm:prSet presAssocID="{BE0FA784-48ED-43D4-A06B-878820917EE2}" presName="descendantText" presStyleLbl="alignAcc1" presStyleIdx="0" presStyleCnt="1" custLinFactNeighborX="32175" custLinFactNeighborY="1950">
        <dgm:presLayoutVars>
          <dgm:bulletEnabled val="1"/>
        </dgm:presLayoutVars>
      </dgm:prSet>
      <dgm:spPr/>
      <dgm:t>
        <a:bodyPr/>
        <a:lstStyle/>
        <a:p>
          <a:endParaRPr lang="en-US"/>
        </a:p>
      </dgm:t>
    </dgm:pt>
  </dgm:ptLst>
  <dgm:cxnLst>
    <dgm:cxn modelId="{9C847E39-AB0D-41CC-9E3A-AE87DA770CBF}" srcId="{0B20A13A-252F-4558-A866-D216D86CA693}" destId="{BE0FA784-48ED-43D4-A06B-878820917EE2}" srcOrd="0" destOrd="0" parTransId="{656D1C60-D65B-4413-91B7-4D096B15C027}" sibTransId="{2CA8D4DF-F797-42E7-AA03-0D54B13B198C}"/>
    <dgm:cxn modelId="{15A733A4-C561-43C0-B9A8-EA87E29FEC44}" type="presOf" srcId="{0B20A13A-252F-4558-A866-D216D86CA693}" destId="{5D16D29A-1865-4D40-B9DA-E3E70A9F040E}" srcOrd="0" destOrd="0" presId="urn:microsoft.com/office/officeart/2005/8/layout/chevron2"/>
    <dgm:cxn modelId="{C660960D-6235-4ABE-8B45-627B73DE816F}" type="presOf" srcId="{BE0FA784-48ED-43D4-A06B-878820917EE2}" destId="{6D5027C2-EE24-4E73-BFB4-38528F7DF6ED}" srcOrd="0" destOrd="0" presId="urn:microsoft.com/office/officeart/2005/8/layout/chevron2"/>
    <dgm:cxn modelId="{60511625-3306-47C9-895A-0C364626E310}" srcId="{BE0FA784-48ED-43D4-A06B-878820917EE2}" destId="{977B10FA-439A-4837-BB45-6FCEE058E8D5}" srcOrd="0" destOrd="0" parTransId="{F64582E0-3E24-4A8E-96E7-C877AE2D339A}" sibTransId="{452AE61D-D2D3-4E2E-9A22-1F8E14B75416}"/>
    <dgm:cxn modelId="{9955528A-88A3-4260-B5FE-B4126FB4B8C6}" type="presOf" srcId="{977B10FA-439A-4837-BB45-6FCEE058E8D5}" destId="{7C980F54-9A46-44BD-B980-700A9693D753}" srcOrd="0" destOrd="0" presId="urn:microsoft.com/office/officeart/2005/8/layout/chevron2"/>
    <dgm:cxn modelId="{105BE2E3-2E9F-4DC0-B1DC-6C062155CDEF}" type="presParOf" srcId="{5D16D29A-1865-4D40-B9DA-E3E70A9F040E}" destId="{8F123D7B-EF95-4FD9-BACE-F5A0186528DE}" srcOrd="0" destOrd="0" presId="urn:microsoft.com/office/officeart/2005/8/layout/chevron2"/>
    <dgm:cxn modelId="{D21DD238-1A9A-4EC4-9171-E501EA78477F}" type="presParOf" srcId="{8F123D7B-EF95-4FD9-BACE-F5A0186528DE}" destId="{6D5027C2-EE24-4E73-BFB4-38528F7DF6ED}" srcOrd="0" destOrd="0" presId="urn:microsoft.com/office/officeart/2005/8/layout/chevron2"/>
    <dgm:cxn modelId="{72E931F2-30A2-467B-8E88-A5453281A428}" type="presParOf" srcId="{8F123D7B-EF95-4FD9-BACE-F5A0186528DE}" destId="{7C980F54-9A46-44BD-B980-700A9693D753}"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B20A13A-252F-4558-A866-D216D86CA69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BE0FA784-48ED-43D4-A06B-878820917EE2}">
      <dgm:prSet phldrT="[Text]"/>
      <dgm:spPr/>
      <dgm:t>
        <a:bodyPr/>
        <a:lstStyle/>
        <a:p>
          <a:r>
            <a:rPr lang="en-US" dirty="0" smtClean="0"/>
            <a:t>Examples to date</a:t>
          </a:r>
          <a:endParaRPr lang="en-US" dirty="0"/>
        </a:p>
      </dgm:t>
    </dgm:pt>
    <dgm:pt modelId="{656D1C60-D65B-4413-91B7-4D096B15C027}" type="parTrans" cxnId="{9C847E39-AB0D-41CC-9E3A-AE87DA770CBF}">
      <dgm:prSet/>
      <dgm:spPr/>
      <dgm:t>
        <a:bodyPr/>
        <a:lstStyle/>
        <a:p>
          <a:endParaRPr lang="en-US"/>
        </a:p>
      </dgm:t>
    </dgm:pt>
    <dgm:pt modelId="{2CA8D4DF-F797-42E7-AA03-0D54B13B198C}" type="sibTrans" cxnId="{9C847E39-AB0D-41CC-9E3A-AE87DA770CBF}">
      <dgm:prSet/>
      <dgm:spPr/>
      <dgm:t>
        <a:bodyPr/>
        <a:lstStyle/>
        <a:p>
          <a:endParaRPr lang="en-US"/>
        </a:p>
      </dgm:t>
    </dgm:pt>
    <dgm:pt modelId="{5D16D29A-1865-4D40-B9DA-E3E70A9F040E}" type="pres">
      <dgm:prSet presAssocID="{0B20A13A-252F-4558-A866-D216D86CA693}" presName="linearFlow" presStyleCnt="0">
        <dgm:presLayoutVars>
          <dgm:dir/>
          <dgm:animLvl val="lvl"/>
          <dgm:resizeHandles val="exact"/>
        </dgm:presLayoutVars>
      </dgm:prSet>
      <dgm:spPr/>
      <dgm:t>
        <a:bodyPr/>
        <a:lstStyle/>
        <a:p>
          <a:endParaRPr lang="en-US"/>
        </a:p>
      </dgm:t>
    </dgm:pt>
    <dgm:pt modelId="{8F123D7B-EF95-4FD9-BACE-F5A0186528DE}" type="pres">
      <dgm:prSet presAssocID="{BE0FA784-48ED-43D4-A06B-878820917EE2}" presName="composite" presStyleCnt="0"/>
      <dgm:spPr/>
    </dgm:pt>
    <dgm:pt modelId="{6D5027C2-EE24-4E73-BFB4-38528F7DF6ED}" type="pres">
      <dgm:prSet presAssocID="{BE0FA784-48ED-43D4-A06B-878820917EE2}" presName="parentText" presStyleLbl="alignNode1" presStyleIdx="0" presStyleCnt="1">
        <dgm:presLayoutVars>
          <dgm:chMax val="1"/>
          <dgm:bulletEnabled val="1"/>
        </dgm:presLayoutVars>
      </dgm:prSet>
      <dgm:spPr/>
      <dgm:t>
        <a:bodyPr/>
        <a:lstStyle/>
        <a:p>
          <a:endParaRPr lang="en-US"/>
        </a:p>
      </dgm:t>
    </dgm:pt>
    <dgm:pt modelId="{7C980F54-9A46-44BD-B980-700A9693D753}" type="pres">
      <dgm:prSet presAssocID="{BE0FA784-48ED-43D4-A06B-878820917EE2}" presName="descendantText" presStyleLbl="alignAcc1" presStyleIdx="0" presStyleCnt="1" custLinFactNeighborX="0" custLinFactNeighborY="-4258">
        <dgm:presLayoutVars>
          <dgm:bulletEnabled val="1"/>
        </dgm:presLayoutVars>
      </dgm:prSet>
      <dgm:spPr/>
      <dgm:t>
        <a:bodyPr/>
        <a:lstStyle/>
        <a:p>
          <a:endParaRPr lang="en-US"/>
        </a:p>
      </dgm:t>
    </dgm:pt>
  </dgm:ptLst>
  <dgm:cxnLst>
    <dgm:cxn modelId="{9C847E39-AB0D-41CC-9E3A-AE87DA770CBF}" srcId="{0B20A13A-252F-4558-A866-D216D86CA693}" destId="{BE0FA784-48ED-43D4-A06B-878820917EE2}" srcOrd="0" destOrd="0" parTransId="{656D1C60-D65B-4413-91B7-4D096B15C027}" sibTransId="{2CA8D4DF-F797-42E7-AA03-0D54B13B198C}"/>
    <dgm:cxn modelId="{F31C204E-9225-4BE1-9E1F-0FB7FB006AC9}" type="presOf" srcId="{0B20A13A-252F-4558-A866-D216D86CA693}" destId="{5D16D29A-1865-4D40-B9DA-E3E70A9F040E}" srcOrd="0" destOrd="0" presId="urn:microsoft.com/office/officeart/2005/8/layout/chevron2"/>
    <dgm:cxn modelId="{CEF42AC2-2DF9-4DCC-9633-A23599B3D536}" type="presOf" srcId="{BE0FA784-48ED-43D4-A06B-878820917EE2}" destId="{6D5027C2-EE24-4E73-BFB4-38528F7DF6ED}" srcOrd="0" destOrd="0" presId="urn:microsoft.com/office/officeart/2005/8/layout/chevron2"/>
    <dgm:cxn modelId="{3A51ABD6-54E4-4CBF-92FA-D844F7FA0AAB}" type="presParOf" srcId="{5D16D29A-1865-4D40-B9DA-E3E70A9F040E}" destId="{8F123D7B-EF95-4FD9-BACE-F5A0186528DE}" srcOrd="0" destOrd="0" presId="urn:microsoft.com/office/officeart/2005/8/layout/chevron2"/>
    <dgm:cxn modelId="{E1A5F0A9-CEC1-4734-A874-326647332506}" type="presParOf" srcId="{8F123D7B-EF95-4FD9-BACE-F5A0186528DE}" destId="{6D5027C2-EE24-4E73-BFB4-38528F7DF6ED}" srcOrd="0" destOrd="0" presId="urn:microsoft.com/office/officeart/2005/8/layout/chevron2"/>
    <dgm:cxn modelId="{1324F8EF-DA4B-428B-B9A9-F505DD1CA618}" type="presParOf" srcId="{8F123D7B-EF95-4FD9-BACE-F5A0186528DE}" destId="{7C980F54-9A46-44BD-B980-700A9693D753}" srcOrd="1" destOrd="0" presId="urn:microsoft.com/office/officeart/2005/8/layout/chevron2"/>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B20A13A-252F-4558-A866-D216D86CA69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BE0FA784-48ED-43D4-A06B-878820917EE2}">
      <dgm:prSet phldrT="[Text]"/>
      <dgm:spPr/>
      <dgm:t>
        <a:bodyPr/>
        <a:lstStyle/>
        <a:p>
          <a:r>
            <a:rPr lang="en-US" dirty="0" smtClean="0"/>
            <a:t>KUDOS!</a:t>
          </a:r>
          <a:endParaRPr lang="en-US" dirty="0"/>
        </a:p>
      </dgm:t>
    </dgm:pt>
    <dgm:pt modelId="{656D1C60-D65B-4413-91B7-4D096B15C027}" type="parTrans" cxnId="{9C847E39-AB0D-41CC-9E3A-AE87DA770CBF}">
      <dgm:prSet/>
      <dgm:spPr/>
      <dgm:t>
        <a:bodyPr/>
        <a:lstStyle/>
        <a:p>
          <a:endParaRPr lang="en-US"/>
        </a:p>
      </dgm:t>
    </dgm:pt>
    <dgm:pt modelId="{2CA8D4DF-F797-42E7-AA03-0D54B13B198C}" type="sibTrans" cxnId="{9C847E39-AB0D-41CC-9E3A-AE87DA770CBF}">
      <dgm:prSet/>
      <dgm:spPr/>
      <dgm:t>
        <a:bodyPr/>
        <a:lstStyle/>
        <a:p>
          <a:endParaRPr lang="en-US"/>
        </a:p>
      </dgm:t>
    </dgm:pt>
    <dgm:pt modelId="{977B10FA-439A-4837-BB45-6FCEE058E8D5}">
      <dgm:prSet phldrT="[Text]"/>
      <dgm:spPr/>
      <dgm:t>
        <a:bodyPr/>
        <a:lstStyle/>
        <a:p>
          <a:r>
            <a:rPr lang="en-US" dirty="0" smtClean="0"/>
            <a:t>Kevin Traynor (Red Hat) for organizing and driving the initiative. </a:t>
          </a:r>
          <a:endParaRPr lang="en-US" dirty="0"/>
        </a:p>
      </dgm:t>
    </dgm:pt>
    <dgm:pt modelId="{F64582E0-3E24-4A8E-96E7-C877AE2D339A}" type="parTrans" cxnId="{60511625-3306-47C9-895A-0C364626E310}">
      <dgm:prSet/>
      <dgm:spPr/>
      <dgm:t>
        <a:bodyPr/>
        <a:lstStyle/>
        <a:p>
          <a:endParaRPr lang="en-US"/>
        </a:p>
      </dgm:t>
    </dgm:pt>
    <dgm:pt modelId="{452AE61D-D2D3-4E2E-9A22-1F8E14B75416}" type="sibTrans" cxnId="{60511625-3306-47C9-895A-0C364626E310}">
      <dgm:prSet/>
      <dgm:spPr/>
      <dgm:t>
        <a:bodyPr/>
        <a:lstStyle/>
        <a:p>
          <a:endParaRPr lang="en-US"/>
        </a:p>
      </dgm:t>
    </dgm:pt>
    <dgm:pt modelId="{5D16D29A-1865-4D40-B9DA-E3E70A9F040E}" type="pres">
      <dgm:prSet presAssocID="{0B20A13A-252F-4558-A866-D216D86CA693}" presName="linearFlow" presStyleCnt="0">
        <dgm:presLayoutVars>
          <dgm:dir/>
          <dgm:animLvl val="lvl"/>
          <dgm:resizeHandles val="exact"/>
        </dgm:presLayoutVars>
      </dgm:prSet>
      <dgm:spPr/>
      <dgm:t>
        <a:bodyPr/>
        <a:lstStyle/>
        <a:p>
          <a:endParaRPr lang="en-US"/>
        </a:p>
      </dgm:t>
    </dgm:pt>
    <dgm:pt modelId="{8F123D7B-EF95-4FD9-BACE-F5A0186528DE}" type="pres">
      <dgm:prSet presAssocID="{BE0FA784-48ED-43D4-A06B-878820917EE2}" presName="composite" presStyleCnt="0"/>
      <dgm:spPr/>
    </dgm:pt>
    <dgm:pt modelId="{6D5027C2-EE24-4E73-BFB4-38528F7DF6ED}" type="pres">
      <dgm:prSet presAssocID="{BE0FA784-48ED-43D4-A06B-878820917EE2}" presName="parentText" presStyleLbl="alignNode1" presStyleIdx="0" presStyleCnt="1">
        <dgm:presLayoutVars>
          <dgm:chMax val="1"/>
          <dgm:bulletEnabled val="1"/>
        </dgm:presLayoutVars>
      </dgm:prSet>
      <dgm:spPr/>
      <dgm:t>
        <a:bodyPr/>
        <a:lstStyle/>
        <a:p>
          <a:endParaRPr lang="en-US"/>
        </a:p>
      </dgm:t>
    </dgm:pt>
    <dgm:pt modelId="{7C980F54-9A46-44BD-B980-700A9693D753}" type="pres">
      <dgm:prSet presAssocID="{BE0FA784-48ED-43D4-A06B-878820917EE2}" presName="descendantText" presStyleLbl="alignAcc1" presStyleIdx="0" presStyleCnt="1" custLinFactNeighborX="32175" custLinFactNeighborY="1950">
        <dgm:presLayoutVars>
          <dgm:bulletEnabled val="1"/>
        </dgm:presLayoutVars>
      </dgm:prSet>
      <dgm:spPr/>
      <dgm:t>
        <a:bodyPr/>
        <a:lstStyle/>
        <a:p>
          <a:endParaRPr lang="en-US"/>
        </a:p>
      </dgm:t>
    </dgm:pt>
  </dgm:ptLst>
  <dgm:cxnLst>
    <dgm:cxn modelId="{9C847E39-AB0D-41CC-9E3A-AE87DA770CBF}" srcId="{0B20A13A-252F-4558-A866-D216D86CA693}" destId="{BE0FA784-48ED-43D4-A06B-878820917EE2}" srcOrd="0" destOrd="0" parTransId="{656D1C60-D65B-4413-91B7-4D096B15C027}" sibTransId="{2CA8D4DF-F797-42E7-AA03-0D54B13B198C}"/>
    <dgm:cxn modelId="{22B0CFD8-0CD9-44D4-B086-3F29F6DDA2FD}" type="presOf" srcId="{0B20A13A-252F-4558-A866-D216D86CA693}" destId="{5D16D29A-1865-4D40-B9DA-E3E70A9F040E}" srcOrd="0" destOrd="0" presId="urn:microsoft.com/office/officeart/2005/8/layout/chevron2"/>
    <dgm:cxn modelId="{A459CA63-A4EE-4633-B27E-F903E7421BC8}" type="presOf" srcId="{977B10FA-439A-4837-BB45-6FCEE058E8D5}" destId="{7C980F54-9A46-44BD-B980-700A9693D753}" srcOrd="0" destOrd="0" presId="urn:microsoft.com/office/officeart/2005/8/layout/chevron2"/>
    <dgm:cxn modelId="{71C81897-EEBB-4036-89C0-A528A6B289F6}" type="presOf" srcId="{BE0FA784-48ED-43D4-A06B-878820917EE2}" destId="{6D5027C2-EE24-4E73-BFB4-38528F7DF6ED}" srcOrd="0" destOrd="0" presId="urn:microsoft.com/office/officeart/2005/8/layout/chevron2"/>
    <dgm:cxn modelId="{60511625-3306-47C9-895A-0C364626E310}" srcId="{BE0FA784-48ED-43D4-A06B-878820917EE2}" destId="{977B10FA-439A-4837-BB45-6FCEE058E8D5}" srcOrd="0" destOrd="0" parTransId="{F64582E0-3E24-4A8E-96E7-C877AE2D339A}" sibTransId="{452AE61D-D2D3-4E2E-9A22-1F8E14B75416}"/>
    <dgm:cxn modelId="{FF2987F1-F93E-41D5-8264-4E034E8EBC30}" type="presParOf" srcId="{5D16D29A-1865-4D40-B9DA-E3E70A9F040E}" destId="{8F123D7B-EF95-4FD9-BACE-F5A0186528DE}" srcOrd="0" destOrd="0" presId="urn:microsoft.com/office/officeart/2005/8/layout/chevron2"/>
    <dgm:cxn modelId="{1D25615B-F47F-4001-8B31-12B0AD7DA1CE}" type="presParOf" srcId="{8F123D7B-EF95-4FD9-BACE-F5A0186528DE}" destId="{6D5027C2-EE24-4E73-BFB4-38528F7DF6ED}" srcOrd="0" destOrd="0" presId="urn:microsoft.com/office/officeart/2005/8/layout/chevron2"/>
    <dgm:cxn modelId="{406AA779-EFDA-4737-8821-DDA8E9E5188B}" type="presParOf" srcId="{8F123D7B-EF95-4FD9-BACE-F5A0186528DE}" destId="{7C980F54-9A46-44BD-B980-700A9693D753}" srcOrd="1" destOrd="0" presId="urn:microsoft.com/office/officeart/2005/8/layout/chevron2"/>
  </dgm:cxnLst>
  <dgm:bg/>
  <dgm:whole/>
  <dgm:extLst>
    <a:ext uri="http://schemas.microsoft.com/office/drawing/2008/diagram">
      <dsp:dataModelExt xmlns:dsp="http://schemas.microsoft.com/office/drawing/2008/diagram" relId="rId2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9349E2-3DD9-48B2-B951-597A3AE94D39}" type="datetimeFigureOut">
              <a:rPr lang="en-US" smtClean="0"/>
              <a:t>11/12/2017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C60766-AC64-4B49-AEC5-163E30633797}" type="slidenum">
              <a:rPr lang="en-US" smtClean="0"/>
              <a:t>‹#›</a:t>
            </a:fld>
            <a:endParaRPr lang="en-US"/>
          </a:p>
        </p:txBody>
      </p:sp>
    </p:spTree>
    <p:extLst>
      <p:ext uri="{BB962C8B-B14F-4D97-AF65-F5344CB8AC3E}">
        <p14:creationId xmlns:p14="http://schemas.microsoft.com/office/powerpoint/2010/main" val="3438741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C60766-AC64-4B49-AEC5-163E30633797}" type="slidenum">
              <a:rPr lang="en-US" smtClean="0"/>
              <a:t>4</a:t>
            </a:fld>
            <a:endParaRPr lang="en-US"/>
          </a:p>
        </p:txBody>
      </p:sp>
    </p:spTree>
    <p:extLst>
      <p:ext uri="{BB962C8B-B14F-4D97-AF65-F5344CB8AC3E}">
        <p14:creationId xmlns:p14="http://schemas.microsoft.com/office/powerpoint/2010/main" val="2380004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Roadmap document hyperlink for address of external google doc.</a:t>
            </a:r>
            <a:endParaRPr lang="en-US" dirty="0"/>
          </a:p>
        </p:txBody>
      </p:sp>
      <p:sp>
        <p:nvSpPr>
          <p:cNvPr id="4" name="Slide Number Placeholder 3"/>
          <p:cNvSpPr>
            <a:spLocks noGrp="1"/>
          </p:cNvSpPr>
          <p:nvPr>
            <p:ph type="sldNum" sz="quarter" idx="10"/>
          </p:nvPr>
        </p:nvSpPr>
        <p:spPr/>
        <p:txBody>
          <a:bodyPr/>
          <a:lstStyle/>
          <a:p>
            <a:fld id="{DCC60766-AC64-4B49-AEC5-163E30633797}" type="slidenum">
              <a:rPr lang="en-US" smtClean="0"/>
              <a:t>5</a:t>
            </a:fld>
            <a:endParaRPr lang="en-US"/>
          </a:p>
        </p:txBody>
      </p:sp>
    </p:spTree>
    <p:extLst>
      <p:ext uri="{BB962C8B-B14F-4D97-AF65-F5344CB8AC3E}">
        <p14:creationId xmlns:p14="http://schemas.microsoft.com/office/powerpoint/2010/main" val="67131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C60766-AC64-4B49-AEC5-163E30633797}" type="slidenum">
              <a:rPr lang="en-US" smtClean="0"/>
              <a:t>6</a:t>
            </a:fld>
            <a:endParaRPr lang="en-US"/>
          </a:p>
        </p:txBody>
      </p:sp>
    </p:spTree>
    <p:extLst>
      <p:ext uri="{BB962C8B-B14F-4D97-AF65-F5344CB8AC3E}">
        <p14:creationId xmlns:p14="http://schemas.microsoft.com/office/powerpoint/2010/main" val="17298699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OVS_PPT_16-9_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9" name="Rectangle 8"/>
          <p:cNvSpPr/>
          <p:nvPr userDrawn="1"/>
        </p:nvSpPr>
        <p:spPr>
          <a:xfrm>
            <a:off x="0" y="3305408"/>
            <a:ext cx="9144000" cy="1838091"/>
          </a:xfrm>
          <a:prstGeom prst="rect">
            <a:avLst/>
          </a:prstGeom>
          <a:solidFill>
            <a:schemeClr val="dk1">
              <a:alpha val="63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0" y="3629845"/>
            <a:ext cx="9144000" cy="578029"/>
          </a:xfrm>
        </p:spPr>
        <p:txBody>
          <a:bodyPr/>
          <a:lstStyle>
            <a:lvl1pPr algn="ctr">
              <a:defRPr sz="3500">
                <a:solidFill>
                  <a:schemeClr val="bg1"/>
                </a:solidFill>
                <a:latin typeface="Arial"/>
                <a:cs typeface="Arial"/>
              </a:defRPr>
            </a:lvl1pPr>
          </a:lstStyle>
          <a:p>
            <a:r>
              <a:rPr lang="en-CA" dirty="0" smtClean="0"/>
              <a:t>Click to edit Master title style</a:t>
            </a:r>
            <a:endParaRPr lang="en-US" dirty="0"/>
          </a:p>
        </p:txBody>
      </p:sp>
      <p:sp>
        <p:nvSpPr>
          <p:cNvPr id="3" name="Subtitle 2"/>
          <p:cNvSpPr>
            <a:spLocks noGrp="1"/>
          </p:cNvSpPr>
          <p:nvPr>
            <p:ph type="subTitle" idx="1"/>
          </p:nvPr>
        </p:nvSpPr>
        <p:spPr>
          <a:xfrm>
            <a:off x="0" y="4320626"/>
            <a:ext cx="9143999" cy="495796"/>
          </a:xfrm>
        </p:spPr>
        <p:txBody>
          <a:bodyPr>
            <a:normAutofit/>
          </a:bodyPr>
          <a:lstStyle>
            <a:lvl1pPr marL="0" indent="0" algn="ctr">
              <a:buNone/>
              <a:defRPr sz="200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Click to edit Master subtitle style</a:t>
            </a:r>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57176" y="954109"/>
            <a:ext cx="2651690" cy="1728563"/>
          </a:xfrm>
          <a:prstGeom prst="rect">
            <a:avLst/>
          </a:prstGeom>
        </p:spPr>
      </p:pic>
    </p:spTree>
    <p:extLst>
      <p:ext uri="{BB962C8B-B14F-4D97-AF65-F5344CB8AC3E}">
        <p14:creationId xmlns:p14="http://schemas.microsoft.com/office/powerpoint/2010/main" val="256754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OVS_PPT_16-9_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4" name="Rectangle 3"/>
          <p:cNvSpPr/>
          <p:nvPr userDrawn="1"/>
        </p:nvSpPr>
        <p:spPr>
          <a:xfrm>
            <a:off x="0" y="1608823"/>
            <a:ext cx="9144000" cy="2181012"/>
          </a:xfrm>
          <a:prstGeom prst="rect">
            <a:avLst/>
          </a:prstGeom>
          <a:solidFill>
            <a:schemeClr val="dk1">
              <a:alpha val="63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Title 1"/>
          <p:cNvSpPr>
            <a:spLocks noGrp="1"/>
          </p:cNvSpPr>
          <p:nvPr>
            <p:ph type="ctrTitle"/>
          </p:nvPr>
        </p:nvSpPr>
        <p:spPr>
          <a:xfrm>
            <a:off x="3816965" y="2142687"/>
            <a:ext cx="5317736" cy="699415"/>
          </a:xfrm>
        </p:spPr>
        <p:txBody>
          <a:bodyPr/>
          <a:lstStyle>
            <a:lvl1pPr algn="l">
              <a:defRPr>
                <a:solidFill>
                  <a:schemeClr val="bg1"/>
                </a:solidFill>
                <a:latin typeface="Arial"/>
                <a:cs typeface="Arial"/>
              </a:defRPr>
            </a:lvl1pPr>
          </a:lstStyle>
          <a:p>
            <a:r>
              <a:rPr lang="en-CA" dirty="0" smtClean="0"/>
              <a:t>Click to edit Master title style</a:t>
            </a:r>
            <a:endParaRPr lang="en-US" dirty="0"/>
          </a:p>
        </p:txBody>
      </p:sp>
      <p:sp>
        <p:nvSpPr>
          <p:cNvPr id="6" name="Subtitle 2"/>
          <p:cNvSpPr>
            <a:spLocks noGrp="1"/>
          </p:cNvSpPr>
          <p:nvPr>
            <p:ph type="subTitle" idx="1"/>
          </p:nvPr>
        </p:nvSpPr>
        <p:spPr>
          <a:xfrm>
            <a:off x="3848517" y="2842102"/>
            <a:ext cx="5317736" cy="439146"/>
          </a:xfrm>
        </p:spPr>
        <p:txBody>
          <a:bodyPr>
            <a:normAutofit/>
          </a:bodyPr>
          <a:lstStyle>
            <a:lvl1pPr marL="0" indent="0" algn="l">
              <a:buNone/>
              <a:defRPr sz="160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Click to edit Master subtitle style</a:t>
            </a:r>
            <a:endParaRPr lang="en-US" dirty="0"/>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58726" y="2081851"/>
            <a:ext cx="1817730" cy="1184928"/>
          </a:xfrm>
          <a:prstGeom prst="rect">
            <a:avLst/>
          </a:prstGeom>
        </p:spPr>
      </p:pic>
    </p:spTree>
    <p:extLst>
      <p:ext uri="{BB962C8B-B14F-4D97-AF65-F5344CB8AC3E}">
        <p14:creationId xmlns:p14="http://schemas.microsoft.com/office/powerpoint/2010/main" val="1297514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2869754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62574"/>
            <a:ext cx="8229600" cy="3632049"/>
          </a:xfrm>
          <a:prstGeom prst="rect">
            <a:avLst/>
          </a:prstGeom>
        </p:spPr>
        <p:txBody>
          <a:bodyPr vert="horz" lIns="91440" tIns="45720" rIns="91440" bIns="45720" rtlCol="0">
            <a:normAutofit/>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pic>
        <p:nvPicPr>
          <p:cNvPr id="7" name="Picture 6" descr="OVS_PPT_16-9_Background.jpg"/>
          <p:cNvPicPr>
            <a:picLocks noChangeAspect="1"/>
          </p:cNvPicPr>
          <p:nvPr userDrawn="1"/>
        </p:nvPicPr>
        <p:blipFill rotWithShape="1">
          <a:blip r:embed="rId5">
            <a:extLst>
              <a:ext uri="{28A0092B-C50C-407E-A947-70E740481C1C}">
                <a14:useLocalDpi xmlns:a14="http://schemas.microsoft.com/office/drawing/2010/main" val="0"/>
              </a:ext>
            </a:extLst>
          </a:blip>
          <a:srcRect t="40564" b="45440"/>
          <a:stretch/>
        </p:blipFill>
        <p:spPr>
          <a:xfrm>
            <a:off x="0" y="0"/>
            <a:ext cx="9144000" cy="719908"/>
          </a:xfrm>
          <a:prstGeom prst="rect">
            <a:avLst/>
          </a:prstGeom>
        </p:spPr>
      </p:pic>
      <p:sp>
        <p:nvSpPr>
          <p:cNvPr id="8" name="Rectangle 7"/>
          <p:cNvSpPr/>
          <p:nvPr userDrawn="1"/>
        </p:nvSpPr>
        <p:spPr>
          <a:xfrm>
            <a:off x="0" y="4772423"/>
            <a:ext cx="9144000" cy="379165"/>
          </a:xfrm>
          <a:prstGeom prst="rect">
            <a:avLst/>
          </a:prstGeom>
          <a:solidFill>
            <a:schemeClr val="dk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05979"/>
            <a:ext cx="8229600" cy="360241"/>
          </a:xfrm>
          <a:prstGeom prst="rect">
            <a:avLst/>
          </a:prstGeom>
        </p:spPr>
        <p:txBody>
          <a:bodyPr vert="horz" lIns="91440" tIns="45720" rIns="91440" bIns="45720" rtlCol="0" anchor="ctr">
            <a:noAutofit/>
          </a:bodyPr>
          <a:lstStyle/>
          <a:p>
            <a:r>
              <a:rPr lang="en-CA" dirty="0" smtClean="0"/>
              <a:t>Click to edit Master title style</a:t>
            </a:r>
            <a:endParaRPr lang="en-US" dirty="0"/>
          </a:p>
        </p:txBody>
      </p:sp>
    </p:spTree>
    <p:extLst>
      <p:ext uri="{BB962C8B-B14F-4D97-AF65-F5344CB8AC3E}">
        <p14:creationId xmlns:p14="http://schemas.microsoft.com/office/powerpoint/2010/main" val="125530069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Lst>
  <p:txStyles>
    <p:titleStyle>
      <a:lvl1pPr algn="l" defTabSz="457200" rtl="0" eaLnBrk="1" latinLnBrk="0" hangingPunct="1">
        <a:spcBef>
          <a:spcPct val="0"/>
        </a:spcBef>
        <a:buNone/>
        <a:defRPr sz="2800" kern="1200">
          <a:solidFill>
            <a:srgbClr val="FFFFFF"/>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intel.com/"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image" Target="../media/image4.emf"/></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4.emf"/><Relationship Id="rId7" Type="http://schemas.openxmlformats.org/officeDocument/2006/relationships/diagramQuickStyle" Target="../diagrams/quickStyle3.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hyperlink" Target="https://docs.google.com/spreadsheets/d/1FilGq46vQePFKoehADWWsDvDCZSNsMU7PrpPr3EM3lU/edit#gid=0" TargetMode="External"/><Relationship Id="rId9" Type="http://schemas.microsoft.com/office/2007/relationships/diagramDrawing" Target="../diagrams/drawing3.xml"/></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13" Type="http://schemas.openxmlformats.org/officeDocument/2006/relationships/diagramQuickStyle" Target="../diagrams/quickStyle5.xml"/><Relationship Id="rId18" Type="http://schemas.openxmlformats.org/officeDocument/2006/relationships/diagramQuickStyle" Target="../diagrams/quickStyle6.xml"/><Relationship Id="rId3" Type="http://schemas.openxmlformats.org/officeDocument/2006/relationships/image" Target="../media/image5.emf"/><Relationship Id="rId7" Type="http://schemas.openxmlformats.org/officeDocument/2006/relationships/diagramColors" Target="../diagrams/colors4.xml"/><Relationship Id="rId12" Type="http://schemas.openxmlformats.org/officeDocument/2006/relationships/diagramLayout" Target="../diagrams/layout5.xml"/><Relationship Id="rId17" Type="http://schemas.openxmlformats.org/officeDocument/2006/relationships/diagramLayout" Target="../diagrams/layout6.xml"/><Relationship Id="rId2" Type="http://schemas.openxmlformats.org/officeDocument/2006/relationships/notesSlide" Target="../notesSlides/notesSlide3.xml"/><Relationship Id="rId16" Type="http://schemas.openxmlformats.org/officeDocument/2006/relationships/diagramData" Target="../diagrams/data6.xml"/><Relationship Id="rId20" Type="http://schemas.microsoft.com/office/2007/relationships/diagramDrawing" Target="../diagrams/drawing6.xml"/><Relationship Id="rId1" Type="http://schemas.openxmlformats.org/officeDocument/2006/relationships/slideLayout" Target="../slideLayouts/slideLayout3.xml"/><Relationship Id="rId6" Type="http://schemas.openxmlformats.org/officeDocument/2006/relationships/diagramQuickStyle" Target="../diagrams/quickStyle4.xml"/><Relationship Id="rId11" Type="http://schemas.openxmlformats.org/officeDocument/2006/relationships/diagramData" Target="../diagrams/data5.xml"/><Relationship Id="rId5" Type="http://schemas.openxmlformats.org/officeDocument/2006/relationships/diagramLayout" Target="../diagrams/layout4.xml"/><Relationship Id="rId15" Type="http://schemas.microsoft.com/office/2007/relationships/diagramDrawing" Target="../diagrams/drawing5.xml"/><Relationship Id="rId10" Type="http://schemas.openxmlformats.org/officeDocument/2006/relationships/hyperlink" Target="https://www.google.com/url?q=https://www.bluejeans.com/numbers&amp;sa=D&amp;ust=1510430305751000&amp;usg=AFQjCNFWMQMG_w_HJnpV1IyPLZ15T2b5Ug" TargetMode="External"/><Relationship Id="rId19" Type="http://schemas.openxmlformats.org/officeDocument/2006/relationships/diagramColors" Target="../diagrams/colors6.xml"/><Relationship Id="rId4" Type="http://schemas.openxmlformats.org/officeDocument/2006/relationships/diagramData" Target="../diagrams/data4.xml"/><Relationship Id="rId9" Type="http://schemas.openxmlformats.org/officeDocument/2006/relationships/hyperlink" Target="https://bluejeans.com/139318596" TargetMode="External"/><Relationship Id="rId14" Type="http://schemas.openxmlformats.org/officeDocument/2006/relationships/diagramColors" Target="../diagrams/colors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Community Practices for </a:t>
            </a:r>
            <a:r>
              <a:rPr lang="en-US" smtClean="0"/>
              <a:t>OVS with DPDK</a:t>
            </a:r>
            <a:endParaRPr lang="en-US" dirty="0"/>
          </a:p>
        </p:txBody>
      </p:sp>
      <p:sp>
        <p:nvSpPr>
          <p:cNvPr id="5" name="Subtitle 4"/>
          <p:cNvSpPr>
            <a:spLocks noGrp="1"/>
          </p:cNvSpPr>
          <p:nvPr>
            <p:ph type="subTitle" idx="1"/>
          </p:nvPr>
        </p:nvSpPr>
        <p:spPr/>
        <p:txBody>
          <a:bodyPr>
            <a:normAutofit fontScale="70000" lnSpcReduction="20000"/>
          </a:bodyPr>
          <a:lstStyle/>
          <a:p>
            <a:r>
              <a:rPr lang="en-US" dirty="0" smtClean="0"/>
              <a:t>Ian Stokes</a:t>
            </a:r>
          </a:p>
          <a:p>
            <a:r>
              <a:rPr lang="en-US" dirty="0" smtClean="0"/>
              <a:t> Intel</a:t>
            </a:r>
            <a:endParaRPr lang="en-US" dirty="0"/>
          </a:p>
        </p:txBody>
      </p:sp>
      <p:sp>
        <p:nvSpPr>
          <p:cNvPr id="6" name="TextBox 5"/>
          <p:cNvSpPr txBox="1"/>
          <p:nvPr/>
        </p:nvSpPr>
        <p:spPr>
          <a:xfrm>
            <a:off x="2443942" y="2734887"/>
            <a:ext cx="4256116" cy="369332"/>
          </a:xfrm>
          <a:prstGeom prst="rect">
            <a:avLst/>
          </a:prstGeom>
          <a:noFill/>
        </p:spPr>
        <p:txBody>
          <a:bodyPr wrap="square" rtlCol="0">
            <a:spAutoFit/>
          </a:bodyPr>
          <a:lstStyle/>
          <a:p>
            <a:r>
              <a:rPr lang="en-US" dirty="0" smtClean="0">
                <a:solidFill>
                  <a:schemeClr val="bg1"/>
                </a:solidFill>
                <a:latin typeface="Arial" charset="0"/>
                <a:ea typeface="Arial" charset="0"/>
                <a:cs typeface="Arial" charset="0"/>
              </a:rPr>
              <a:t>November 16-17, 2017  | San Jose, CA</a:t>
            </a:r>
            <a:endParaRPr lang="en-US" dirty="0">
              <a:solidFill>
                <a:schemeClr val="bg1"/>
              </a:solidFill>
              <a:latin typeface="Arial" charset="0"/>
              <a:ea typeface="Arial" charset="0"/>
              <a:cs typeface="Arial" charset="0"/>
            </a:endParaRPr>
          </a:p>
        </p:txBody>
      </p:sp>
    </p:spTree>
    <p:extLst>
      <p:ext uri="{BB962C8B-B14F-4D97-AF65-F5344CB8AC3E}">
        <p14:creationId xmlns:p14="http://schemas.microsoft.com/office/powerpoint/2010/main" val="622928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Notices &amp; Disclaimers</a:t>
            </a:r>
          </a:p>
        </p:txBody>
      </p:sp>
      <p:sp>
        <p:nvSpPr>
          <p:cNvPr id="5" name="Content Placeholder 4"/>
          <p:cNvSpPr>
            <a:spLocks noGrp="1"/>
          </p:cNvSpPr>
          <p:nvPr>
            <p:ph idx="1"/>
          </p:nvPr>
        </p:nvSpPr>
        <p:spPr/>
        <p:txBody>
          <a:bodyPr>
            <a:normAutofit fontScale="32500" lnSpcReduction="20000"/>
          </a:bodyPr>
          <a:lstStyle/>
          <a:p>
            <a:pPr marL="0" lvl="0" indent="0">
              <a:spcBef>
                <a:spcPts val="0"/>
              </a:spcBef>
              <a:buNone/>
              <a:defRPr/>
            </a:pPr>
            <a:r>
              <a:rPr lang="en-US" dirty="0">
                <a:solidFill>
                  <a:srgbClr val="1F497D"/>
                </a:solidFill>
                <a:latin typeface="Intel Clear"/>
                <a:cs typeface="Intel Clear" panose="020B0604020203020204" pitchFamily="34" charset="0"/>
              </a:rPr>
              <a:t>Intel technologies’ features and benefits depend on system configuration and may require enabled hardware, software or service activation. Performance varies depending on system configuration. </a:t>
            </a:r>
            <a:r>
              <a:rPr lang="en-US" dirty="0">
                <a:solidFill>
                  <a:srgbClr val="1F497D"/>
                </a:solidFill>
                <a:latin typeface="Intel Clear"/>
              </a:rPr>
              <a:t>Check with your system manufacturer or retailer or learn more at intel.com. </a:t>
            </a:r>
          </a:p>
          <a:p>
            <a:pPr marL="0" lvl="0" indent="0">
              <a:spcBef>
                <a:spcPts val="1200"/>
              </a:spcBef>
              <a:buNone/>
              <a:defRPr/>
            </a:pPr>
            <a:r>
              <a:rPr lang="en-US" dirty="0">
                <a:solidFill>
                  <a:srgbClr val="1F497D"/>
                </a:solidFill>
                <a:latin typeface="Intel Clear"/>
                <a:cs typeface="Intel Clear" panose="020B0604020203020204" pitchFamily="34" charset="0"/>
              </a:rPr>
              <a:t>No computer system can be absolutely secure. </a:t>
            </a:r>
          </a:p>
          <a:p>
            <a:pPr marL="0" lvl="0" indent="0">
              <a:spcBef>
                <a:spcPts val="1200"/>
              </a:spcBef>
              <a:buNone/>
              <a:defRPr/>
            </a:pPr>
            <a:r>
              <a:rPr lang="en-US" dirty="0">
                <a:solidFill>
                  <a:srgbClr val="1F497D"/>
                </a:solidFill>
                <a:latin typeface="Intel Clear"/>
                <a:cs typeface="Intel Clear" panose="020B0604020203020204" pitchFamily="34" charset="0"/>
              </a:rPr>
              <a:t>Tests document performance of components on a particular test, in specific systems. Differences in hardware, software, or configuration will affect actual performance. Consult other sources of information to evaluate performance as you consider your purchase. For more complete information about performance and benchmark results, visit </a:t>
            </a:r>
            <a:r>
              <a:rPr lang="en-US" dirty="0">
                <a:solidFill>
                  <a:srgbClr val="1F497D"/>
                </a:solidFill>
                <a:latin typeface="Intel Clear"/>
                <a:cs typeface="Intel Clear" panose="020B0604020203020204" pitchFamily="34" charset="0"/>
                <a:hlinkClick r:id="rId2"/>
              </a:rPr>
              <a:t>http://www.intel.com/benchmarks . </a:t>
            </a:r>
            <a:endParaRPr lang="en-US" dirty="0">
              <a:solidFill>
                <a:srgbClr val="1F497D"/>
              </a:solidFill>
              <a:latin typeface="Intel Clear"/>
              <a:cs typeface="Intel Clear" panose="020B0604020203020204" pitchFamily="34" charset="0"/>
            </a:endParaRPr>
          </a:p>
          <a:p>
            <a:pPr marL="0" lvl="0" indent="0">
              <a:spcBef>
                <a:spcPts val="1200"/>
              </a:spcBef>
              <a:buNone/>
              <a:defRPr/>
            </a:pPr>
            <a:endParaRPr lang="en-US" dirty="0">
              <a:solidFill>
                <a:srgbClr val="1F497D"/>
              </a:solidFill>
              <a:latin typeface="Intel Clear"/>
              <a:cs typeface="Intel Clear" panose="020B0604020203020204" pitchFamily="34" charset="0"/>
            </a:endParaRPr>
          </a:p>
          <a:p>
            <a:pPr marL="0" lvl="0" indent="0">
              <a:spcBef>
                <a:spcPts val="0"/>
              </a:spcBef>
              <a:buNone/>
              <a:defRPr/>
            </a:pPr>
            <a:r>
              <a:rPr lang="en-US" dirty="0">
                <a:solidFill>
                  <a:srgbClr val="1F497D"/>
                </a:solidFill>
                <a:latin typeface="Intel Clear"/>
                <a:cs typeface="Intel Clear" panose="020B0604020203020204" pitchFamily="34" charset="0"/>
              </a:rPr>
              <a:t>Software and workloads used in performance tests may have been optimized for performance only on Intel microprocessors. Performance tests, such as </a:t>
            </a:r>
            <a:r>
              <a:rPr lang="en-US" dirty="0" err="1">
                <a:solidFill>
                  <a:srgbClr val="1F497D"/>
                </a:solidFill>
                <a:latin typeface="Intel Clear"/>
                <a:cs typeface="Intel Clear" panose="020B0604020203020204" pitchFamily="34" charset="0"/>
              </a:rPr>
              <a:t>SYSmark</a:t>
            </a:r>
            <a:r>
              <a:rPr lang="en-US" dirty="0">
                <a:solidFill>
                  <a:srgbClr val="1F497D"/>
                </a:solidFill>
                <a:latin typeface="Intel Clear"/>
                <a:cs typeface="Intel Clear" panose="020B0604020203020204" pitchFamily="34" charset="0"/>
              </a:rPr>
              <a:t> and </a:t>
            </a:r>
            <a:r>
              <a:rPr lang="en-US" dirty="0" err="1">
                <a:solidFill>
                  <a:srgbClr val="1F497D"/>
                </a:solidFill>
                <a:latin typeface="Intel Clear"/>
                <a:cs typeface="Intel Clear" panose="020B0604020203020204" pitchFamily="34" charset="0"/>
              </a:rPr>
              <a:t>MobileMark</a:t>
            </a:r>
            <a:r>
              <a:rPr lang="en-US" dirty="0">
                <a:solidFill>
                  <a:srgbClr val="1F497D"/>
                </a:solidFill>
                <a:latin typeface="Intel Clear"/>
                <a:cs typeface="Intel Clear" panose="020B0604020203020204" pitchFamily="34" charset="0"/>
              </a:rPr>
              <a:t>, are measured using specific computer systems, components, software, operations and functions. Any change to any of those factors may cause the results to vary. You should consult other information and performance tests to assist you in fully evaluating your contemplated purchases, including the performance of that product when combined with other products.   For more complete information visit </a:t>
            </a:r>
            <a:r>
              <a:rPr lang="en-US" dirty="0">
                <a:solidFill>
                  <a:srgbClr val="1F497D"/>
                </a:solidFill>
                <a:latin typeface="Intel Clear"/>
                <a:hlinkClick r:id="rId2"/>
              </a:rPr>
              <a:t>http://www.intel.com/benchmarks . </a:t>
            </a:r>
            <a:endParaRPr lang="en-US" dirty="0">
              <a:solidFill>
                <a:srgbClr val="1F497D"/>
              </a:solidFill>
              <a:latin typeface="Intel Clear"/>
            </a:endParaRPr>
          </a:p>
          <a:p>
            <a:pPr marL="0" lvl="0" indent="0">
              <a:spcBef>
                <a:spcPts val="0"/>
              </a:spcBef>
              <a:buNone/>
              <a:defRPr/>
            </a:pPr>
            <a:r>
              <a:rPr lang="en-US" dirty="0">
                <a:solidFill>
                  <a:srgbClr val="1F497D"/>
                </a:solidFill>
                <a:latin typeface="Calibri"/>
              </a:rPr>
              <a:t>Intel's compilers may or may not optimize to the same degree for non-Intel microprocessors for optimizations that are not unique to Intel microprocessors. These optimizations include SSE2, SSE3, and SSSE3 instruction sets and other optimizations. Intel does not guarantee the availability, functionality, or effectiveness of any optimization on microprocessors not manufactured by Intel. Microprocessor-dependent optimizations in this product are intended for use with Intel microprocessors. Certain optimizations not specific to Intel microarchitecture are reserved for Intel microprocessors. Please refer to the applicable product User and Reference Guides for more information regarding the specific instruction sets covered by this notice. </a:t>
            </a:r>
            <a:endParaRPr lang="en-US" dirty="0">
              <a:solidFill>
                <a:srgbClr val="1F497D"/>
              </a:solidFill>
              <a:latin typeface="Intel Clear"/>
            </a:endParaRPr>
          </a:p>
          <a:p>
            <a:pPr marL="0" lvl="0" indent="0">
              <a:spcBef>
                <a:spcPts val="1200"/>
              </a:spcBef>
              <a:buNone/>
              <a:defRPr/>
            </a:pPr>
            <a:r>
              <a:rPr lang="en-US" dirty="0">
                <a:solidFill>
                  <a:srgbClr val="1F497D"/>
                </a:solidFill>
                <a:latin typeface="Intel Clear"/>
                <a:cs typeface="Intel Clear" panose="020B0604020203020204" pitchFamily="34" charset="0"/>
              </a:rPr>
              <a:t>Cost reduction scenarios described are intended as examples of how a given Intel-based product, in the specified circumstances and configurations, may affect future costs and provide cost savings.  Circumstances will vary.  Intel does not guarantee any costs or cost reduction. </a:t>
            </a:r>
            <a:endParaRPr lang="en-US" sz="2000" b="1" dirty="0">
              <a:solidFill>
                <a:srgbClr val="1F497D"/>
              </a:solidFill>
              <a:latin typeface="Intel Clear"/>
              <a:cs typeface="Intel Clear" panose="020B0604020203020204" pitchFamily="34" charset="0"/>
            </a:endParaRPr>
          </a:p>
          <a:p>
            <a:pPr marL="0" lvl="0" indent="0">
              <a:spcBef>
                <a:spcPts val="0"/>
              </a:spcBef>
              <a:buNone/>
              <a:defRPr/>
            </a:pPr>
            <a:endParaRPr lang="en-US" dirty="0">
              <a:solidFill>
                <a:srgbClr val="1F497D"/>
              </a:solidFill>
              <a:latin typeface="Intel Clear"/>
              <a:cs typeface="Intel Clear" panose="020B0604020203020204" pitchFamily="34" charset="0"/>
            </a:endParaRPr>
          </a:p>
          <a:p>
            <a:pPr marL="0" lvl="0" indent="0">
              <a:spcBef>
                <a:spcPts val="0"/>
              </a:spcBef>
              <a:buNone/>
              <a:defRPr/>
            </a:pPr>
            <a:r>
              <a:rPr lang="en-US" dirty="0">
                <a:solidFill>
                  <a:srgbClr val="1F497D"/>
                </a:solidFill>
                <a:latin typeface="Intel Clear"/>
                <a:cs typeface="Intel Clear" panose="020B0604020203020204" pitchFamily="34" charset="0"/>
              </a:rPr>
              <a:t>Intel does not control or audit third-party benchmark data or the web sites referenced in this document. You should visit the referenced web site and confirm whether referenced data are accurate. </a:t>
            </a:r>
            <a:endParaRPr lang="en-US" sz="2000" b="1" dirty="0">
              <a:solidFill>
                <a:srgbClr val="1F497D"/>
              </a:solidFill>
              <a:latin typeface="Intel Clear"/>
              <a:cs typeface="Intel Clear" panose="020B0604020203020204" pitchFamily="34" charset="0"/>
            </a:endParaRPr>
          </a:p>
          <a:p>
            <a:pPr marL="0" lvl="0" indent="0">
              <a:spcBef>
                <a:spcPts val="0"/>
              </a:spcBef>
              <a:buNone/>
              <a:defRPr/>
            </a:pPr>
            <a:endParaRPr lang="en-US" dirty="0">
              <a:solidFill>
                <a:srgbClr val="1F497D"/>
              </a:solidFill>
              <a:latin typeface="Intel Clear"/>
              <a:cs typeface="Intel Clear" panose="020B0604020203020204" pitchFamily="34" charset="0"/>
            </a:endParaRPr>
          </a:p>
          <a:p>
            <a:pPr marL="0" lvl="0" indent="0">
              <a:spcBef>
                <a:spcPts val="0"/>
              </a:spcBef>
              <a:buNone/>
              <a:defRPr/>
            </a:pPr>
            <a:r>
              <a:rPr lang="en-US" dirty="0">
                <a:solidFill>
                  <a:srgbClr val="1F497D"/>
                </a:solidFill>
                <a:latin typeface="Intel Clear"/>
                <a:cs typeface="Intel Clear" panose="020B0604020203020204" pitchFamily="34" charset="0"/>
              </a:rPr>
              <a:t>© 2017 Intel Corporation. </a:t>
            </a:r>
          </a:p>
          <a:p>
            <a:pPr marL="0" lvl="0" indent="0">
              <a:spcBef>
                <a:spcPts val="0"/>
              </a:spcBef>
              <a:buNone/>
              <a:defRPr/>
            </a:pPr>
            <a:r>
              <a:rPr lang="en-US" dirty="0">
                <a:solidFill>
                  <a:srgbClr val="1F497D"/>
                </a:solidFill>
                <a:latin typeface="Intel Clear"/>
                <a:cs typeface="Intel Clear" panose="020B0604020203020204" pitchFamily="34" charset="0"/>
              </a:rPr>
              <a:t> Intel, the Intel logo, and Intel Xeon are trademarks of Intel Corporation in the U.S. and/or other countries. </a:t>
            </a:r>
          </a:p>
          <a:p>
            <a:pPr marL="0" lvl="0" indent="0">
              <a:spcBef>
                <a:spcPts val="0"/>
              </a:spcBef>
              <a:buNone/>
              <a:defRPr/>
            </a:pPr>
            <a:r>
              <a:rPr lang="en-US" dirty="0">
                <a:solidFill>
                  <a:srgbClr val="1F497D"/>
                </a:solidFill>
                <a:latin typeface="Intel Clear"/>
                <a:cs typeface="Intel Clear" panose="020B0604020203020204" pitchFamily="34" charset="0"/>
              </a:rPr>
              <a:t>*Other names and brands may be claimed as property of others.</a:t>
            </a:r>
          </a:p>
          <a:p>
            <a:pPr marL="0" indent="0">
              <a:buNone/>
              <a:defRPr/>
            </a:pPr>
            <a:endParaRPr lang="en-US" dirty="0">
              <a:solidFill>
                <a:schemeClr val="tx2"/>
              </a:solidFill>
              <a:latin typeface="Intel Clear"/>
              <a:cs typeface="Intel Clear" panose="020B0604020203020204" pitchFamily="34" charset="0"/>
            </a:endParaRPr>
          </a:p>
          <a:p>
            <a:pPr marL="0" indent="0">
              <a:buNone/>
            </a:pPr>
            <a:endParaRPr lang="en-US" dirty="0"/>
          </a:p>
        </p:txBody>
      </p:sp>
    </p:spTree>
    <p:extLst>
      <p:ext uri="{BB962C8B-B14F-4D97-AF65-F5344CB8AC3E}">
        <p14:creationId xmlns:p14="http://schemas.microsoft.com/office/powerpoint/2010/main" val="83215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p:txBody>
          <a:bodyPr/>
          <a:lstStyle/>
          <a:p>
            <a:r>
              <a:rPr lang="en-US" dirty="0" smtClean="0"/>
              <a:t>Patch Batching &amp; OVS DPDK Intermediate Branch</a:t>
            </a:r>
          </a:p>
          <a:p>
            <a:r>
              <a:rPr lang="en-US" dirty="0" smtClean="0"/>
              <a:t>OVS DPDK Feature Roadmap</a:t>
            </a:r>
          </a:p>
          <a:p>
            <a:r>
              <a:rPr lang="en-US" dirty="0" smtClean="0"/>
              <a:t>OVS DPDK Community Sync Meeting</a:t>
            </a:r>
            <a:endParaRPr lang="en-US" dirty="0"/>
          </a:p>
        </p:txBody>
      </p:sp>
    </p:spTree>
    <p:extLst>
      <p:ext uri="{BB962C8B-B14F-4D97-AF65-F5344CB8AC3E}">
        <p14:creationId xmlns:p14="http://schemas.microsoft.com/office/powerpoint/2010/main" val="2761430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lowchart: Magnetic Disk 12"/>
          <p:cNvSpPr/>
          <p:nvPr/>
        </p:nvSpPr>
        <p:spPr>
          <a:xfrm>
            <a:off x="1485085" y="863035"/>
            <a:ext cx="1116913" cy="1601821"/>
          </a:xfrm>
          <a:prstGeom prst="flowChartMagneticDis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Patch Batching &amp; OVS DPDK Intermediate </a:t>
            </a:r>
            <a:r>
              <a:rPr lang="en-US" dirty="0" smtClean="0"/>
              <a:t>Branch</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8880" y="1411758"/>
            <a:ext cx="776739" cy="504376"/>
          </a:xfrm>
          <a:prstGeom prst="rect">
            <a:avLst/>
          </a:prstGeom>
        </p:spPr>
      </p:pic>
      <p:sp>
        <p:nvSpPr>
          <p:cNvPr id="6" name="TextBox 5"/>
          <p:cNvSpPr txBox="1"/>
          <p:nvPr/>
        </p:nvSpPr>
        <p:spPr>
          <a:xfrm>
            <a:off x="1605796" y="1932131"/>
            <a:ext cx="875490" cy="369332"/>
          </a:xfrm>
          <a:prstGeom prst="rect">
            <a:avLst/>
          </a:prstGeom>
          <a:noFill/>
        </p:spPr>
        <p:txBody>
          <a:bodyPr wrap="square" rtlCol="0">
            <a:spAutoFit/>
          </a:bodyPr>
          <a:lstStyle/>
          <a:p>
            <a:r>
              <a:rPr lang="en-US" dirty="0" smtClean="0"/>
              <a:t>Master</a:t>
            </a:r>
            <a:endParaRPr lang="en-US" dirty="0"/>
          </a:p>
        </p:txBody>
      </p:sp>
      <p:sp>
        <p:nvSpPr>
          <p:cNvPr id="9" name="Right Arrow 8"/>
          <p:cNvSpPr/>
          <p:nvPr/>
        </p:nvSpPr>
        <p:spPr>
          <a:xfrm>
            <a:off x="2741282" y="1132901"/>
            <a:ext cx="1783554" cy="50437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Fork</a:t>
            </a:r>
            <a:endParaRPr lang="en-US" dirty="0"/>
          </a:p>
        </p:txBody>
      </p:sp>
      <p:sp>
        <p:nvSpPr>
          <p:cNvPr id="10" name="Flowchart: Magnetic Disk 9"/>
          <p:cNvSpPr/>
          <p:nvPr/>
        </p:nvSpPr>
        <p:spPr>
          <a:xfrm>
            <a:off x="4586443" y="894947"/>
            <a:ext cx="1116913" cy="1601821"/>
          </a:xfrm>
          <a:prstGeom prst="flowChartMagneticDisk">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5726" y="1443669"/>
            <a:ext cx="776739" cy="504376"/>
          </a:xfrm>
          <a:prstGeom prst="rect">
            <a:avLst/>
          </a:prstGeom>
        </p:spPr>
      </p:pic>
      <p:sp>
        <p:nvSpPr>
          <p:cNvPr id="12" name="TextBox 11"/>
          <p:cNvSpPr txBox="1"/>
          <p:nvPr/>
        </p:nvSpPr>
        <p:spPr>
          <a:xfrm>
            <a:off x="4676350" y="1850437"/>
            <a:ext cx="875490" cy="646331"/>
          </a:xfrm>
          <a:prstGeom prst="rect">
            <a:avLst/>
          </a:prstGeom>
          <a:noFill/>
        </p:spPr>
        <p:txBody>
          <a:bodyPr wrap="square" rtlCol="0">
            <a:spAutoFit/>
          </a:bodyPr>
          <a:lstStyle/>
          <a:p>
            <a:pPr algn="ctr"/>
            <a:r>
              <a:rPr lang="en-US" dirty="0" smtClean="0"/>
              <a:t>DPDKMERGE</a:t>
            </a:r>
            <a:endParaRPr lang="en-US" dirty="0"/>
          </a:p>
        </p:txBody>
      </p:sp>
      <p:graphicFrame>
        <p:nvGraphicFramePr>
          <p:cNvPr id="15" name="Diagram 14"/>
          <p:cNvGraphicFramePr/>
          <p:nvPr>
            <p:extLst>
              <p:ext uri="{D42A27DB-BD31-4B8C-83A1-F6EECF244321}">
                <p14:modId xmlns:p14="http://schemas.microsoft.com/office/powerpoint/2010/main" val="4247084258"/>
              </p:ext>
            </p:extLst>
          </p:nvPr>
        </p:nvGraphicFramePr>
        <p:xfrm>
          <a:off x="6531975" y="894947"/>
          <a:ext cx="2548646" cy="14519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19" name="Straight Arrow Connector 18"/>
          <p:cNvCxnSpPr>
            <a:stCxn id="10" idx="4"/>
            <a:endCxn id="15" idx="1"/>
          </p:cNvCxnSpPr>
          <p:nvPr/>
        </p:nvCxnSpPr>
        <p:spPr>
          <a:xfrm flipV="1">
            <a:off x="5703356" y="1620941"/>
            <a:ext cx="828619" cy="7491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2" name="Right Arrow 21"/>
          <p:cNvSpPr/>
          <p:nvPr/>
        </p:nvSpPr>
        <p:spPr>
          <a:xfrm flipH="1">
            <a:off x="2722709" y="1789677"/>
            <a:ext cx="1783554" cy="50437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Pull Request</a:t>
            </a:r>
            <a:endParaRPr lang="en-US" dirty="0"/>
          </a:p>
        </p:txBody>
      </p:sp>
      <p:sp>
        <p:nvSpPr>
          <p:cNvPr id="24" name="Cloud Callout 23"/>
          <p:cNvSpPr/>
          <p:nvPr/>
        </p:nvSpPr>
        <p:spPr>
          <a:xfrm>
            <a:off x="2145059" y="2592768"/>
            <a:ext cx="2729449" cy="1889856"/>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OVS DEV</a:t>
            </a:r>
          </a:p>
          <a:p>
            <a:pPr algn="ctr"/>
            <a:endParaRPr lang="en-US" dirty="0"/>
          </a:p>
          <a:p>
            <a:pPr algn="ctr"/>
            <a:endParaRPr lang="en-US" dirty="0" smtClean="0"/>
          </a:p>
          <a:p>
            <a:pPr algn="ctr"/>
            <a:endParaRPr lang="en-US" dirty="0"/>
          </a:p>
        </p:txBody>
      </p:sp>
      <p:sp>
        <p:nvSpPr>
          <p:cNvPr id="25" name="Folded Corner 24"/>
          <p:cNvSpPr/>
          <p:nvPr/>
        </p:nvSpPr>
        <p:spPr>
          <a:xfrm>
            <a:off x="988865" y="3273879"/>
            <a:ext cx="728815" cy="901472"/>
          </a:xfrm>
          <a:prstGeom prst="foldedCorner">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Patch</a:t>
            </a:r>
            <a:endParaRPr lang="en-US" dirty="0"/>
          </a:p>
        </p:txBody>
      </p:sp>
      <p:sp>
        <p:nvSpPr>
          <p:cNvPr id="29" name="Freeform 28"/>
          <p:cNvSpPr/>
          <p:nvPr/>
        </p:nvSpPr>
        <p:spPr>
          <a:xfrm>
            <a:off x="2931066" y="3261096"/>
            <a:ext cx="877787" cy="871410"/>
          </a:xfrm>
          <a:custGeom>
            <a:avLst/>
            <a:gdLst>
              <a:gd name="connsiteX0" fmla="*/ 773459 w 1546918"/>
              <a:gd name="connsiteY0" fmla="*/ 165004 h 1546918"/>
              <a:gd name="connsiteX1" fmla="*/ 165004 w 1546918"/>
              <a:gd name="connsiteY1" fmla="*/ 773459 h 1546918"/>
              <a:gd name="connsiteX2" fmla="*/ 773459 w 1546918"/>
              <a:gd name="connsiteY2" fmla="*/ 1381914 h 1546918"/>
              <a:gd name="connsiteX3" fmla="*/ 1381914 w 1546918"/>
              <a:gd name="connsiteY3" fmla="*/ 773459 h 1546918"/>
              <a:gd name="connsiteX4" fmla="*/ 773459 w 1546918"/>
              <a:gd name="connsiteY4" fmla="*/ 165004 h 1546918"/>
              <a:gd name="connsiteX5" fmla="*/ 773459 w 1546918"/>
              <a:gd name="connsiteY5" fmla="*/ 0 h 1546918"/>
              <a:gd name="connsiteX6" fmla="*/ 1546918 w 1546918"/>
              <a:gd name="connsiteY6" fmla="*/ 773459 h 1546918"/>
              <a:gd name="connsiteX7" fmla="*/ 773459 w 1546918"/>
              <a:gd name="connsiteY7" fmla="*/ 1546918 h 1546918"/>
              <a:gd name="connsiteX8" fmla="*/ 0 w 1546918"/>
              <a:gd name="connsiteY8" fmla="*/ 773459 h 1546918"/>
              <a:gd name="connsiteX9" fmla="*/ 773459 w 1546918"/>
              <a:gd name="connsiteY9" fmla="*/ 0 h 154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46918" h="1546918">
                <a:moveTo>
                  <a:pt x="773459" y="165004"/>
                </a:moveTo>
                <a:cubicBezTo>
                  <a:pt x="437419" y="165004"/>
                  <a:pt x="165004" y="437419"/>
                  <a:pt x="165004" y="773459"/>
                </a:cubicBezTo>
                <a:cubicBezTo>
                  <a:pt x="165004" y="1109499"/>
                  <a:pt x="437419" y="1381914"/>
                  <a:pt x="773459" y="1381914"/>
                </a:cubicBezTo>
                <a:cubicBezTo>
                  <a:pt x="1109499" y="1381914"/>
                  <a:pt x="1381914" y="1109499"/>
                  <a:pt x="1381914" y="773459"/>
                </a:cubicBezTo>
                <a:cubicBezTo>
                  <a:pt x="1381914" y="437419"/>
                  <a:pt x="1109499" y="165004"/>
                  <a:pt x="773459" y="165004"/>
                </a:cubicBezTo>
                <a:close/>
                <a:moveTo>
                  <a:pt x="773459" y="0"/>
                </a:moveTo>
                <a:cubicBezTo>
                  <a:pt x="1200629" y="0"/>
                  <a:pt x="1546918" y="346289"/>
                  <a:pt x="1546918" y="773459"/>
                </a:cubicBezTo>
                <a:cubicBezTo>
                  <a:pt x="1546918" y="1200629"/>
                  <a:pt x="1200629" y="1546918"/>
                  <a:pt x="773459" y="1546918"/>
                </a:cubicBezTo>
                <a:cubicBezTo>
                  <a:pt x="346289" y="1546918"/>
                  <a:pt x="0" y="1200629"/>
                  <a:pt x="0" y="773459"/>
                </a:cubicBezTo>
                <a:cubicBezTo>
                  <a:pt x="0" y="346289"/>
                  <a:pt x="346289" y="0"/>
                  <a:pt x="773459" y="0"/>
                </a:cubicBezTo>
                <a:close/>
              </a:path>
            </a:pathLst>
          </a:cu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30" name="Isosceles Triangle 29"/>
          <p:cNvSpPr/>
          <p:nvPr/>
        </p:nvSpPr>
        <p:spPr>
          <a:xfrm>
            <a:off x="2825979" y="3578356"/>
            <a:ext cx="340503" cy="195640"/>
          </a:xfrm>
          <a:prstGeom prs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31" name="Isosceles Triangle 30"/>
          <p:cNvSpPr/>
          <p:nvPr/>
        </p:nvSpPr>
        <p:spPr>
          <a:xfrm flipV="1">
            <a:off x="3593861" y="3608394"/>
            <a:ext cx="340503" cy="195640"/>
          </a:xfrm>
          <a:prstGeom prs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33" name="Isosceles Triangle 32"/>
          <p:cNvSpPr/>
          <p:nvPr/>
        </p:nvSpPr>
        <p:spPr>
          <a:xfrm rot="16200000">
            <a:off x="3200945" y="3974705"/>
            <a:ext cx="338029" cy="197072"/>
          </a:xfrm>
          <a:prstGeom prs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34" name="Isosceles Triangle 33"/>
          <p:cNvSpPr/>
          <p:nvPr/>
        </p:nvSpPr>
        <p:spPr>
          <a:xfrm rot="5400000">
            <a:off x="3223395" y="3236076"/>
            <a:ext cx="338029" cy="197072"/>
          </a:xfrm>
          <a:prstGeom prs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graphicFrame>
        <p:nvGraphicFramePr>
          <p:cNvPr id="37" name="Diagram 36"/>
          <p:cNvGraphicFramePr/>
          <p:nvPr>
            <p:extLst>
              <p:ext uri="{D42A27DB-BD31-4B8C-83A1-F6EECF244321}">
                <p14:modId xmlns:p14="http://schemas.microsoft.com/office/powerpoint/2010/main" val="3592773343"/>
              </p:ext>
            </p:extLst>
          </p:nvPr>
        </p:nvGraphicFramePr>
        <p:xfrm>
          <a:off x="5658338" y="2670685"/>
          <a:ext cx="3258256" cy="201098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cxnSp>
        <p:nvCxnSpPr>
          <p:cNvPr id="39" name="Straight Arrow Connector 38"/>
          <p:cNvCxnSpPr>
            <a:stCxn id="10" idx="3"/>
          </p:cNvCxnSpPr>
          <p:nvPr/>
        </p:nvCxnSpPr>
        <p:spPr>
          <a:xfrm>
            <a:off x="5144900" y="2496768"/>
            <a:ext cx="513438" cy="32375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40" name="Picture 39"/>
          <p:cNvPicPr>
            <a:picLocks noChangeAspect="1"/>
          </p:cNvPicPr>
          <p:nvPr/>
        </p:nvPicPr>
        <p:blipFill>
          <a:blip r:embed="rId14"/>
          <a:stretch>
            <a:fillRect/>
          </a:stretch>
        </p:blipFill>
        <p:spPr>
          <a:xfrm>
            <a:off x="259602" y="3323052"/>
            <a:ext cx="411356" cy="777200"/>
          </a:xfrm>
          <a:prstGeom prst="rect">
            <a:avLst/>
          </a:prstGeom>
        </p:spPr>
      </p:pic>
      <p:sp>
        <p:nvSpPr>
          <p:cNvPr id="41" name="TextBox 40"/>
          <p:cNvSpPr txBox="1"/>
          <p:nvPr/>
        </p:nvSpPr>
        <p:spPr>
          <a:xfrm>
            <a:off x="-48757" y="2953720"/>
            <a:ext cx="1219462" cy="369332"/>
          </a:xfrm>
          <a:prstGeom prst="rect">
            <a:avLst/>
          </a:prstGeom>
          <a:noFill/>
        </p:spPr>
        <p:txBody>
          <a:bodyPr wrap="square" rtlCol="0">
            <a:spAutoFit/>
          </a:bodyPr>
          <a:lstStyle/>
          <a:p>
            <a:r>
              <a:rPr lang="en-US" dirty="0" smtClean="0"/>
              <a:t>Developer</a:t>
            </a:r>
            <a:endParaRPr lang="en-US" dirty="0"/>
          </a:p>
        </p:txBody>
      </p:sp>
    </p:spTree>
    <p:extLst>
      <p:ext uri="{BB962C8B-B14F-4D97-AF65-F5344CB8AC3E}">
        <p14:creationId xmlns:p14="http://schemas.microsoft.com/office/powerpoint/2010/main" val="16239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500"/>
                                        <p:tgtEl>
                                          <p:spTgt spid="24"/>
                                        </p:tgtEl>
                                      </p:cBhvr>
                                    </p:animEffect>
                                  </p:childTnLst>
                                </p:cTn>
                              </p:par>
                              <p:par>
                                <p:cTn id="30" presetID="10" presetClass="entr" presetSubtype="0" fill="hold" grpId="1" nodeType="with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500"/>
                                        <p:tgtEl>
                                          <p:spTgt spid="25"/>
                                        </p:tgtEl>
                                      </p:cBhvr>
                                    </p:animEffect>
                                  </p:childTnLst>
                                </p:cTn>
                              </p:par>
                              <p:par>
                                <p:cTn id="33" presetID="10" presetClass="entr" presetSubtype="0" fill="hold" nodeType="withEffect">
                                  <p:stCondLst>
                                    <p:cond delay="0"/>
                                  </p:stCondLst>
                                  <p:childTnLst>
                                    <p:set>
                                      <p:cBhvr>
                                        <p:cTn id="34" dur="1" fill="hold">
                                          <p:stCondLst>
                                            <p:cond delay="0"/>
                                          </p:stCondLst>
                                        </p:cTn>
                                        <p:tgtEl>
                                          <p:spTgt spid="40"/>
                                        </p:tgtEl>
                                        <p:attrNameLst>
                                          <p:attrName>style.visibility</p:attrName>
                                        </p:attrNameLst>
                                      </p:cBhvr>
                                      <p:to>
                                        <p:strVal val="visible"/>
                                      </p:to>
                                    </p:set>
                                    <p:animEffect transition="in" filter="fade">
                                      <p:cBhvr>
                                        <p:cTn id="35" dur="500"/>
                                        <p:tgtEl>
                                          <p:spTgt spid="40"/>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1"/>
                                        </p:tgtEl>
                                        <p:attrNameLst>
                                          <p:attrName>style.visibility</p:attrName>
                                        </p:attrNameLst>
                                      </p:cBhvr>
                                      <p:to>
                                        <p:strVal val="visible"/>
                                      </p:to>
                                    </p:set>
                                    <p:animEffect transition="in" filter="fade">
                                      <p:cBhvr>
                                        <p:cTn id="38" dur="500"/>
                                        <p:tgtEl>
                                          <p:spTgt spid="41"/>
                                        </p:tgtEl>
                                      </p:cBhvr>
                                    </p:animEffect>
                                  </p:childTnLst>
                                </p:cTn>
                              </p:par>
                            </p:childTnLst>
                          </p:cTn>
                        </p:par>
                      </p:childTnLst>
                    </p:cTn>
                  </p:par>
                  <p:par>
                    <p:cTn id="39" fill="hold">
                      <p:stCondLst>
                        <p:cond delay="indefinite"/>
                      </p:stCondLst>
                      <p:childTnLst>
                        <p:par>
                          <p:cTn id="40" fill="hold">
                            <p:stCondLst>
                              <p:cond delay="0"/>
                            </p:stCondLst>
                            <p:childTnLst>
                              <p:par>
                                <p:cTn id="41" presetID="63" presetClass="path" presetSubtype="0" accel="50000" decel="50000" fill="hold" grpId="0" nodeType="clickEffect">
                                  <p:stCondLst>
                                    <p:cond delay="0"/>
                                  </p:stCondLst>
                                  <p:childTnLst>
                                    <p:animMotion origin="layout" path="M -4.72222E-6 1.85185E-6 L 0.22239 -0.00092 " pathEditMode="relative" rAng="0" ptsTypes="AA">
                                      <p:cBhvr>
                                        <p:cTn id="42" dur="2000" fill="hold"/>
                                        <p:tgtEl>
                                          <p:spTgt spid="25"/>
                                        </p:tgtEl>
                                        <p:attrNameLst>
                                          <p:attrName>ppt_x</p:attrName>
                                          <p:attrName>ppt_y</p:attrName>
                                        </p:attrNameLst>
                                      </p:cBhvr>
                                      <p:rCtr x="11076" y="0"/>
                                    </p:animMotion>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500"/>
                                        <p:tgtEl>
                                          <p:spTgt spid="31"/>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fade">
                                      <p:cBhvr>
                                        <p:cTn id="50" dur="500"/>
                                        <p:tgtEl>
                                          <p:spTgt spid="33"/>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fade">
                                      <p:cBhvr>
                                        <p:cTn id="53" dur="500"/>
                                        <p:tgtEl>
                                          <p:spTgt spid="30"/>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34"/>
                                        </p:tgtEl>
                                        <p:attrNameLst>
                                          <p:attrName>style.visibility</p:attrName>
                                        </p:attrNameLst>
                                      </p:cBhvr>
                                      <p:to>
                                        <p:strVal val="visible"/>
                                      </p:to>
                                    </p:set>
                                    <p:animEffect transition="in" filter="fade">
                                      <p:cBhvr>
                                        <p:cTn id="56" dur="500"/>
                                        <p:tgtEl>
                                          <p:spTgt spid="34"/>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fade">
                                      <p:cBhvr>
                                        <p:cTn id="59" dur="500"/>
                                        <p:tgtEl>
                                          <p:spTgt spid="29"/>
                                        </p:tgtEl>
                                      </p:cBhvr>
                                    </p:animEffect>
                                  </p:childTnLst>
                                </p:cTn>
                              </p:par>
                            </p:childTnLst>
                          </p:cTn>
                        </p:par>
                      </p:childTnLst>
                    </p:cTn>
                  </p:par>
                  <p:par>
                    <p:cTn id="60" fill="hold">
                      <p:stCondLst>
                        <p:cond delay="indefinite"/>
                      </p:stCondLst>
                      <p:childTnLst>
                        <p:par>
                          <p:cTn id="61" fill="hold">
                            <p:stCondLst>
                              <p:cond delay="0"/>
                            </p:stCondLst>
                            <p:childTnLst>
                              <p:par>
                                <p:cTn id="62" presetID="8" presetClass="emph" presetSubtype="0" fill="hold" grpId="2" nodeType="clickEffect">
                                  <p:stCondLst>
                                    <p:cond delay="0"/>
                                  </p:stCondLst>
                                  <p:childTnLst>
                                    <p:animRot by="21600000">
                                      <p:cBhvr>
                                        <p:cTn id="63" dur="2000" fill="hold"/>
                                        <p:tgtEl>
                                          <p:spTgt spid="31"/>
                                        </p:tgtEl>
                                        <p:attrNameLst>
                                          <p:attrName>r</p:attrName>
                                        </p:attrNameLst>
                                      </p:cBhvr>
                                    </p:animRot>
                                  </p:childTnLst>
                                </p:cTn>
                              </p:par>
                              <p:par>
                                <p:cTn id="64" presetID="8" presetClass="emph" presetSubtype="0" fill="hold" grpId="2" nodeType="withEffect">
                                  <p:stCondLst>
                                    <p:cond delay="0"/>
                                  </p:stCondLst>
                                  <p:childTnLst>
                                    <p:animRot by="21600000">
                                      <p:cBhvr>
                                        <p:cTn id="65" dur="2000" fill="hold"/>
                                        <p:tgtEl>
                                          <p:spTgt spid="33"/>
                                        </p:tgtEl>
                                        <p:attrNameLst>
                                          <p:attrName>r</p:attrName>
                                        </p:attrNameLst>
                                      </p:cBhvr>
                                    </p:animRot>
                                  </p:childTnLst>
                                </p:cTn>
                              </p:par>
                              <p:par>
                                <p:cTn id="66" presetID="8" presetClass="emph" presetSubtype="0" fill="hold" grpId="2" nodeType="withEffect">
                                  <p:stCondLst>
                                    <p:cond delay="0"/>
                                  </p:stCondLst>
                                  <p:childTnLst>
                                    <p:animRot by="21600000">
                                      <p:cBhvr>
                                        <p:cTn id="67" dur="2000" fill="hold"/>
                                        <p:tgtEl>
                                          <p:spTgt spid="30"/>
                                        </p:tgtEl>
                                        <p:attrNameLst>
                                          <p:attrName>r</p:attrName>
                                        </p:attrNameLst>
                                      </p:cBhvr>
                                    </p:animRot>
                                  </p:childTnLst>
                                </p:cTn>
                              </p:par>
                              <p:par>
                                <p:cTn id="68" presetID="8" presetClass="emph" presetSubtype="0" fill="hold" grpId="2" nodeType="withEffect">
                                  <p:stCondLst>
                                    <p:cond delay="0"/>
                                  </p:stCondLst>
                                  <p:childTnLst>
                                    <p:animRot by="21600000">
                                      <p:cBhvr>
                                        <p:cTn id="69" dur="2000" fill="hold"/>
                                        <p:tgtEl>
                                          <p:spTgt spid="34"/>
                                        </p:tgtEl>
                                        <p:attrNameLst>
                                          <p:attrName>r</p:attrName>
                                        </p:attrNameLst>
                                      </p:cBhvr>
                                    </p:animRot>
                                  </p:childTnLst>
                                </p:cTn>
                              </p:par>
                              <p:par>
                                <p:cTn id="70" presetID="8" presetClass="emph" presetSubtype="0" fill="hold" grpId="2" nodeType="withEffect">
                                  <p:stCondLst>
                                    <p:cond delay="0"/>
                                  </p:stCondLst>
                                  <p:childTnLst>
                                    <p:animRot by="21600000">
                                      <p:cBhvr>
                                        <p:cTn id="71" dur="2000" fill="hold"/>
                                        <p:tgtEl>
                                          <p:spTgt spid="29"/>
                                        </p:tgtEl>
                                        <p:attrNameLst>
                                          <p:attrName>r</p:attrName>
                                        </p:attrNameLst>
                                      </p:cBhvr>
                                    </p:animRot>
                                  </p:childTnLst>
                                </p:cTn>
                              </p:par>
                            </p:childTnLst>
                          </p:cTn>
                        </p:par>
                      </p:childTnLst>
                    </p:cTn>
                  </p:par>
                  <p:par>
                    <p:cTn id="72" fill="hold">
                      <p:stCondLst>
                        <p:cond delay="indefinite"/>
                      </p:stCondLst>
                      <p:childTnLst>
                        <p:par>
                          <p:cTn id="73" fill="hold">
                            <p:stCondLst>
                              <p:cond delay="0"/>
                            </p:stCondLst>
                            <p:childTnLst>
                              <p:par>
                                <p:cTn id="74" presetID="56" presetClass="path" presetSubtype="0" accel="50000" decel="50000" fill="hold" grpId="2" nodeType="clickEffect">
                                  <p:stCondLst>
                                    <p:cond delay="0"/>
                                  </p:stCondLst>
                                  <p:childTnLst>
                                    <p:animMotion origin="layout" path="M 0.22239 -0.00092 L 0.41475 -0.34537 " pathEditMode="relative" rAng="0" ptsTypes="AA">
                                      <p:cBhvr>
                                        <p:cTn id="75" dur="2000" fill="hold"/>
                                        <p:tgtEl>
                                          <p:spTgt spid="25"/>
                                        </p:tgtEl>
                                        <p:attrNameLst>
                                          <p:attrName>ppt_x</p:attrName>
                                          <p:attrName>ppt_y</p:attrName>
                                        </p:attrNameLst>
                                      </p:cBhvr>
                                      <p:rCtr x="9618" y="-17222"/>
                                    </p:animMotion>
                                  </p:childTnLst>
                                </p:cTn>
                              </p:par>
                              <p:par>
                                <p:cTn id="76" presetID="10" presetClass="exit" presetSubtype="0" fill="hold" grpId="1" nodeType="withEffect">
                                  <p:stCondLst>
                                    <p:cond delay="0"/>
                                  </p:stCondLst>
                                  <p:childTnLst>
                                    <p:animEffect transition="out" filter="fade">
                                      <p:cBhvr>
                                        <p:cTn id="77" dur="500"/>
                                        <p:tgtEl>
                                          <p:spTgt spid="31"/>
                                        </p:tgtEl>
                                      </p:cBhvr>
                                    </p:animEffect>
                                    <p:set>
                                      <p:cBhvr>
                                        <p:cTn id="78" dur="1" fill="hold">
                                          <p:stCondLst>
                                            <p:cond delay="499"/>
                                          </p:stCondLst>
                                        </p:cTn>
                                        <p:tgtEl>
                                          <p:spTgt spid="31"/>
                                        </p:tgtEl>
                                        <p:attrNameLst>
                                          <p:attrName>style.visibility</p:attrName>
                                        </p:attrNameLst>
                                      </p:cBhvr>
                                      <p:to>
                                        <p:strVal val="hidden"/>
                                      </p:to>
                                    </p:set>
                                  </p:childTnLst>
                                </p:cTn>
                              </p:par>
                              <p:par>
                                <p:cTn id="79" presetID="10" presetClass="exit" presetSubtype="0" fill="hold" grpId="1" nodeType="withEffect">
                                  <p:stCondLst>
                                    <p:cond delay="0"/>
                                  </p:stCondLst>
                                  <p:childTnLst>
                                    <p:animEffect transition="out" filter="fade">
                                      <p:cBhvr>
                                        <p:cTn id="80" dur="500"/>
                                        <p:tgtEl>
                                          <p:spTgt spid="33"/>
                                        </p:tgtEl>
                                      </p:cBhvr>
                                    </p:animEffect>
                                    <p:set>
                                      <p:cBhvr>
                                        <p:cTn id="81" dur="1" fill="hold">
                                          <p:stCondLst>
                                            <p:cond delay="499"/>
                                          </p:stCondLst>
                                        </p:cTn>
                                        <p:tgtEl>
                                          <p:spTgt spid="33"/>
                                        </p:tgtEl>
                                        <p:attrNameLst>
                                          <p:attrName>style.visibility</p:attrName>
                                        </p:attrNameLst>
                                      </p:cBhvr>
                                      <p:to>
                                        <p:strVal val="hidden"/>
                                      </p:to>
                                    </p:set>
                                  </p:childTnLst>
                                </p:cTn>
                              </p:par>
                              <p:par>
                                <p:cTn id="82" presetID="10" presetClass="exit" presetSubtype="0" fill="hold" grpId="1" nodeType="withEffect">
                                  <p:stCondLst>
                                    <p:cond delay="0"/>
                                  </p:stCondLst>
                                  <p:childTnLst>
                                    <p:animEffect transition="out" filter="fade">
                                      <p:cBhvr>
                                        <p:cTn id="83" dur="500"/>
                                        <p:tgtEl>
                                          <p:spTgt spid="30"/>
                                        </p:tgtEl>
                                      </p:cBhvr>
                                    </p:animEffect>
                                    <p:set>
                                      <p:cBhvr>
                                        <p:cTn id="84" dur="1" fill="hold">
                                          <p:stCondLst>
                                            <p:cond delay="499"/>
                                          </p:stCondLst>
                                        </p:cTn>
                                        <p:tgtEl>
                                          <p:spTgt spid="30"/>
                                        </p:tgtEl>
                                        <p:attrNameLst>
                                          <p:attrName>style.visibility</p:attrName>
                                        </p:attrNameLst>
                                      </p:cBhvr>
                                      <p:to>
                                        <p:strVal val="hidden"/>
                                      </p:to>
                                    </p:set>
                                  </p:childTnLst>
                                </p:cTn>
                              </p:par>
                              <p:par>
                                <p:cTn id="85" presetID="10" presetClass="exit" presetSubtype="0" fill="hold" grpId="1" nodeType="withEffect">
                                  <p:stCondLst>
                                    <p:cond delay="0"/>
                                  </p:stCondLst>
                                  <p:childTnLst>
                                    <p:animEffect transition="out" filter="fade">
                                      <p:cBhvr>
                                        <p:cTn id="86" dur="500"/>
                                        <p:tgtEl>
                                          <p:spTgt spid="34"/>
                                        </p:tgtEl>
                                      </p:cBhvr>
                                    </p:animEffect>
                                    <p:set>
                                      <p:cBhvr>
                                        <p:cTn id="87" dur="1" fill="hold">
                                          <p:stCondLst>
                                            <p:cond delay="499"/>
                                          </p:stCondLst>
                                        </p:cTn>
                                        <p:tgtEl>
                                          <p:spTgt spid="34"/>
                                        </p:tgtEl>
                                        <p:attrNameLst>
                                          <p:attrName>style.visibility</p:attrName>
                                        </p:attrNameLst>
                                      </p:cBhvr>
                                      <p:to>
                                        <p:strVal val="hidden"/>
                                      </p:to>
                                    </p:set>
                                  </p:childTnLst>
                                </p:cTn>
                              </p:par>
                              <p:par>
                                <p:cTn id="88" presetID="10" presetClass="exit" presetSubtype="0" fill="hold" grpId="1" nodeType="withEffect">
                                  <p:stCondLst>
                                    <p:cond delay="0"/>
                                  </p:stCondLst>
                                  <p:childTnLst>
                                    <p:animEffect transition="out" filter="fade">
                                      <p:cBhvr>
                                        <p:cTn id="89" dur="500"/>
                                        <p:tgtEl>
                                          <p:spTgt spid="29"/>
                                        </p:tgtEl>
                                      </p:cBhvr>
                                    </p:animEffect>
                                    <p:set>
                                      <p:cBhvr>
                                        <p:cTn id="90" dur="1" fill="hold">
                                          <p:stCondLst>
                                            <p:cond delay="499"/>
                                          </p:stCondLst>
                                        </p:cTn>
                                        <p:tgtEl>
                                          <p:spTgt spid="29"/>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nodeType="clickEffect">
                                  <p:stCondLst>
                                    <p:cond delay="0"/>
                                  </p:stCondLst>
                                  <p:childTnLst>
                                    <p:set>
                                      <p:cBhvr>
                                        <p:cTn id="94" dur="1" fill="hold">
                                          <p:stCondLst>
                                            <p:cond delay="0"/>
                                          </p:stCondLst>
                                        </p:cTn>
                                        <p:tgtEl>
                                          <p:spTgt spid="39"/>
                                        </p:tgtEl>
                                        <p:attrNameLst>
                                          <p:attrName>style.visibility</p:attrName>
                                        </p:attrNameLst>
                                      </p:cBhvr>
                                      <p:to>
                                        <p:strVal val="visible"/>
                                      </p:to>
                                    </p:set>
                                    <p:animEffect transition="in" filter="fade">
                                      <p:cBhvr>
                                        <p:cTn id="95" dur="500"/>
                                        <p:tgtEl>
                                          <p:spTgt spid="39"/>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37"/>
                                        </p:tgtEl>
                                        <p:attrNameLst>
                                          <p:attrName>style.visibility</p:attrName>
                                        </p:attrNameLst>
                                      </p:cBhvr>
                                      <p:to>
                                        <p:strVal val="visible"/>
                                      </p:to>
                                    </p:set>
                                    <p:animEffect transition="in" filter="fade">
                                      <p:cBhvr>
                                        <p:cTn id="98" dur="500"/>
                                        <p:tgtEl>
                                          <p:spTgt spid="37"/>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xit" presetSubtype="0" fill="hold" grpId="3" nodeType="clickEffect">
                                  <p:stCondLst>
                                    <p:cond delay="0"/>
                                  </p:stCondLst>
                                  <p:childTnLst>
                                    <p:animEffect transition="out" filter="fade">
                                      <p:cBhvr>
                                        <p:cTn id="102" dur="500"/>
                                        <p:tgtEl>
                                          <p:spTgt spid="25"/>
                                        </p:tgtEl>
                                      </p:cBhvr>
                                    </p:animEffect>
                                    <p:set>
                                      <p:cBhvr>
                                        <p:cTn id="103" dur="1" fill="hold">
                                          <p:stCondLst>
                                            <p:cond delay="499"/>
                                          </p:stCondLst>
                                        </p:cTn>
                                        <p:tgtEl>
                                          <p:spTgt spid="25"/>
                                        </p:tgtEl>
                                        <p:attrNameLst>
                                          <p:attrName>style.visibility</p:attrName>
                                        </p:attrNameLst>
                                      </p:cBhvr>
                                      <p:to>
                                        <p:strVal val="hidden"/>
                                      </p:to>
                                    </p:se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grpId="0" nodeType="clickEffect">
                                  <p:stCondLst>
                                    <p:cond delay="0"/>
                                  </p:stCondLst>
                                  <p:childTnLst>
                                    <p:set>
                                      <p:cBhvr>
                                        <p:cTn id="107" dur="1" fill="hold">
                                          <p:stCondLst>
                                            <p:cond delay="0"/>
                                          </p:stCondLst>
                                        </p:cTn>
                                        <p:tgtEl>
                                          <p:spTgt spid="22"/>
                                        </p:tgtEl>
                                        <p:attrNameLst>
                                          <p:attrName>style.visibility</p:attrName>
                                        </p:attrNameLst>
                                      </p:cBhvr>
                                      <p:to>
                                        <p:strVal val="visible"/>
                                      </p:to>
                                    </p:set>
                                    <p:animEffect transition="in" filter="fade">
                                      <p:cBhvr>
                                        <p:cTn id="10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2" grpId="0"/>
      <p:bldGraphic spid="15" grpId="0">
        <p:bldAsOne/>
      </p:bldGraphic>
      <p:bldP spid="22" grpId="0" animBg="1"/>
      <p:bldP spid="24" grpId="0" animBg="1"/>
      <p:bldP spid="25" grpId="0" animBg="1"/>
      <p:bldP spid="25" grpId="1" animBg="1"/>
      <p:bldP spid="25" grpId="2" animBg="1"/>
      <p:bldP spid="25" grpId="3" animBg="1"/>
      <p:bldP spid="29" grpId="0" animBg="1"/>
      <p:bldP spid="29" grpId="1" animBg="1"/>
      <p:bldP spid="29" grpId="2" animBg="1"/>
      <p:bldP spid="30" grpId="0" animBg="1"/>
      <p:bldP spid="30" grpId="1" animBg="1"/>
      <p:bldP spid="30" grpId="2" animBg="1"/>
      <p:bldP spid="31" grpId="0" animBg="1"/>
      <p:bldP spid="31" grpId="1" animBg="1"/>
      <p:bldP spid="31" grpId="2" animBg="1"/>
      <p:bldP spid="33" grpId="0" animBg="1"/>
      <p:bldP spid="33" grpId="1" animBg="1"/>
      <p:bldP spid="33" grpId="2" animBg="1"/>
      <p:bldP spid="34" grpId="0" animBg="1"/>
      <p:bldP spid="34" grpId="1" animBg="1"/>
      <p:bldP spid="34" grpId="2" animBg="1"/>
      <p:bldGraphic spid="37" grpId="0">
        <p:bldAsOne/>
      </p:bldGraphic>
      <p:bldP spid="4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OVS DPDK Feature </a:t>
            </a:r>
            <a:r>
              <a:rPr lang="en-US" dirty="0" smtClean="0"/>
              <a:t>Roadmap</a:t>
            </a:r>
            <a:endParaRPr lang="en-US" dirty="0"/>
          </a:p>
        </p:txBody>
      </p:sp>
      <p:sp>
        <p:nvSpPr>
          <p:cNvPr id="3" name="Content Placeholder 2"/>
          <p:cNvSpPr>
            <a:spLocks noGrp="1"/>
          </p:cNvSpPr>
          <p:nvPr>
            <p:ph idx="1"/>
          </p:nvPr>
        </p:nvSpPr>
        <p:spPr>
          <a:xfrm>
            <a:off x="457200" y="962574"/>
            <a:ext cx="8229600" cy="1718749"/>
          </a:xfrm>
        </p:spPr>
        <p:txBody>
          <a:bodyPr/>
          <a:lstStyle/>
          <a:p>
            <a:r>
              <a:rPr lang="en-US" dirty="0"/>
              <a:t>Inspired by DPDK roadmap announcements, conducted for OVS 2.8 release.</a:t>
            </a:r>
          </a:p>
          <a:p>
            <a:r>
              <a:rPr lang="en-US" dirty="0"/>
              <a:t>Contributors share a snapshot of the work items they are targeting for the next OVS release (Title and description).</a:t>
            </a:r>
          </a:p>
          <a:p>
            <a:endParaRPr lang="en-US" dirty="0"/>
          </a:p>
        </p:txBody>
      </p:sp>
      <p:sp>
        <p:nvSpPr>
          <p:cNvPr id="4" name="Cloud Callout 3"/>
          <p:cNvSpPr/>
          <p:nvPr/>
        </p:nvSpPr>
        <p:spPr>
          <a:xfrm>
            <a:off x="3437859" y="2681323"/>
            <a:ext cx="1804163" cy="1220013"/>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p>
          <a:p>
            <a:pPr algn="ctr"/>
            <a:endParaRPr lang="en-US" dirty="0"/>
          </a:p>
          <a:p>
            <a:pPr algn="ctr"/>
            <a:r>
              <a:rPr lang="en-US" dirty="0" smtClean="0"/>
              <a:t>OVS DEV</a:t>
            </a:r>
            <a:endParaRPr lang="en-US" dirty="0"/>
          </a:p>
          <a:p>
            <a:pPr algn="ctr"/>
            <a:endParaRPr lang="en-US" dirty="0" smtClean="0"/>
          </a:p>
          <a:p>
            <a:pPr algn="ctr"/>
            <a:endParaRPr lang="en-US" dirty="0"/>
          </a:p>
        </p:txBody>
      </p:sp>
      <p:sp>
        <p:nvSpPr>
          <p:cNvPr id="5" name="Folded Corner 4"/>
          <p:cNvSpPr/>
          <p:nvPr/>
        </p:nvSpPr>
        <p:spPr>
          <a:xfrm>
            <a:off x="1268239" y="3408695"/>
            <a:ext cx="921488" cy="985284"/>
          </a:xfrm>
          <a:prstGeom prst="foldedCorner">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dirty="0" smtClean="0"/>
              <a:t>Feature summary</a:t>
            </a:r>
            <a:endParaRPr lang="en-US" sz="1400" dirty="0"/>
          </a:p>
        </p:txBody>
      </p:sp>
      <p:pic>
        <p:nvPicPr>
          <p:cNvPr id="6" name="Picture 5"/>
          <p:cNvPicPr>
            <a:picLocks noChangeAspect="1"/>
          </p:cNvPicPr>
          <p:nvPr/>
        </p:nvPicPr>
        <p:blipFill>
          <a:blip r:embed="rId3"/>
          <a:stretch>
            <a:fillRect/>
          </a:stretch>
        </p:blipFill>
        <p:spPr>
          <a:xfrm>
            <a:off x="415546" y="3453316"/>
            <a:ext cx="411356" cy="777200"/>
          </a:xfrm>
          <a:prstGeom prst="rect">
            <a:avLst/>
          </a:prstGeom>
        </p:spPr>
      </p:pic>
      <p:sp>
        <p:nvSpPr>
          <p:cNvPr id="7" name="TextBox 6"/>
          <p:cNvSpPr txBox="1"/>
          <p:nvPr/>
        </p:nvSpPr>
        <p:spPr>
          <a:xfrm>
            <a:off x="107187" y="3083984"/>
            <a:ext cx="1317576" cy="369332"/>
          </a:xfrm>
          <a:prstGeom prst="rect">
            <a:avLst/>
          </a:prstGeom>
          <a:noFill/>
        </p:spPr>
        <p:txBody>
          <a:bodyPr wrap="square" rtlCol="0">
            <a:spAutoFit/>
          </a:bodyPr>
          <a:lstStyle/>
          <a:p>
            <a:r>
              <a:rPr lang="en-US" dirty="0" smtClean="0"/>
              <a:t>Contributor</a:t>
            </a:r>
            <a:endParaRPr lang="en-US" dirty="0"/>
          </a:p>
        </p:txBody>
      </p:sp>
      <p:cxnSp>
        <p:nvCxnSpPr>
          <p:cNvPr id="9" name="Elbow Connector 8"/>
          <p:cNvCxnSpPr>
            <a:stCxn id="5" idx="2"/>
            <a:endCxn id="4" idx="1"/>
          </p:cNvCxnSpPr>
          <p:nvPr/>
        </p:nvCxnSpPr>
        <p:spPr>
          <a:xfrm rot="5400000" flipH="1" flipV="1">
            <a:off x="2787491" y="2841529"/>
            <a:ext cx="493942" cy="2610958"/>
          </a:xfrm>
          <a:prstGeom prst="bentConnector3">
            <a:avLst>
              <a:gd name="adj1" fmla="val -46281"/>
            </a:avLst>
          </a:prstGeom>
          <a:ln>
            <a:tailEnd type="triangle"/>
          </a:ln>
        </p:spPr>
        <p:style>
          <a:lnRef idx="2">
            <a:schemeClr val="accent1"/>
          </a:lnRef>
          <a:fillRef idx="0">
            <a:schemeClr val="accent1"/>
          </a:fillRef>
          <a:effectRef idx="1">
            <a:schemeClr val="accent1"/>
          </a:effectRef>
          <a:fontRef idx="minor">
            <a:schemeClr val="tx1"/>
          </a:fontRef>
        </p:style>
      </p:cxnSp>
      <p:sp>
        <p:nvSpPr>
          <p:cNvPr id="11" name="Folded Corner 10"/>
          <p:cNvSpPr/>
          <p:nvPr/>
        </p:nvSpPr>
        <p:spPr>
          <a:xfrm>
            <a:off x="5532790" y="2814411"/>
            <a:ext cx="1036514" cy="1027505"/>
          </a:xfrm>
          <a:prstGeom prst="foldedCorner">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dirty="0" smtClean="0">
                <a:hlinkClick r:id="rId4"/>
              </a:rPr>
              <a:t>Roadmap Document</a:t>
            </a:r>
            <a:endParaRPr lang="en-US" sz="1400" dirty="0"/>
          </a:p>
        </p:txBody>
      </p:sp>
      <p:cxnSp>
        <p:nvCxnSpPr>
          <p:cNvPr id="13" name="Elbow Connector 12"/>
          <p:cNvCxnSpPr>
            <a:endCxn id="11" idx="2"/>
          </p:cNvCxnSpPr>
          <p:nvPr/>
        </p:nvCxnSpPr>
        <p:spPr>
          <a:xfrm flipV="1">
            <a:off x="4339940" y="3841916"/>
            <a:ext cx="1711107" cy="775345"/>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graphicFrame>
        <p:nvGraphicFramePr>
          <p:cNvPr id="18" name="Diagram 17"/>
          <p:cNvGraphicFramePr/>
          <p:nvPr>
            <p:extLst>
              <p:ext uri="{D42A27DB-BD31-4B8C-83A1-F6EECF244321}">
                <p14:modId xmlns:p14="http://schemas.microsoft.com/office/powerpoint/2010/main" val="2108161508"/>
              </p:ext>
            </p:extLst>
          </p:nvPr>
        </p:nvGraphicFramePr>
        <p:xfrm>
          <a:off x="6860072" y="2814411"/>
          <a:ext cx="2056522" cy="186725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04250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500"/>
                                        <p:tgtEl>
                                          <p:spTgt spid="1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P spid="11" grpId="0" animBg="1"/>
      <p:bldGraphic spid="18"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OVS DPDK Community Sync </a:t>
            </a:r>
            <a:r>
              <a:rPr lang="en-US" dirty="0" smtClean="0"/>
              <a:t>Meeting</a:t>
            </a:r>
            <a:endParaRPr lang="en-US" dirty="0"/>
          </a:p>
        </p:txBody>
      </p:sp>
      <p:pic>
        <p:nvPicPr>
          <p:cNvPr id="4" name="Picture 3"/>
          <p:cNvPicPr>
            <a:picLocks noChangeAspect="1"/>
          </p:cNvPicPr>
          <p:nvPr/>
        </p:nvPicPr>
        <p:blipFill>
          <a:blip r:embed="rId3"/>
          <a:stretch>
            <a:fillRect/>
          </a:stretch>
        </p:blipFill>
        <p:spPr>
          <a:xfrm>
            <a:off x="542737" y="933268"/>
            <a:ext cx="1529550" cy="1525400"/>
          </a:xfrm>
          <a:prstGeom prst="rect">
            <a:avLst/>
          </a:prstGeom>
        </p:spPr>
      </p:pic>
      <p:graphicFrame>
        <p:nvGraphicFramePr>
          <p:cNvPr id="5" name="Diagram 4"/>
          <p:cNvGraphicFramePr/>
          <p:nvPr>
            <p:extLst>
              <p:ext uri="{D42A27DB-BD31-4B8C-83A1-F6EECF244321}">
                <p14:modId xmlns:p14="http://schemas.microsoft.com/office/powerpoint/2010/main" val="2665899528"/>
              </p:ext>
            </p:extLst>
          </p:nvPr>
        </p:nvGraphicFramePr>
        <p:xfrm>
          <a:off x="3434815" y="775596"/>
          <a:ext cx="5364939" cy="149530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Rectangle 6"/>
          <p:cNvSpPr/>
          <p:nvPr/>
        </p:nvSpPr>
        <p:spPr>
          <a:xfrm>
            <a:off x="542737" y="2613465"/>
            <a:ext cx="4572000" cy="1954381"/>
          </a:xfrm>
          <a:prstGeom prst="rect">
            <a:avLst/>
          </a:prstGeom>
        </p:spPr>
        <p:txBody>
          <a:bodyPr>
            <a:spAutoFit/>
          </a:bodyPr>
          <a:lstStyle/>
          <a:p>
            <a:r>
              <a:rPr lang="en-IE" sz="1100" b="1" u="sng" dirty="0" smtClean="0"/>
              <a:t>Meeting Details</a:t>
            </a:r>
            <a:endParaRPr lang="en-IE" sz="1100" b="1" u="sng" dirty="0" smtClean="0">
              <a:hlinkClick r:id="rId9"/>
            </a:endParaRPr>
          </a:p>
          <a:p>
            <a:r>
              <a:rPr lang="en-IE" sz="1100" dirty="0" smtClean="0">
                <a:hlinkClick r:id="rId9"/>
              </a:rPr>
              <a:t>https</a:t>
            </a:r>
            <a:r>
              <a:rPr lang="en-IE" sz="1100" dirty="0">
                <a:hlinkClick r:id="rId9"/>
              </a:rPr>
              <a:t>://</a:t>
            </a:r>
            <a:r>
              <a:rPr lang="en-IE" sz="1100" dirty="0" smtClean="0">
                <a:hlinkClick r:id="rId9"/>
              </a:rPr>
              <a:t>bluejeans.com/139318596</a:t>
            </a:r>
            <a:endParaRPr lang="en-IE" sz="1100" dirty="0" smtClean="0"/>
          </a:p>
          <a:p>
            <a:endParaRPr lang="en-IE" sz="1100" dirty="0"/>
          </a:p>
          <a:p>
            <a:r>
              <a:rPr lang="en-IE" sz="1100" dirty="0"/>
              <a:t>US: +1.408.740.7256</a:t>
            </a:r>
            <a:br>
              <a:rPr lang="en-IE" sz="1100" dirty="0"/>
            </a:br>
            <a:r>
              <a:rPr lang="en-IE" sz="1100" dirty="0"/>
              <a:t>UK: +44.203.608.5256</a:t>
            </a:r>
            <a:br>
              <a:rPr lang="en-IE" sz="1100" dirty="0"/>
            </a:br>
            <a:r>
              <a:rPr lang="en-IE" sz="1100" dirty="0"/>
              <a:t>Germany: +49.32.221.091256</a:t>
            </a:r>
            <a:br>
              <a:rPr lang="en-IE" sz="1100" dirty="0"/>
            </a:br>
            <a:r>
              <a:rPr lang="en-IE" sz="1100" dirty="0"/>
              <a:t>Ireland: +353.1.697.1256</a:t>
            </a:r>
            <a:br>
              <a:rPr lang="en-IE" sz="1100" dirty="0"/>
            </a:br>
            <a:r>
              <a:rPr lang="en-IE" sz="1100" dirty="0"/>
              <a:t>Other numbers </a:t>
            </a:r>
            <a:r>
              <a:rPr lang="en-IE" sz="1100" dirty="0" smtClean="0"/>
              <a:t>at:</a:t>
            </a:r>
          </a:p>
          <a:p>
            <a:r>
              <a:rPr lang="en-IE" sz="1100" dirty="0" smtClean="0">
                <a:hlinkClick r:id="rId10"/>
              </a:rPr>
              <a:t>https</a:t>
            </a:r>
            <a:r>
              <a:rPr lang="en-IE" sz="1100" dirty="0">
                <a:hlinkClick r:id="rId10"/>
              </a:rPr>
              <a:t>://www.bluejeans.com/numbers</a:t>
            </a:r>
            <a:r>
              <a:rPr lang="en-IE" sz="1100" dirty="0"/>
              <a:t/>
            </a:r>
            <a:br>
              <a:rPr lang="en-IE" sz="1100" dirty="0"/>
            </a:br>
            <a:r>
              <a:rPr lang="en-IE" sz="1100" dirty="0"/>
              <a:t>Meeting ID: </a:t>
            </a:r>
            <a:r>
              <a:rPr lang="en-IE" sz="1100" dirty="0" smtClean="0"/>
              <a:t>139318596</a:t>
            </a:r>
          </a:p>
          <a:p>
            <a:endParaRPr lang="en-IE" sz="1100" dirty="0" smtClean="0"/>
          </a:p>
        </p:txBody>
      </p:sp>
      <p:graphicFrame>
        <p:nvGraphicFramePr>
          <p:cNvPr id="8" name="Diagram 7"/>
          <p:cNvGraphicFramePr/>
          <p:nvPr>
            <p:extLst>
              <p:ext uri="{D42A27DB-BD31-4B8C-83A1-F6EECF244321}">
                <p14:modId xmlns:p14="http://schemas.microsoft.com/office/powerpoint/2010/main" val="548480326"/>
              </p:ext>
            </p:extLst>
          </p:nvPr>
        </p:nvGraphicFramePr>
        <p:xfrm>
          <a:off x="3434814" y="1933809"/>
          <a:ext cx="5364939" cy="1495306"/>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
        <p:nvSpPr>
          <p:cNvPr id="9" name="TextBox 8"/>
          <p:cNvSpPr txBox="1"/>
          <p:nvPr/>
        </p:nvSpPr>
        <p:spPr>
          <a:xfrm>
            <a:off x="4519356" y="1864259"/>
            <a:ext cx="3231338" cy="382228"/>
          </a:xfrm>
          <a:prstGeom prst="rect">
            <a:avLst/>
          </a:prstGeom>
          <a:noFill/>
        </p:spPr>
        <p:txBody>
          <a:bodyPr wrap="square" rtlCol="0">
            <a:spAutoFit/>
          </a:bodyPr>
          <a:lstStyle/>
          <a:p>
            <a:pPr marL="285750" indent="-285750">
              <a:buFont typeface="Arial" panose="020B0604020202020204" pitchFamily="34" charset="0"/>
              <a:buChar char="•"/>
            </a:pPr>
            <a:r>
              <a:rPr lang="en-US" dirty="0" smtClean="0"/>
              <a:t>Sharing Validation Plans.</a:t>
            </a:r>
            <a:endParaRPr lang="en-US" dirty="0"/>
          </a:p>
        </p:txBody>
      </p:sp>
      <p:sp>
        <p:nvSpPr>
          <p:cNvPr id="10" name="TextBox 9"/>
          <p:cNvSpPr txBox="1"/>
          <p:nvPr/>
        </p:nvSpPr>
        <p:spPr>
          <a:xfrm>
            <a:off x="4519356" y="2074382"/>
            <a:ext cx="3775626"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Coordinate DPDK version support.</a:t>
            </a:r>
            <a:endParaRPr lang="en-US" dirty="0"/>
          </a:p>
        </p:txBody>
      </p:sp>
      <p:sp>
        <p:nvSpPr>
          <p:cNvPr id="11" name="TextBox 10"/>
          <p:cNvSpPr txBox="1"/>
          <p:nvPr/>
        </p:nvSpPr>
        <p:spPr>
          <a:xfrm>
            <a:off x="4519356" y="2302799"/>
            <a:ext cx="4078135" cy="369332"/>
          </a:xfrm>
          <a:prstGeom prst="rect">
            <a:avLst/>
          </a:prstGeom>
          <a:noFill/>
        </p:spPr>
        <p:txBody>
          <a:bodyPr wrap="square" rtlCol="0">
            <a:spAutoFit/>
          </a:bodyPr>
          <a:lstStyle/>
          <a:p>
            <a:pPr marL="285750" lvl="0" indent="-285750">
              <a:buFont typeface="Arial" panose="020B0604020202020204" pitchFamily="34" charset="0"/>
              <a:buChar char="•"/>
            </a:pPr>
            <a:r>
              <a:rPr lang="en-US" dirty="0"/>
              <a:t>Prioritizing patches towards release.</a:t>
            </a:r>
          </a:p>
        </p:txBody>
      </p:sp>
      <p:sp>
        <p:nvSpPr>
          <p:cNvPr id="12" name="TextBox 11"/>
          <p:cNvSpPr txBox="1"/>
          <p:nvPr/>
        </p:nvSpPr>
        <p:spPr>
          <a:xfrm>
            <a:off x="4526943" y="2531216"/>
            <a:ext cx="4838418" cy="369332"/>
          </a:xfrm>
          <a:prstGeom prst="rect">
            <a:avLst/>
          </a:prstGeom>
          <a:noFill/>
        </p:spPr>
        <p:txBody>
          <a:bodyPr wrap="square" rtlCol="0">
            <a:spAutoFit/>
          </a:bodyPr>
          <a:lstStyle/>
          <a:p>
            <a:pPr marL="285750" lvl="0" indent="-285750">
              <a:buFont typeface="Arial" panose="020B0604020202020204" pitchFamily="34" charset="0"/>
              <a:buChar char="•"/>
            </a:pPr>
            <a:r>
              <a:rPr lang="en-US" dirty="0" smtClean="0"/>
              <a:t>Flag critical bugs and ongoing work.</a:t>
            </a:r>
            <a:endParaRPr lang="en-US" dirty="0"/>
          </a:p>
        </p:txBody>
      </p:sp>
      <p:graphicFrame>
        <p:nvGraphicFramePr>
          <p:cNvPr id="13" name="Diagram 12"/>
          <p:cNvGraphicFramePr/>
          <p:nvPr>
            <p:extLst>
              <p:ext uri="{D42A27DB-BD31-4B8C-83A1-F6EECF244321}">
                <p14:modId xmlns:p14="http://schemas.microsoft.com/office/powerpoint/2010/main" val="198969676"/>
              </p:ext>
            </p:extLst>
          </p:nvPr>
        </p:nvGraphicFramePr>
        <p:xfrm>
          <a:off x="3434813" y="3082889"/>
          <a:ext cx="5364939" cy="1495306"/>
        </p:xfrm>
        <a:graphic>
          <a:graphicData uri="http://schemas.openxmlformats.org/drawingml/2006/diagram">
            <dgm:relIds xmlns:dgm="http://schemas.openxmlformats.org/drawingml/2006/diagram" xmlns:r="http://schemas.openxmlformats.org/officeDocument/2006/relationships" r:dm="rId16" r:lo="rId17" r:qs="rId18" r:cs="rId19"/>
          </a:graphicData>
        </a:graphic>
      </p:graphicFrame>
    </p:spTree>
    <p:extLst>
      <p:ext uri="{BB962C8B-B14F-4D97-AF65-F5344CB8AC3E}">
        <p14:creationId xmlns:p14="http://schemas.microsoft.com/office/powerpoint/2010/main" val="1849190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7" grpId="0"/>
      <p:bldGraphic spid="8" grpId="0">
        <p:bldAsOne/>
      </p:bldGraphic>
      <p:bldP spid="9" grpId="0"/>
      <p:bldP spid="10" grpId="0"/>
      <p:bldP spid="11" grpId="0"/>
      <p:bldP spid="12" grpId="0"/>
      <p:bldGraphic spid="13"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&amp; Contact Info</a:t>
            </a:r>
            <a:endParaRPr lang="en-US" dirty="0"/>
          </a:p>
        </p:txBody>
      </p:sp>
      <p:sp>
        <p:nvSpPr>
          <p:cNvPr id="3" name="Content Placeholder 2"/>
          <p:cNvSpPr>
            <a:spLocks noGrp="1"/>
          </p:cNvSpPr>
          <p:nvPr>
            <p:ph idx="1"/>
          </p:nvPr>
        </p:nvSpPr>
        <p:spPr/>
        <p:txBody>
          <a:bodyPr/>
          <a:lstStyle/>
          <a:p>
            <a:r>
              <a:rPr lang="en-US" dirty="0" smtClean="0"/>
              <a:t>Email: ian.stokes@intel.com</a:t>
            </a:r>
            <a:endParaRPr lang="en-US" dirty="0"/>
          </a:p>
        </p:txBody>
      </p:sp>
    </p:spTree>
    <p:extLst>
      <p:ext uri="{BB962C8B-B14F-4D97-AF65-F5344CB8AC3E}">
        <p14:creationId xmlns:p14="http://schemas.microsoft.com/office/powerpoint/2010/main" val="4101879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389</TotalTime>
  <Words>332</Words>
  <Application>Microsoft Office PowerPoint</Application>
  <PresentationFormat>On-screen Show (16:9)</PresentationFormat>
  <Paragraphs>72</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Intel Clear</vt:lpstr>
      <vt:lpstr>Office Theme</vt:lpstr>
      <vt:lpstr>Community Practices for OVS with DPDK</vt:lpstr>
      <vt:lpstr>Notices &amp; Disclaimers</vt:lpstr>
      <vt:lpstr>Content</vt:lpstr>
      <vt:lpstr>Patch Batching &amp; OVS DPDK Intermediate Branch</vt:lpstr>
      <vt:lpstr>OVS DPDK Feature Roadmap</vt:lpstr>
      <vt:lpstr>OVS DPDK Community Sync Meeting</vt:lpstr>
      <vt:lpstr>Questions &amp; Contact Info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Cohen</dc:creator>
  <cp:keywords>CTPClassification=CTP_PUBLIC:VisualMarkings=</cp:keywords>
  <cp:lastModifiedBy>Stokes, Ian</cp:lastModifiedBy>
  <cp:revision>60</cp:revision>
  <dcterms:created xsi:type="dcterms:W3CDTF">2016-09-09T14:34:40Z</dcterms:created>
  <dcterms:modified xsi:type="dcterms:W3CDTF">2017-11-12T14:31:04Z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f971a757-3cef-4f81-9c56-12335f3d7e20</vt:lpwstr>
  </property>
  <property fmtid="{D5CDD505-2E9C-101B-9397-08002B2CF9AE}" pid="3" name="CTP_TimeStamp">
    <vt:lpwstr>2017-11-12 14:31:02Z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