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7" r:id="rId11"/>
    <p:sldId id="266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31" d="100"/>
          <a:sy n="131" d="100"/>
        </p:scale>
        <p:origin x="-9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305408"/>
            <a:ext cx="9144000" cy="1838091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29846"/>
            <a:ext cx="9144000" cy="578029"/>
          </a:xfrm>
        </p:spPr>
        <p:txBody>
          <a:bodyPr/>
          <a:lstStyle>
            <a:lvl1pPr algn="ctr">
              <a:defRPr sz="3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" y="4320627"/>
            <a:ext cx="9143999" cy="49579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176" y="954110"/>
            <a:ext cx="2651690" cy="172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1608823"/>
            <a:ext cx="9144000" cy="2181012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816965" y="2142688"/>
            <a:ext cx="5317736" cy="69941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848517" y="2842102"/>
            <a:ext cx="5317736" cy="439146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26" y="2081851"/>
            <a:ext cx="1817730" cy="118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51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5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62575"/>
            <a:ext cx="8229600" cy="36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64" b="45440"/>
          <a:stretch/>
        </p:blipFill>
        <p:spPr>
          <a:xfrm>
            <a:off x="0" y="0"/>
            <a:ext cx="9144000" cy="71990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772424"/>
            <a:ext cx="9144000" cy="37916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3602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github.com/openvswitch/ovn-kubernete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OVN and Containers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Guru Shetty &lt;</a:t>
            </a:r>
            <a:r>
              <a:rPr lang="en-US" dirty="0" err="1" smtClean="0"/>
              <a:t>guru@ovn.org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3942" y="2734887"/>
            <a:ext cx="425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November 16-17, 2017  | San Jose, CA</a:t>
            </a:r>
            <a:endParaRPr 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28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OVN </a:t>
            </a:r>
            <a:r>
              <a:rPr lang="en-US" dirty="0" err="1" smtClean="0"/>
              <a:t>Kubernetes</a:t>
            </a:r>
            <a:r>
              <a:rPr lang="en-US" dirty="0" smtClean="0"/>
              <a:t> north/south networking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90410" y="3111780"/>
            <a:ext cx="785225" cy="737858"/>
          </a:xfrm>
          <a:prstGeom prst="ellipse">
            <a:avLst/>
          </a:prstGeom>
          <a:solidFill>
            <a:schemeClr val="bg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67912" y="4161975"/>
            <a:ext cx="1182684" cy="5888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192.168.1.0/24</a:t>
            </a:r>
            <a:r>
              <a:rPr lang="en-US" sz="1600" dirty="0" smtClean="0"/>
              <a:t>S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3593822" y="4161975"/>
            <a:ext cx="1182684" cy="5888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192.168.2.0</a:t>
            </a:r>
            <a:r>
              <a:rPr lang="en-US" sz="1200" dirty="0"/>
              <a:t>/24</a:t>
            </a:r>
            <a:r>
              <a:rPr lang="en-US" sz="1400" dirty="0"/>
              <a:t>S</a:t>
            </a:r>
            <a:endParaRPr lang="en-US" sz="1400" dirty="0"/>
          </a:p>
        </p:txBody>
      </p:sp>
      <p:cxnSp>
        <p:nvCxnSpPr>
          <p:cNvPr id="9" name="Straight Connector 8"/>
          <p:cNvCxnSpPr>
            <a:stCxn id="5" idx="0"/>
            <a:endCxn id="4" idx="2"/>
          </p:cNvCxnSpPr>
          <p:nvPr/>
        </p:nvCxnSpPr>
        <p:spPr>
          <a:xfrm flipV="1">
            <a:off x="2559254" y="3480709"/>
            <a:ext cx="1231156" cy="6812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>
            <a:off x="4183023" y="3849638"/>
            <a:ext cx="2141" cy="3123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6"/>
          </p:cNvCxnSpPr>
          <p:nvPr/>
        </p:nvCxnSpPr>
        <p:spPr>
          <a:xfrm>
            <a:off x="4575635" y="3480709"/>
            <a:ext cx="1461110" cy="8363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374838" y="4161975"/>
            <a:ext cx="1182684" cy="5888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192.168.3.0</a:t>
            </a:r>
            <a:r>
              <a:rPr lang="en-US" sz="1200" dirty="0"/>
              <a:t>/24</a:t>
            </a:r>
            <a:r>
              <a:rPr lang="en-US" sz="1400" dirty="0"/>
              <a:t>S</a:t>
            </a:r>
            <a:endParaRPr lang="en-US" sz="1400" dirty="0"/>
          </a:p>
        </p:txBody>
      </p:sp>
      <p:sp>
        <p:nvSpPr>
          <p:cNvPr id="16" name="Oval 15"/>
          <p:cNvSpPr/>
          <p:nvPr/>
        </p:nvSpPr>
        <p:spPr>
          <a:xfrm>
            <a:off x="2166641" y="1315370"/>
            <a:ext cx="785225" cy="737858"/>
          </a:xfrm>
          <a:prstGeom prst="ellipse">
            <a:avLst/>
          </a:prstGeom>
          <a:solidFill>
            <a:schemeClr val="bg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 smtClean="0">
                <a:solidFill>
                  <a:srgbClr val="000000"/>
                </a:solidFill>
              </a:rPr>
              <a:t>GR1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790410" y="1315370"/>
            <a:ext cx="785225" cy="737858"/>
          </a:xfrm>
          <a:prstGeom prst="ellipse">
            <a:avLst/>
          </a:prstGeom>
          <a:solidFill>
            <a:schemeClr val="bg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 smtClean="0">
                <a:solidFill>
                  <a:srgbClr val="000000"/>
                </a:solidFill>
              </a:rPr>
              <a:t>GR2</a:t>
            </a:r>
            <a:endParaRPr lang="en-US" sz="1400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20" name="Straight Connector 19"/>
          <p:cNvCxnSpPr>
            <a:endCxn id="16" idx="0"/>
          </p:cNvCxnSpPr>
          <p:nvPr/>
        </p:nvCxnSpPr>
        <p:spPr>
          <a:xfrm>
            <a:off x="2559254" y="911384"/>
            <a:ext cx="0" cy="4039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92152" y="886535"/>
            <a:ext cx="0" cy="4039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95615" y="911384"/>
            <a:ext cx="0" cy="4039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503002" y="1315370"/>
            <a:ext cx="785225" cy="737858"/>
          </a:xfrm>
          <a:prstGeom prst="ellipse">
            <a:avLst/>
          </a:prstGeom>
          <a:solidFill>
            <a:schemeClr val="bg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 smtClean="0">
                <a:solidFill>
                  <a:srgbClr val="000000"/>
                </a:solidFill>
              </a:rPr>
              <a:t>GR3</a:t>
            </a:r>
            <a:endParaRPr lang="en-US" sz="1400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83204" y="911384"/>
            <a:ext cx="1076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10.0.2.2/24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06973" y="918366"/>
            <a:ext cx="1076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10.0.2.3/24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36813" y="918366"/>
            <a:ext cx="1076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10.0.2.4/24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12338" y="2365719"/>
            <a:ext cx="1541369" cy="5914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20.0.0.0/24</a:t>
            </a:r>
          </a:p>
          <a:p>
            <a:pPr algn="ctr"/>
            <a:r>
              <a:rPr lang="en-US" sz="1200" dirty="0" smtClean="0"/>
              <a:t>join</a:t>
            </a:r>
            <a:endParaRPr lang="en-US" sz="2400" dirty="0"/>
          </a:p>
        </p:txBody>
      </p:sp>
      <p:cxnSp>
        <p:nvCxnSpPr>
          <p:cNvPr id="33" name="Straight Connector 32"/>
          <p:cNvCxnSpPr>
            <a:stCxn id="16" idx="4"/>
            <a:endCxn id="31" idx="1"/>
          </p:cNvCxnSpPr>
          <p:nvPr/>
        </p:nvCxnSpPr>
        <p:spPr>
          <a:xfrm>
            <a:off x="2559254" y="2053228"/>
            <a:ext cx="853084" cy="608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3" idx="4"/>
            <a:endCxn id="31" idx="3"/>
          </p:cNvCxnSpPr>
          <p:nvPr/>
        </p:nvCxnSpPr>
        <p:spPr>
          <a:xfrm flipH="1">
            <a:off x="4953707" y="2053228"/>
            <a:ext cx="941908" cy="608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7" idx="4"/>
            <a:endCxn id="31" idx="0"/>
          </p:cNvCxnSpPr>
          <p:nvPr/>
        </p:nvCxnSpPr>
        <p:spPr>
          <a:xfrm>
            <a:off x="4183023" y="2053228"/>
            <a:ext cx="0" cy="312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1" idx="2"/>
            <a:endCxn id="4" idx="0"/>
          </p:cNvCxnSpPr>
          <p:nvPr/>
        </p:nvCxnSpPr>
        <p:spPr>
          <a:xfrm>
            <a:off x="4183023" y="2957149"/>
            <a:ext cx="0" cy="1546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757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15" grpId="0" animBg="1"/>
      <p:bldP spid="15" grpId="1" animBg="1"/>
      <p:bldP spid="16" grpId="0" animBg="1"/>
      <p:bldP spid="17" grpId="0" animBg="1"/>
      <p:bldP spid="23" grpId="0" animBg="1"/>
      <p:bldP spid="28" grpId="0"/>
      <p:bldP spid="29" grpId="0"/>
      <p:bldP spid="30" grpId="0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Kubernetes</a:t>
            </a:r>
            <a:r>
              <a:rPr lang="en-US" dirty="0" smtClean="0"/>
              <a:t>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2900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A Service is a front end to a Pod (or group of pods)</a:t>
            </a:r>
          </a:p>
          <a:p>
            <a:pPr marL="609600" lvl="0" indent="-457200">
              <a:lnSpc>
                <a:spcPct val="90000"/>
              </a:lnSpc>
              <a:spcBef>
                <a:spcPts val="0"/>
              </a:spcBef>
            </a:pPr>
            <a:endParaRPr lang="en-US" sz="2900" dirty="0">
              <a:solidFill>
                <a:schemeClr val="dk1"/>
              </a:solidFill>
              <a:latin typeface="Calibri"/>
              <a:ea typeface="Arial"/>
              <a:cs typeface="Calibri"/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2900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Pods discover each other via the Service </a:t>
            </a:r>
            <a:r>
              <a:rPr lang="en-US" sz="2900" dirty="0" smtClean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IP or service name.</a:t>
            </a:r>
            <a:endParaRPr lang="en-US" sz="2900" dirty="0">
              <a:solidFill>
                <a:schemeClr val="dk1"/>
              </a:solidFill>
              <a:latin typeface="Calibri"/>
              <a:ea typeface="Arial"/>
              <a:cs typeface="Calibri"/>
              <a:sym typeface="Arial"/>
            </a:endParaRPr>
          </a:p>
          <a:p>
            <a:pPr marL="609600" lvl="0" indent="-457200">
              <a:lnSpc>
                <a:spcPct val="90000"/>
              </a:lnSpc>
              <a:spcBef>
                <a:spcPts val="0"/>
              </a:spcBef>
            </a:pPr>
            <a:endParaRPr lang="en-US" sz="2900" dirty="0">
              <a:solidFill>
                <a:schemeClr val="dk1"/>
              </a:solidFill>
              <a:latin typeface="Calibri"/>
              <a:ea typeface="Arial"/>
              <a:cs typeface="Calibri"/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2900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The service IP is constant (a VIP), but the pods backing it can change.</a:t>
            </a:r>
          </a:p>
          <a:p>
            <a:pPr marL="609600" lvl="0" indent="-457200">
              <a:lnSpc>
                <a:spcPct val="90000"/>
              </a:lnSpc>
              <a:spcBef>
                <a:spcPts val="0"/>
              </a:spcBef>
            </a:pPr>
            <a:endParaRPr lang="en-US" sz="2900" dirty="0">
              <a:solidFill>
                <a:schemeClr val="dk1"/>
              </a:solidFill>
              <a:latin typeface="Calibri"/>
              <a:ea typeface="Arial"/>
              <a:cs typeface="Calibri"/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2900" dirty="0" smtClean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Service </a:t>
            </a:r>
            <a:r>
              <a:rPr lang="en-US" sz="2900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discovery by application happens either via DNS or via Environmental variables.</a:t>
            </a:r>
          </a:p>
          <a:p>
            <a:pPr marL="609600" lvl="0" indent="-457200">
              <a:lnSpc>
                <a:spcPct val="90000"/>
              </a:lnSpc>
              <a:spcBef>
                <a:spcPts val="0"/>
              </a:spcBef>
            </a:pPr>
            <a:endParaRPr lang="en-US" sz="2900" dirty="0">
              <a:solidFill>
                <a:schemeClr val="dk1"/>
              </a:solidFill>
              <a:latin typeface="Calibri"/>
              <a:ea typeface="Arial"/>
              <a:cs typeface="Calibri"/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2900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Each service has a set of endpoint objects (pods) that can be queried.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DA77A9B-D6FA-844D-BEDD-AB8A295DE7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11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OVN </a:t>
            </a:r>
            <a:r>
              <a:rPr lang="en-US" dirty="0" err="1" smtClean="0"/>
              <a:t>Kubernetes</a:t>
            </a:r>
            <a:r>
              <a:rPr lang="en-US" dirty="0" smtClean="0"/>
              <a:t> Watcher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Continuously watches K8s API server.</a:t>
            </a:r>
          </a:p>
          <a:p>
            <a:r>
              <a:rPr lang="en-US" dirty="0" smtClean="0"/>
              <a:t>Creates a logical port when a pod gets created.</a:t>
            </a:r>
          </a:p>
          <a:p>
            <a:r>
              <a:rPr lang="en-US" dirty="0" smtClean="0"/>
              <a:t>Creates load-balancer entries in OVN when services are created.</a:t>
            </a:r>
          </a:p>
          <a:p>
            <a:r>
              <a:rPr lang="en-US" dirty="0" smtClean="0"/>
              <a:t>Creates ACLs in OVN when </a:t>
            </a:r>
            <a:r>
              <a:rPr lang="en-US" dirty="0" err="1" smtClean="0"/>
              <a:t>kubernetes</a:t>
            </a:r>
            <a:r>
              <a:rPr lang="en-US" dirty="0" smtClean="0"/>
              <a:t> network policy is created.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17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Multi-tenancy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OVN and Network Virtualization shines.</a:t>
            </a:r>
          </a:p>
          <a:p>
            <a:r>
              <a:rPr lang="en-US" dirty="0" err="1" smtClean="0"/>
              <a:t>Kubernetes</a:t>
            </a:r>
            <a:r>
              <a:rPr lang="en-US" dirty="0" smtClean="0"/>
              <a:t> seen as an application deployment tool.</a:t>
            </a:r>
          </a:p>
          <a:p>
            <a:r>
              <a:rPr lang="en-US" dirty="0" smtClean="0"/>
              <a:t>Preference for multiple </a:t>
            </a:r>
            <a:r>
              <a:rPr lang="en-US" dirty="0" err="1" smtClean="0"/>
              <a:t>kubernetes</a:t>
            </a:r>
            <a:r>
              <a:rPr lang="en-US" dirty="0" smtClean="0"/>
              <a:t> clusters.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45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mesh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pod has an Envoy container to act as a proxy</a:t>
            </a:r>
          </a:p>
          <a:p>
            <a:r>
              <a:rPr lang="en-US" dirty="0" err="1" smtClean="0"/>
              <a:t>iptables</a:t>
            </a:r>
            <a:r>
              <a:rPr lang="en-US" dirty="0" smtClean="0"/>
              <a:t> rules inside the pods</a:t>
            </a:r>
          </a:p>
          <a:p>
            <a:r>
              <a:rPr lang="en-US" dirty="0" smtClean="0"/>
              <a:t>Envoy can do the load-balancing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45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https://github.com/openvswitch/ovn-kubernetes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8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with OVS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136309" y="1437367"/>
            <a:ext cx="1477793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br-int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2" y="1192555"/>
            <a:ext cx="3489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ovs-vsctl</a:t>
            </a:r>
            <a:r>
              <a:rPr lang="en-US" dirty="0" smtClean="0"/>
              <a:t> add-</a:t>
            </a:r>
            <a:r>
              <a:rPr lang="en-US" dirty="0" err="1" smtClean="0"/>
              <a:t>br</a:t>
            </a:r>
            <a:r>
              <a:rPr lang="en-US" dirty="0" smtClean="0"/>
              <a:t> </a:t>
            </a:r>
            <a:r>
              <a:rPr lang="en-US" dirty="0" err="1" smtClean="0"/>
              <a:t>br-int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1666737"/>
            <a:ext cx="245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ip</a:t>
            </a:r>
            <a:r>
              <a:rPr lang="en-US" dirty="0" smtClean="0"/>
              <a:t> </a:t>
            </a:r>
            <a:r>
              <a:rPr lang="en-US" dirty="0" err="1" smtClean="0"/>
              <a:t>netns</a:t>
            </a:r>
            <a:r>
              <a:rPr lang="en-US" dirty="0" smtClean="0"/>
              <a:t> add ns1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540202" y="2811717"/>
            <a:ext cx="1328098" cy="930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ns1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2" y="2085000"/>
            <a:ext cx="43526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ip</a:t>
            </a:r>
            <a:r>
              <a:rPr lang="en-US" dirty="0" smtClean="0"/>
              <a:t> </a:t>
            </a:r>
            <a:r>
              <a:rPr lang="en-US" dirty="0"/>
              <a:t>link add </a:t>
            </a:r>
            <a:r>
              <a:rPr lang="en-US" dirty="0" smtClean="0"/>
              <a:t>p0_l </a:t>
            </a:r>
            <a:r>
              <a:rPr lang="en-US" dirty="0"/>
              <a:t>type </a:t>
            </a:r>
            <a:r>
              <a:rPr lang="en-US" dirty="0" err="1"/>
              <a:t>veth</a:t>
            </a:r>
            <a:r>
              <a:rPr lang="en-US" dirty="0"/>
              <a:t> peer name </a:t>
            </a:r>
            <a:r>
              <a:rPr lang="en-US" dirty="0" smtClean="0"/>
              <a:t>p0_c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ip</a:t>
            </a:r>
            <a:r>
              <a:rPr lang="en-US" dirty="0" smtClean="0"/>
              <a:t> link set p0_c </a:t>
            </a:r>
            <a:r>
              <a:rPr lang="en-US" dirty="0" err="1" smtClean="0"/>
              <a:t>netns</a:t>
            </a:r>
            <a:r>
              <a:rPr lang="en-US" dirty="0" smtClean="0"/>
              <a:t> ns1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ip</a:t>
            </a:r>
            <a:r>
              <a:rPr lang="en-US" dirty="0" smtClean="0"/>
              <a:t> </a:t>
            </a:r>
            <a:r>
              <a:rPr lang="en-US" dirty="0" err="1" smtClean="0"/>
              <a:t>netns</a:t>
            </a:r>
            <a:r>
              <a:rPr lang="en-US" dirty="0" smtClean="0"/>
              <a:t> exec p0_c </a:t>
            </a:r>
            <a:r>
              <a:rPr lang="en-US" dirty="0" err="1" smtClean="0"/>
              <a:t>ip</a:t>
            </a:r>
            <a:r>
              <a:rPr lang="en-US" dirty="0" smtClean="0"/>
              <a:t> link set </a:t>
            </a:r>
            <a:r>
              <a:rPr lang="en-US" dirty="0" err="1" smtClean="0"/>
              <a:t>dev</a:t>
            </a:r>
            <a:r>
              <a:rPr lang="en-US" dirty="0" smtClean="0"/>
              <a:t> p0_c name eth0</a:t>
            </a:r>
          </a:p>
          <a:p>
            <a:r>
              <a:rPr lang="en-US" dirty="0" smtClean="0"/>
              <a:t>6. </a:t>
            </a:r>
            <a:r>
              <a:rPr lang="en-US" dirty="0" err="1" smtClean="0"/>
              <a:t>ovs-vsctl</a:t>
            </a:r>
            <a:r>
              <a:rPr lang="en-US" dirty="0" smtClean="0"/>
              <a:t> add-port </a:t>
            </a:r>
            <a:r>
              <a:rPr lang="en-US" dirty="0" err="1" smtClean="0"/>
              <a:t>br-int</a:t>
            </a:r>
            <a:r>
              <a:rPr lang="en-US" dirty="0" smtClean="0"/>
              <a:t> p0_l</a:t>
            </a:r>
            <a:endParaRPr lang="en-US" dirty="0"/>
          </a:p>
        </p:txBody>
      </p:sp>
      <p:cxnSp>
        <p:nvCxnSpPr>
          <p:cNvPr id="22" name="Straight Connector 21"/>
          <p:cNvCxnSpPr>
            <a:stCxn id="11" idx="3"/>
          </p:cNvCxnSpPr>
          <p:nvPr/>
        </p:nvCxnSpPr>
        <p:spPr>
          <a:xfrm flipH="1">
            <a:off x="6136307" y="2217857"/>
            <a:ext cx="216418" cy="9816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09852" y="3034713"/>
            <a:ext cx="642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eth0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201810" y="2811717"/>
            <a:ext cx="1328098" cy="930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ns2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43409" y="3002447"/>
            <a:ext cx="642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eth0</a:t>
            </a:r>
            <a:endParaRPr lang="en-US" dirty="0"/>
          </a:p>
        </p:txBody>
      </p:sp>
      <p:cxnSp>
        <p:nvCxnSpPr>
          <p:cNvPr id="29" name="Straight Connector 28"/>
          <p:cNvCxnSpPr>
            <a:stCxn id="11" idx="5"/>
          </p:cNvCxnSpPr>
          <p:nvPr/>
        </p:nvCxnSpPr>
        <p:spPr>
          <a:xfrm>
            <a:off x="7397682" y="2217857"/>
            <a:ext cx="338244" cy="9816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15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/>
      <p:bldP spid="17" grpId="0"/>
      <p:bldP spid="18" grpId="0" animBg="1"/>
      <p:bldP spid="20" grpId="0" build="p"/>
      <p:bldP spid="23" grpId="0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with OVN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107384" y="1362177"/>
            <a:ext cx="1477793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br-int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09211" y="2724457"/>
            <a:ext cx="1328098" cy="930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ns1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66977" y="2850047"/>
            <a:ext cx="642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eth0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1575" y="1076218"/>
            <a:ext cx="3352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ovs-vsctl</a:t>
            </a:r>
            <a:r>
              <a:rPr lang="en-US" dirty="0"/>
              <a:t> add-port </a:t>
            </a:r>
            <a:r>
              <a:rPr lang="en-US" dirty="0" err="1"/>
              <a:t>br-int</a:t>
            </a:r>
            <a:r>
              <a:rPr lang="en-US" dirty="0"/>
              <a:t> </a:t>
            </a:r>
            <a:r>
              <a:rPr lang="en-US" b="1" dirty="0"/>
              <a:t>p0_l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43984" y="2163756"/>
            <a:ext cx="62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p0_l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1434" y="1552977"/>
            <a:ext cx="4149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ovs-vsctl</a:t>
            </a:r>
            <a:r>
              <a:rPr lang="en-US" dirty="0" smtClean="0"/>
              <a:t> set interface p0_l </a:t>
            </a:r>
            <a:r>
              <a:rPr lang="en-US" dirty="0" err="1" smtClean="0"/>
              <a:t>external-ids:iface-id</a:t>
            </a:r>
            <a:r>
              <a:rPr lang="en-US" dirty="0" smtClean="0"/>
              <a:t>=“</a:t>
            </a:r>
            <a:r>
              <a:rPr lang="en-US" b="1" dirty="0" smtClean="0"/>
              <a:t>port0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1575" y="2217856"/>
            <a:ext cx="3548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ovn-nbctl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-add ls0</a:t>
            </a:r>
          </a:p>
          <a:p>
            <a:r>
              <a:rPr lang="en-US" dirty="0" err="1" smtClean="0"/>
              <a:t>ovn-nbctl</a:t>
            </a:r>
            <a:r>
              <a:rPr lang="en-US" dirty="0" smtClean="0"/>
              <a:t> </a:t>
            </a:r>
            <a:r>
              <a:rPr lang="en-US" dirty="0" err="1" smtClean="0"/>
              <a:t>lsp</a:t>
            </a:r>
            <a:r>
              <a:rPr lang="en-US" dirty="0" smtClean="0"/>
              <a:t>-add ls0 </a:t>
            </a:r>
            <a:r>
              <a:rPr lang="en-US" b="1" dirty="0" smtClean="0"/>
              <a:t>port0</a:t>
            </a:r>
            <a:r>
              <a:rPr lang="en-US" dirty="0" smtClean="0"/>
              <a:t> --</a:t>
            </a:r>
          </a:p>
          <a:p>
            <a:r>
              <a:rPr lang="en-US" dirty="0" err="1"/>
              <a:t>lsp</a:t>
            </a:r>
            <a:r>
              <a:rPr lang="en-US" dirty="0"/>
              <a:t>-set-</a:t>
            </a:r>
            <a:r>
              <a:rPr lang="en-US" dirty="0" smtClean="0"/>
              <a:t>addresses port0 “$MAC $IP”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200886" y="1202705"/>
            <a:ext cx="2321790" cy="29862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364494" y="2276577"/>
            <a:ext cx="0" cy="758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20530" y="3820056"/>
            <a:ext cx="746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690276" y="1231340"/>
            <a:ext cx="2321790" cy="29862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743984" y="1362177"/>
            <a:ext cx="1477793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br-int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47075" y="2724457"/>
            <a:ext cx="1328098" cy="930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ns2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853183" y="2276577"/>
            <a:ext cx="0" cy="758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31747" y="2850047"/>
            <a:ext cx="642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eth0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047075" y="2227014"/>
            <a:ext cx="62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p0_l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734158" y="3819606"/>
            <a:ext cx="746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host2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1577" y="3332065"/>
            <a:ext cx="37236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ovs-vsctl</a:t>
            </a:r>
            <a:r>
              <a:rPr lang="en-US" dirty="0"/>
              <a:t> add-port </a:t>
            </a:r>
            <a:r>
              <a:rPr lang="en-US" dirty="0" err="1"/>
              <a:t>br-int</a:t>
            </a:r>
            <a:r>
              <a:rPr lang="en-US" dirty="0"/>
              <a:t> </a:t>
            </a:r>
            <a:r>
              <a:rPr lang="en-US" b="1" dirty="0" smtClean="0"/>
              <a:t>p0_l </a:t>
            </a:r>
            <a:r>
              <a:rPr lang="en-US" dirty="0" smtClean="0"/>
              <a:t>-- set interface p0_l </a:t>
            </a:r>
            <a:r>
              <a:rPr lang="en-US" dirty="0" err="1" smtClean="0"/>
              <a:t>external-ids:iface-id</a:t>
            </a:r>
            <a:r>
              <a:rPr lang="en-US" dirty="0" smtClean="0"/>
              <a:t>=“</a:t>
            </a:r>
            <a:r>
              <a:rPr lang="en-US" b="1" dirty="0" smtClean="0"/>
              <a:t>port1</a:t>
            </a:r>
            <a:r>
              <a:rPr lang="en-US" dirty="0" smtClean="0"/>
              <a:t>”</a:t>
            </a:r>
            <a:endParaRPr lang="en-US" b="1" dirty="0"/>
          </a:p>
          <a:p>
            <a:r>
              <a:rPr lang="en-US" dirty="0" err="1" smtClean="0"/>
              <a:t>ovn-nbctl</a:t>
            </a:r>
            <a:r>
              <a:rPr lang="en-US" dirty="0" smtClean="0"/>
              <a:t> </a:t>
            </a:r>
            <a:r>
              <a:rPr lang="en-US" dirty="0" err="1" smtClean="0"/>
              <a:t>lsp</a:t>
            </a:r>
            <a:r>
              <a:rPr lang="en-US" dirty="0" smtClean="0"/>
              <a:t>-add ls0 </a:t>
            </a:r>
            <a:r>
              <a:rPr lang="en-US" b="1" dirty="0" smtClean="0"/>
              <a:t>port1</a:t>
            </a:r>
            <a:r>
              <a:rPr lang="en-US" dirty="0" smtClean="0"/>
              <a:t> -- </a:t>
            </a:r>
            <a:r>
              <a:rPr lang="en-US" dirty="0" err="1" smtClean="0"/>
              <a:t>lsp</a:t>
            </a:r>
            <a:r>
              <a:rPr lang="en-US" dirty="0" smtClean="0"/>
              <a:t>-set-addresses port1 “$MAC $IP”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67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1" uiExpand="1" build="p"/>
      <p:bldP spid="20" grpId="0" animBg="1"/>
      <p:bldP spid="22" grpId="0" animBg="1"/>
      <p:bldP spid="24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with container orchestrators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792850" y="1342601"/>
            <a:ext cx="1477793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br-int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3479" y="1231340"/>
            <a:ext cx="2321790" cy="29862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11670" y="2724457"/>
            <a:ext cx="1328098" cy="930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pod1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7531745" y="2276577"/>
            <a:ext cx="0" cy="758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31747" y="2839901"/>
            <a:ext cx="642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eth0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47075" y="2227014"/>
            <a:ext cx="62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p0_l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60935" y="3819607"/>
            <a:ext cx="686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1576" y="1114991"/>
            <a:ext cx="4661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kubectl</a:t>
            </a:r>
            <a:r>
              <a:rPr lang="en-US" dirty="0" smtClean="0"/>
              <a:t> create -f pod1.yaml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713540" y="3848240"/>
            <a:ext cx="91173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kubelet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907430" y="3848240"/>
            <a:ext cx="80610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plugin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81574" y="1580685"/>
            <a:ext cx="46613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ovs-vsctl</a:t>
            </a:r>
            <a:r>
              <a:rPr lang="en-US" dirty="0"/>
              <a:t> add-port </a:t>
            </a:r>
            <a:r>
              <a:rPr lang="en-US" dirty="0" err="1"/>
              <a:t>br-int</a:t>
            </a:r>
            <a:r>
              <a:rPr lang="en-US" dirty="0"/>
              <a:t> </a:t>
            </a:r>
            <a:r>
              <a:rPr lang="en-US" b="1" dirty="0" smtClean="0"/>
              <a:t>p0_l</a:t>
            </a:r>
          </a:p>
          <a:p>
            <a:endParaRPr lang="en-US" b="1" dirty="0"/>
          </a:p>
          <a:p>
            <a:r>
              <a:rPr lang="en-US" dirty="0" err="1"/>
              <a:t>ovs-vsctl</a:t>
            </a:r>
            <a:r>
              <a:rPr lang="en-US" dirty="0"/>
              <a:t> set interface p0_l </a:t>
            </a:r>
            <a:r>
              <a:rPr lang="en-US" dirty="0" err="1"/>
              <a:t>external-ids:iface-id</a:t>
            </a:r>
            <a:r>
              <a:rPr lang="en-US" dirty="0"/>
              <a:t>=“</a:t>
            </a:r>
            <a:r>
              <a:rPr lang="en-US" b="1" dirty="0"/>
              <a:t>port0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err="1"/>
              <a:t>ovn-nbctl</a:t>
            </a:r>
            <a:r>
              <a:rPr lang="en-US" dirty="0"/>
              <a:t> </a:t>
            </a:r>
            <a:r>
              <a:rPr lang="en-US" dirty="0" err="1"/>
              <a:t>lsp</a:t>
            </a:r>
            <a:r>
              <a:rPr lang="en-US" dirty="0"/>
              <a:t>-add ls0 </a:t>
            </a:r>
            <a:r>
              <a:rPr lang="en-US" b="1" dirty="0"/>
              <a:t>port0</a:t>
            </a:r>
            <a:r>
              <a:rPr lang="en-US" dirty="0"/>
              <a:t> --</a:t>
            </a:r>
          </a:p>
          <a:p>
            <a:r>
              <a:rPr lang="en-US" dirty="0" err="1"/>
              <a:t>lsp</a:t>
            </a:r>
            <a:r>
              <a:rPr lang="en-US" dirty="0"/>
              <a:t>-set-addresses port0 “$MAC $IP”</a:t>
            </a:r>
          </a:p>
          <a:p>
            <a:endParaRPr lang="en-US" dirty="0"/>
          </a:p>
          <a:p>
            <a:endParaRPr lang="en-US" b="1" dirty="0" smtClean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91623" y="3849142"/>
            <a:ext cx="4661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kubectl</a:t>
            </a:r>
            <a:r>
              <a:rPr lang="en-US" dirty="0" smtClean="0"/>
              <a:t> delete -f pod1.yaml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72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1" animBg="1"/>
      <p:bldP spid="15" grpId="1"/>
      <p:bldP spid="16" grpId="1"/>
      <p:bldP spid="17" grpId="0"/>
      <p:bldP spid="18" grpId="0"/>
      <p:bldP spid="19" grpId="0" animBg="1"/>
      <p:bldP spid="20" grpId="0" animBg="1"/>
      <p:bldP spid="21" grpId="1" build="p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OVN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 Switch Port</a:t>
            </a:r>
          </a:p>
          <a:p>
            <a:r>
              <a:rPr lang="en-US" dirty="0" smtClean="0"/>
              <a:t>Logical Switch</a:t>
            </a:r>
          </a:p>
          <a:p>
            <a:r>
              <a:rPr lang="en-US" dirty="0" smtClean="0"/>
              <a:t>Logical Router</a:t>
            </a:r>
          </a:p>
          <a:p>
            <a:r>
              <a:rPr lang="en-US" dirty="0" smtClean="0"/>
              <a:t>ACL</a:t>
            </a:r>
          </a:p>
          <a:p>
            <a:r>
              <a:rPr lang="en-US" dirty="0" smtClean="0"/>
              <a:t>Load-balancers</a:t>
            </a:r>
          </a:p>
          <a:p>
            <a:r>
              <a:rPr lang="en-US" dirty="0" smtClean="0"/>
              <a:t>DHCP and DNS</a:t>
            </a:r>
          </a:p>
          <a:p>
            <a:r>
              <a:rPr lang="en-US" dirty="0" smtClean="0"/>
              <a:t>Gateways and NAT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69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Orchestrators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Docker</a:t>
            </a:r>
            <a:endParaRPr lang="en-US" dirty="0" smtClean="0"/>
          </a:p>
          <a:p>
            <a:r>
              <a:rPr lang="en-US" dirty="0" err="1" smtClean="0"/>
              <a:t>Docker</a:t>
            </a:r>
            <a:r>
              <a:rPr lang="en-US" dirty="0" smtClean="0"/>
              <a:t> Swarm</a:t>
            </a:r>
          </a:p>
          <a:p>
            <a:r>
              <a:rPr lang="en-US" dirty="0" err="1" smtClean="0"/>
              <a:t>Kubernetes</a:t>
            </a:r>
            <a:endParaRPr lang="en-US" dirty="0" smtClean="0"/>
          </a:p>
          <a:p>
            <a:r>
              <a:rPr lang="en-US" dirty="0" err="1" smtClean="0"/>
              <a:t>Mesos</a:t>
            </a:r>
            <a:r>
              <a:rPr lang="en-US" dirty="0" smtClean="0"/>
              <a:t> and DC/OS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022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40000" lnSpcReduction="20000"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4500" dirty="0">
                <a:sym typeface="Arial"/>
              </a:rPr>
              <a:t>A pod is a group of containers that share the same network namespace</a:t>
            </a:r>
            <a:r>
              <a:rPr lang="en-US" sz="4500" dirty="0" smtClean="0">
                <a:sym typeface="Arial"/>
              </a:rPr>
              <a:t>.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endParaRPr lang="en-US" sz="4500" dirty="0"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4500" dirty="0">
                <a:sym typeface="Arial"/>
              </a:rPr>
              <a:t>Containers inside a pod speak via </a:t>
            </a:r>
            <a:r>
              <a:rPr lang="en-US" sz="4500" dirty="0" err="1">
                <a:sym typeface="Arial"/>
              </a:rPr>
              <a:t>localhost</a:t>
            </a:r>
            <a:r>
              <a:rPr lang="en-US" sz="4500" dirty="0">
                <a:sym typeface="Arial"/>
              </a:rPr>
              <a:t> with each other.</a:t>
            </a:r>
          </a:p>
          <a:p>
            <a:pPr marL="609600" lvl="0" indent="-457200">
              <a:lnSpc>
                <a:spcPct val="90000"/>
              </a:lnSpc>
              <a:spcBef>
                <a:spcPts val="0"/>
              </a:spcBef>
            </a:pPr>
            <a:endParaRPr lang="en-US" sz="4500" dirty="0"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4500" dirty="0">
                <a:sym typeface="Arial"/>
              </a:rPr>
              <a:t>A host can have multiple pods.</a:t>
            </a:r>
          </a:p>
          <a:p>
            <a:pPr marL="609600" lvl="0" indent="-457200">
              <a:lnSpc>
                <a:spcPct val="90000"/>
              </a:lnSpc>
              <a:spcBef>
                <a:spcPts val="0"/>
              </a:spcBef>
            </a:pPr>
            <a:endParaRPr lang="en-US" sz="4500" dirty="0"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4500" dirty="0" smtClean="0">
                <a:sym typeface="Arial"/>
              </a:rPr>
              <a:t>pods speak </a:t>
            </a:r>
            <a:r>
              <a:rPr lang="en-US" sz="4500" dirty="0">
                <a:sym typeface="Arial"/>
              </a:rPr>
              <a:t>to </a:t>
            </a:r>
            <a:r>
              <a:rPr lang="en-US" sz="4500" dirty="0" smtClean="0">
                <a:sym typeface="Arial"/>
              </a:rPr>
              <a:t>each other</a:t>
            </a:r>
            <a:r>
              <a:rPr lang="en-US" sz="4500" dirty="0" smtClean="0">
                <a:sym typeface="Arial"/>
              </a:rPr>
              <a:t> </a:t>
            </a:r>
            <a:r>
              <a:rPr lang="en-US" sz="4500" dirty="0">
                <a:sym typeface="Arial"/>
              </a:rPr>
              <a:t>via </a:t>
            </a:r>
            <a:r>
              <a:rPr lang="en-US" sz="4500" dirty="0" smtClean="0">
                <a:sym typeface="Arial"/>
              </a:rPr>
              <a:t>their </a:t>
            </a:r>
            <a:r>
              <a:rPr lang="en-US" sz="4500" dirty="0">
                <a:sym typeface="Arial"/>
              </a:rPr>
              <a:t>pod IP.</a:t>
            </a:r>
          </a:p>
          <a:p>
            <a:pPr marL="609600" lvl="0" indent="-457200">
              <a:lnSpc>
                <a:spcPct val="90000"/>
              </a:lnSpc>
              <a:spcBef>
                <a:spcPts val="0"/>
              </a:spcBef>
            </a:pPr>
            <a:endParaRPr lang="en-US" sz="4500" dirty="0"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4500" dirty="0">
                <a:sym typeface="Arial"/>
              </a:rPr>
              <a:t>All pods in a cluster should be able to talk to each other via their own IP.</a:t>
            </a:r>
          </a:p>
          <a:p>
            <a:pPr marL="609600" lvl="0" indent="-457200">
              <a:lnSpc>
                <a:spcPct val="90000"/>
              </a:lnSpc>
              <a:spcBef>
                <a:spcPts val="0"/>
              </a:spcBef>
            </a:pPr>
            <a:endParaRPr lang="en-US" sz="4500" dirty="0"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4500" dirty="0">
                <a:sym typeface="Arial"/>
              </a:rPr>
              <a:t>A pod should also be able to speak to </a:t>
            </a:r>
            <a:r>
              <a:rPr lang="en-US" sz="4500" dirty="0" err="1" smtClean="0">
                <a:sym typeface="Arial"/>
              </a:rPr>
              <a:t>Kubernetes</a:t>
            </a:r>
            <a:r>
              <a:rPr lang="en-US" sz="4500" dirty="0" smtClean="0">
                <a:sym typeface="Arial"/>
              </a:rPr>
              <a:t> central daemons.</a:t>
            </a:r>
            <a:endParaRPr lang="en-US" sz="4500" dirty="0">
              <a:sym typeface="Arial"/>
            </a:endParaRPr>
          </a:p>
          <a:p>
            <a:pPr marL="609600" lvl="0" indent="-457200">
              <a:lnSpc>
                <a:spcPct val="90000"/>
              </a:lnSpc>
              <a:spcBef>
                <a:spcPts val="0"/>
              </a:spcBef>
            </a:pPr>
            <a:endParaRPr lang="en-US" sz="4500" dirty="0">
              <a:sym typeface="Arial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sz="4500" dirty="0">
                <a:sym typeface="Arial"/>
              </a:rPr>
              <a:t>Pods are fungible. They can be destroyed and re-created in a different host with a different 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88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OVN networking for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688" y="1095600"/>
            <a:ext cx="2241683" cy="303471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/>
              <a:t> </a:t>
            </a:r>
            <a:r>
              <a:rPr lang="en-US" dirty="0" smtClean="0"/>
              <a:t>                                           </a:t>
            </a:r>
          </a:p>
          <a:p>
            <a:pPr algn="ctr"/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                                   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0688" y="1540309"/>
            <a:ext cx="557463" cy="8229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P1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18151" y="2780631"/>
            <a:ext cx="82296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OVS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2"/>
            <a:endCxn id="6" idx="1"/>
          </p:cNvCxnSpPr>
          <p:nvPr/>
        </p:nvCxnSpPr>
        <p:spPr>
          <a:xfrm>
            <a:off x="439420" y="2363269"/>
            <a:ext cx="399251" cy="5378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6" idx="7"/>
          </p:cNvCxnSpPr>
          <p:nvPr/>
        </p:nvCxnSpPr>
        <p:spPr>
          <a:xfrm flipH="1">
            <a:off x="1420591" y="2363269"/>
            <a:ext cx="351660" cy="5378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6" idx="0"/>
          </p:cNvCxnSpPr>
          <p:nvPr/>
        </p:nvCxnSpPr>
        <p:spPr>
          <a:xfrm>
            <a:off x="1129631" y="2363269"/>
            <a:ext cx="0" cy="417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612909" y="1095599"/>
            <a:ext cx="3402644" cy="303471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master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err="1" smtClean="0"/>
              <a:t>kubernetes</a:t>
            </a:r>
            <a:r>
              <a:rPr lang="en-US" dirty="0" smtClean="0"/>
              <a:t> central daemons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r>
              <a:rPr lang="en-US" dirty="0" smtClean="0"/>
              <a:t>2.   OVN database and daemons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64423" y="1063334"/>
            <a:ext cx="2415308" cy="306697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/>
              <a:t> </a:t>
            </a:r>
            <a:r>
              <a:rPr lang="en-US" dirty="0" smtClean="0"/>
              <a:t>                                           </a:t>
            </a:r>
          </a:p>
          <a:p>
            <a:pPr algn="ctr"/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                                     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324859" y="2780631"/>
            <a:ext cx="82296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OVS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93467" y="2363269"/>
            <a:ext cx="399251" cy="5378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51782" y="2386065"/>
            <a:ext cx="0" cy="417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087999" y="2386065"/>
            <a:ext cx="351660" cy="5378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63128" y="1540309"/>
            <a:ext cx="557463" cy="8229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P2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41111" y="1540309"/>
            <a:ext cx="557463" cy="8229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P3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767396" y="1563105"/>
            <a:ext cx="557463" cy="8229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P4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495922" y="1563105"/>
            <a:ext cx="557463" cy="8229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P5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167470" y="1563105"/>
            <a:ext cx="557463" cy="8229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P6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67119" y="1095600"/>
            <a:ext cx="1106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minion2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0688" y="1063334"/>
            <a:ext cx="1106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minion1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9769" y="3732794"/>
            <a:ext cx="1351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ovn</a:t>
            </a:r>
            <a:r>
              <a:rPr lang="en-US" sz="1400" dirty="0" smtClean="0"/>
              <a:t>-controller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2649188" y="3822536"/>
            <a:ext cx="1351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ovn</a:t>
            </a:r>
            <a:r>
              <a:rPr lang="en-US" sz="1400" dirty="0" smtClean="0"/>
              <a:t>-controller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1772251" y="3732794"/>
            <a:ext cx="534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cni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357881" y="3822536"/>
            <a:ext cx="534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cni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762299" y="2923947"/>
            <a:ext cx="640072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health</a:t>
            </a:r>
          </a:p>
          <a:p>
            <a:r>
              <a:rPr lang="en-US" sz="1400" dirty="0" smtClean="0"/>
              <a:t>check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4438827" y="2886999"/>
            <a:ext cx="640904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health</a:t>
            </a:r>
          </a:p>
          <a:p>
            <a:r>
              <a:rPr lang="en-US" sz="1400" dirty="0" smtClean="0"/>
              <a:t>check</a:t>
            </a:r>
            <a:endParaRPr lang="en-US" sz="1400" dirty="0"/>
          </a:p>
        </p:txBody>
      </p:sp>
      <p:cxnSp>
        <p:nvCxnSpPr>
          <p:cNvPr id="41" name="Straight Connector 40"/>
          <p:cNvCxnSpPr>
            <a:stCxn id="6" idx="6"/>
            <a:endCxn id="36" idx="1"/>
          </p:cNvCxnSpPr>
          <p:nvPr/>
        </p:nvCxnSpPr>
        <p:spPr>
          <a:xfrm flipV="1">
            <a:off x="1541111" y="3185557"/>
            <a:ext cx="221188" cy="65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37" idx="1"/>
          </p:cNvCxnSpPr>
          <p:nvPr/>
        </p:nvCxnSpPr>
        <p:spPr>
          <a:xfrm>
            <a:off x="4167470" y="3148609"/>
            <a:ext cx="2713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545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OVN networking for </a:t>
            </a:r>
            <a:r>
              <a:rPr lang="en-US" dirty="0" err="1"/>
              <a:t>kubernetes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12391" y="1330832"/>
            <a:ext cx="649506" cy="24754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3677319" y="1559992"/>
            <a:ext cx="1165357" cy="1047122"/>
          </a:xfrm>
          <a:prstGeom prst="ellipse">
            <a:avLst/>
          </a:prstGeom>
          <a:solidFill>
            <a:schemeClr val="bg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dirty="0" smtClean="0"/>
              <a:t> 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R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3818" y="1365090"/>
            <a:ext cx="546833" cy="62360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P1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03829" y="2169048"/>
            <a:ext cx="516822" cy="6578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23088" y="3039460"/>
            <a:ext cx="487523" cy="6891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53322" y="1365090"/>
            <a:ext cx="557463" cy="67671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P4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93963" y="2230182"/>
            <a:ext cx="491425" cy="67671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P5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93963" y="3163789"/>
            <a:ext cx="516822" cy="67671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P6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664386" y="3005202"/>
            <a:ext cx="1191223" cy="8010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567444" y="4124821"/>
            <a:ext cx="1385107" cy="60661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Master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99826" y="785754"/>
            <a:ext cx="2219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r>
              <a:rPr lang="en-US" sz="2400" dirty="0" smtClean="0"/>
              <a:t> </a:t>
            </a:r>
            <a:r>
              <a:rPr lang="en-US" sz="2400" dirty="0" smtClean="0"/>
              <a:t>Logical </a:t>
            </a:r>
            <a:r>
              <a:rPr lang="en-US" sz="2400" dirty="0" smtClean="0"/>
              <a:t>Space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2391748" y="1365090"/>
            <a:ext cx="649506" cy="24754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</a:t>
            </a:r>
            <a:endParaRPr lang="en-US" sz="2800" dirty="0"/>
          </a:p>
        </p:txBody>
      </p:sp>
      <p:cxnSp>
        <p:nvCxnSpPr>
          <p:cNvPr id="19" name="Straight Connector 18"/>
          <p:cNvCxnSpPr>
            <a:stCxn id="7" idx="4"/>
            <a:endCxn id="14" idx="0"/>
          </p:cNvCxnSpPr>
          <p:nvPr/>
        </p:nvCxnSpPr>
        <p:spPr>
          <a:xfrm>
            <a:off x="4259998" y="2607114"/>
            <a:ext cx="0" cy="398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2"/>
            <a:endCxn id="15" idx="0"/>
          </p:cNvCxnSpPr>
          <p:nvPr/>
        </p:nvCxnSpPr>
        <p:spPr>
          <a:xfrm>
            <a:off x="4259998" y="3806241"/>
            <a:ext cx="0" cy="3185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6"/>
          </p:cNvCxnSpPr>
          <p:nvPr/>
        </p:nvCxnSpPr>
        <p:spPr>
          <a:xfrm>
            <a:off x="4842676" y="2083553"/>
            <a:ext cx="4697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7" idx="2"/>
          </p:cNvCxnSpPr>
          <p:nvPr/>
        </p:nvCxnSpPr>
        <p:spPr>
          <a:xfrm>
            <a:off x="3054187" y="2071097"/>
            <a:ext cx="623132" cy="12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8" idx="3"/>
          </p:cNvCxnSpPr>
          <p:nvPr/>
        </p:nvCxnSpPr>
        <p:spPr>
          <a:xfrm flipV="1">
            <a:off x="1620651" y="1667638"/>
            <a:ext cx="771097" cy="92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9" idx="3"/>
          </p:cNvCxnSpPr>
          <p:nvPr/>
        </p:nvCxnSpPr>
        <p:spPr>
          <a:xfrm>
            <a:off x="1620651" y="2497978"/>
            <a:ext cx="771097" cy="34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0" idx="3"/>
          </p:cNvCxnSpPr>
          <p:nvPr/>
        </p:nvCxnSpPr>
        <p:spPr>
          <a:xfrm flipV="1">
            <a:off x="1610611" y="3383754"/>
            <a:ext cx="781137" cy="2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11" idx="1"/>
          </p:cNvCxnSpPr>
          <p:nvPr/>
        </p:nvCxnSpPr>
        <p:spPr>
          <a:xfrm>
            <a:off x="5961897" y="1703445"/>
            <a:ext cx="4914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002538" y="3490673"/>
            <a:ext cx="4914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350380" y="4212021"/>
            <a:ext cx="873259" cy="36014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health</a:t>
            </a:r>
            <a:endParaRPr lang="en-US" dirty="0" smtClean="0"/>
          </a:p>
          <a:p>
            <a:r>
              <a:rPr lang="en-US" dirty="0"/>
              <a:t>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167995" y="4212021"/>
            <a:ext cx="873259" cy="36014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health</a:t>
            </a:r>
            <a:endParaRPr lang="en-US" dirty="0" smtClean="0"/>
          </a:p>
          <a:p>
            <a:r>
              <a:rPr lang="en-US" dirty="0"/>
              <a:t> </a:t>
            </a:r>
          </a:p>
        </p:txBody>
      </p:sp>
      <p:cxnSp>
        <p:nvCxnSpPr>
          <p:cNvPr id="48" name="Straight Connector 47"/>
          <p:cNvCxnSpPr>
            <a:stCxn id="17" idx="2"/>
          </p:cNvCxnSpPr>
          <p:nvPr/>
        </p:nvCxnSpPr>
        <p:spPr>
          <a:xfrm>
            <a:off x="2716501" y="3840499"/>
            <a:ext cx="7553" cy="371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6" idx="2"/>
          </p:cNvCxnSpPr>
          <p:nvPr/>
        </p:nvCxnSpPr>
        <p:spPr>
          <a:xfrm flipH="1">
            <a:off x="5632297" y="3806241"/>
            <a:ext cx="4847" cy="4057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3"/>
            <a:endCxn id="12" idx="1"/>
          </p:cNvCxnSpPr>
          <p:nvPr/>
        </p:nvCxnSpPr>
        <p:spPr>
          <a:xfrm>
            <a:off x="5961897" y="2568537"/>
            <a:ext cx="5320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708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45" grpId="0" animBg="1"/>
      <p:bldP spid="4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3862</TotalTime>
  <Words>710</Words>
  <Application>Microsoft Macintosh PowerPoint</Application>
  <PresentationFormat>On-screen Show (16:9)</PresentationFormat>
  <Paragraphs>197</Paragraphs>
  <Slides>15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OVN and Containers</vt:lpstr>
      <vt:lpstr>Integration with OVS</vt:lpstr>
      <vt:lpstr>Integration with OVN</vt:lpstr>
      <vt:lpstr>Integration with container orchestrators</vt:lpstr>
      <vt:lpstr>OVN objects</vt:lpstr>
      <vt:lpstr>Popular Orchestrators </vt:lpstr>
      <vt:lpstr>Kubernetes</vt:lpstr>
      <vt:lpstr>OVN networking for kubernetes</vt:lpstr>
      <vt:lpstr>OVN networking for kubernetes</vt:lpstr>
      <vt:lpstr>OVN Kubernetes north/south networking</vt:lpstr>
      <vt:lpstr>Kubernetes Services</vt:lpstr>
      <vt:lpstr>OVN Kubernetes Watcher</vt:lpstr>
      <vt:lpstr>Multi-tenancy in Kubernetes</vt:lpstr>
      <vt:lpstr>Service mesh in Kubernetes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Guru Shetty</cp:lastModifiedBy>
  <cp:revision>173</cp:revision>
  <dcterms:created xsi:type="dcterms:W3CDTF">2016-09-09T14:34:40Z</dcterms:created>
  <dcterms:modified xsi:type="dcterms:W3CDTF">2017-11-16T11:57:30Z</dcterms:modified>
</cp:coreProperties>
</file>