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60" r:id="rId3"/>
    <p:sldId id="292" r:id="rId4"/>
    <p:sldId id="263" r:id="rId5"/>
    <p:sldId id="274" r:id="rId6"/>
    <p:sldId id="275" r:id="rId7"/>
    <p:sldId id="297" r:id="rId8"/>
    <p:sldId id="291" r:id="rId9"/>
    <p:sldId id="294" r:id="rId10"/>
    <p:sldId id="279" r:id="rId11"/>
    <p:sldId id="266" r:id="rId12"/>
    <p:sldId id="296" r:id="rId13"/>
    <p:sldId id="278" r:id="rId14"/>
    <p:sldId id="269" r:id="rId15"/>
    <p:sldId id="270" r:id="rId16"/>
    <p:sldId id="261" r:id="rId17"/>
    <p:sldId id="298" r:id="rId18"/>
  </p:sldIdLst>
  <p:sldSz cx="9144000" cy="5143500" type="screen16x9"/>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85683" autoAdjust="0"/>
  </p:normalViewPr>
  <p:slideViewPr>
    <p:cSldViewPr snapToGrid="0" snapToObjects="1">
      <p:cViewPr varScale="1">
        <p:scale>
          <a:sx n="162" d="100"/>
          <a:sy n="162" d="100"/>
        </p:scale>
        <p:origin x="822"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cloftus\Documents\Innovation\2017\OVSCON%202017\nb_ci_graph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cloftus\Documents\Innovation\2017\OVSCON%202017\nb_ci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solidFill>
            <a:ln>
              <a:noFill/>
            </a:ln>
            <a:effectLst/>
          </c:spPr>
          <c:invertIfNegative val="0"/>
          <c:cat>
            <c:strRef>
              <c:f>Sheet2!$A$1:$C$1</c:f>
              <c:strCache>
                <c:ptCount val="3"/>
                <c:pt idx="0">
                  <c:v>vSwitch X</c:v>
                </c:pt>
                <c:pt idx="1">
                  <c:v>vSwitch Y</c:v>
                </c:pt>
                <c:pt idx="2">
                  <c:v>vSwitch Z</c:v>
                </c:pt>
              </c:strCache>
            </c:strRef>
          </c:cat>
          <c:val>
            <c:numRef>
              <c:f>Sheet2!$A$2:$C$2</c:f>
              <c:numCache>
                <c:formatCode>General</c:formatCode>
                <c:ptCount val="3"/>
                <c:pt idx="0">
                  <c:v>1</c:v>
                </c:pt>
                <c:pt idx="1">
                  <c:v>5</c:v>
                </c:pt>
                <c:pt idx="2">
                  <c:v>3</c:v>
                </c:pt>
              </c:numCache>
            </c:numRef>
          </c:val>
        </c:ser>
        <c:dLbls>
          <c:showLegendKey val="0"/>
          <c:showVal val="0"/>
          <c:showCatName val="0"/>
          <c:showSerName val="0"/>
          <c:showPercent val="0"/>
          <c:showBubbleSize val="0"/>
        </c:dLbls>
        <c:gapWidth val="444"/>
        <c:overlap val="-90"/>
        <c:axId val="706902880"/>
        <c:axId val="706901312"/>
      </c:barChart>
      <c:catAx>
        <c:axId val="70690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706901312"/>
        <c:crosses val="autoZero"/>
        <c:auto val="1"/>
        <c:lblAlgn val="ctr"/>
        <c:lblOffset val="100"/>
        <c:noMultiLvlLbl val="0"/>
      </c:catAx>
      <c:valAx>
        <c:axId val="706901312"/>
        <c:scaling>
          <c:orientation val="minMax"/>
        </c:scaling>
        <c:delete val="1"/>
        <c:axPos val="l"/>
        <c:numFmt formatCode="General" sourceLinked="1"/>
        <c:majorTickMark val="none"/>
        <c:minorTickMark val="none"/>
        <c:tickLblPos val="nextTo"/>
        <c:crossAx val="706902880"/>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solidFill>
            <a:ln>
              <a:noFill/>
            </a:ln>
            <a:effectLst/>
          </c:spPr>
          <c:invertIfNegative val="0"/>
          <c:cat>
            <c:strRef>
              <c:f>Sheet2!$A$4:$C$4</c:f>
              <c:strCache>
                <c:ptCount val="3"/>
                <c:pt idx="0">
                  <c:v>vSwitch X</c:v>
                </c:pt>
                <c:pt idx="1">
                  <c:v>vSwitch Y</c:v>
                </c:pt>
                <c:pt idx="2">
                  <c:v>vSwitch Z</c:v>
                </c:pt>
              </c:strCache>
            </c:strRef>
          </c:cat>
          <c:val>
            <c:numRef>
              <c:f>Sheet2!$A$5:$C$5</c:f>
              <c:numCache>
                <c:formatCode>General</c:formatCode>
                <c:ptCount val="3"/>
                <c:pt idx="0">
                  <c:v>5</c:v>
                </c:pt>
                <c:pt idx="1">
                  <c:v>4</c:v>
                </c:pt>
                <c:pt idx="2">
                  <c:v>2</c:v>
                </c:pt>
              </c:numCache>
            </c:numRef>
          </c:val>
        </c:ser>
        <c:dLbls>
          <c:showLegendKey val="0"/>
          <c:showVal val="0"/>
          <c:showCatName val="0"/>
          <c:showSerName val="0"/>
          <c:showPercent val="0"/>
          <c:showBubbleSize val="0"/>
        </c:dLbls>
        <c:gapWidth val="444"/>
        <c:overlap val="-90"/>
        <c:axId val="706918952"/>
        <c:axId val="706912288"/>
      </c:barChart>
      <c:catAx>
        <c:axId val="706918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706912288"/>
        <c:crosses val="autoZero"/>
        <c:auto val="1"/>
        <c:lblAlgn val="ctr"/>
        <c:lblOffset val="100"/>
        <c:noMultiLvlLbl val="0"/>
      </c:catAx>
      <c:valAx>
        <c:axId val="706912288"/>
        <c:scaling>
          <c:orientation val="minMax"/>
        </c:scaling>
        <c:delete val="1"/>
        <c:axPos val="l"/>
        <c:numFmt formatCode="General" sourceLinked="1"/>
        <c:majorTickMark val="none"/>
        <c:minorTickMark val="none"/>
        <c:tickLblPos val="nextTo"/>
        <c:crossAx val="70691895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0946E-13A3-41EC-BE7E-D8E9D3331DC4}" type="datetimeFigureOut">
              <a:rPr lang="en-GB" smtClean="0"/>
              <a:t>10/11/2017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A86AE-D4DA-4E2D-A19A-EE280C456A91}" type="slidenum">
              <a:rPr lang="en-GB" smtClean="0"/>
              <a:t>‹#›</a:t>
            </a:fld>
            <a:endParaRPr lang="en-GB"/>
          </a:p>
        </p:txBody>
      </p:sp>
    </p:spTree>
    <p:extLst>
      <p:ext uri="{BB962C8B-B14F-4D97-AF65-F5344CB8AC3E}">
        <p14:creationId xmlns:p14="http://schemas.microsoft.com/office/powerpoint/2010/main" val="110509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1</a:t>
            </a:fld>
            <a:endParaRPr lang="en-GB"/>
          </a:p>
        </p:txBody>
      </p:sp>
    </p:spTree>
    <p:extLst>
      <p:ext uri="{BB962C8B-B14F-4D97-AF65-F5344CB8AC3E}">
        <p14:creationId xmlns:p14="http://schemas.microsoft.com/office/powerpoint/2010/main" val="411018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12</a:t>
            </a:fld>
            <a:endParaRPr lang="en-GB"/>
          </a:p>
        </p:txBody>
      </p:sp>
    </p:spTree>
    <p:extLst>
      <p:ext uri="{BB962C8B-B14F-4D97-AF65-F5344CB8AC3E}">
        <p14:creationId xmlns:p14="http://schemas.microsoft.com/office/powerpoint/2010/main" val="178203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13</a:t>
            </a:fld>
            <a:endParaRPr lang="en-GB"/>
          </a:p>
        </p:txBody>
      </p:sp>
    </p:spTree>
    <p:extLst>
      <p:ext uri="{BB962C8B-B14F-4D97-AF65-F5344CB8AC3E}">
        <p14:creationId xmlns:p14="http://schemas.microsoft.com/office/powerpoint/2010/main" val="355200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14</a:t>
            </a:fld>
            <a:endParaRPr lang="en-GB"/>
          </a:p>
        </p:txBody>
      </p:sp>
    </p:spTree>
    <p:extLst>
      <p:ext uri="{BB962C8B-B14F-4D97-AF65-F5344CB8AC3E}">
        <p14:creationId xmlns:p14="http://schemas.microsoft.com/office/powerpoint/2010/main" val="3588003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15</a:t>
            </a:fld>
            <a:endParaRPr lang="en-GB"/>
          </a:p>
        </p:txBody>
      </p:sp>
    </p:spTree>
    <p:extLst>
      <p:ext uri="{BB962C8B-B14F-4D97-AF65-F5344CB8AC3E}">
        <p14:creationId xmlns:p14="http://schemas.microsoft.com/office/powerpoint/2010/main" val="368350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3</a:t>
            </a:fld>
            <a:endParaRPr lang="en-GB"/>
          </a:p>
        </p:txBody>
      </p:sp>
    </p:spTree>
    <p:extLst>
      <p:ext uri="{BB962C8B-B14F-4D97-AF65-F5344CB8AC3E}">
        <p14:creationId xmlns:p14="http://schemas.microsoft.com/office/powerpoint/2010/main" val="84041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4</a:t>
            </a:fld>
            <a:endParaRPr lang="en-GB"/>
          </a:p>
        </p:txBody>
      </p:sp>
    </p:spTree>
    <p:extLst>
      <p:ext uri="{BB962C8B-B14F-4D97-AF65-F5344CB8AC3E}">
        <p14:creationId xmlns:p14="http://schemas.microsoft.com/office/powerpoint/2010/main" val="93571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6</a:t>
            </a:fld>
            <a:endParaRPr lang="en-GB"/>
          </a:p>
        </p:txBody>
      </p:sp>
    </p:spTree>
    <p:extLst>
      <p:ext uri="{BB962C8B-B14F-4D97-AF65-F5344CB8AC3E}">
        <p14:creationId xmlns:p14="http://schemas.microsoft.com/office/powerpoint/2010/main" val="352611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7</a:t>
            </a:fld>
            <a:endParaRPr lang="en-GB"/>
          </a:p>
        </p:txBody>
      </p:sp>
    </p:spTree>
    <p:extLst>
      <p:ext uri="{BB962C8B-B14F-4D97-AF65-F5344CB8AC3E}">
        <p14:creationId xmlns:p14="http://schemas.microsoft.com/office/powerpoint/2010/main" val="391898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8</a:t>
            </a:fld>
            <a:endParaRPr lang="en-GB"/>
          </a:p>
        </p:txBody>
      </p:sp>
    </p:spTree>
    <p:extLst>
      <p:ext uri="{BB962C8B-B14F-4D97-AF65-F5344CB8AC3E}">
        <p14:creationId xmlns:p14="http://schemas.microsoft.com/office/powerpoint/2010/main" val="421299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9</a:t>
            </a:fld>
            <a:endParaRPr lang="en-GB"/>
          </a:p>
        </p:txBody>
      </p:sp>
    </p:spTree>
    <p:extLst>
      <p:ext uri="{BB962C8B-B14F-4D97-AF65-F5344CB8AC3E}">
        <p14:creationId xmlns:p14="http://schemas.microsoft.com/office/powerpoint/2010/main" val="1122318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10</a:t>
            </a:fld>
            <a:endParaRPr lang="en-GB"/>
          </a:p>
        </p:txBody>
      </p:sp>
    </p:spTree>
    <p:extLst>
      <p:ext uri="{BB962C8B-B14F-4D97-AF65-F5344CB8AC3E}">
        <p14:creationId xmlns:p14="http://schemas.microsoft.com/office/powerpoint/2010/main" val="67233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9A86AE-D4DA-4E2D-A19A-EE280C456A91}" type="slidenum">
              <a:rPr lang="en-GB" smtClean="0"/>
              <a:t>11</a:t>
            </a:fld>
            <a:endParaRPr lang="en-GB"/>
          </a:p>
        </p:txBody>
      </p:sp>
    </p:spTree>
    <p:extLst>
      <p:ext uri="{BB962C8B-B14F-4D97-AF65-F5344CB8AC3E}">
        <p14:creationId xmlns:p14="http://schemas.microsoft.com/office/powerpoint/2010/main" val="2907550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VS_PPT_16-9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Rectangle 8"/>
          <p:cNvSpPr/>
          <p:nvPr userDrawn="1"/>
        </p:nvSpPr>
        <p:spPr>
          <a:xfrm>
            <a:off x="0" y="3305408"/>
            <a:ext cx="9144000" cy="1838091"/>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3629845"/>
            <a:ext cx="9144000" cy="578029"/>
          </a:xfrm>
        </p:spPr>
        <p:txBody>
          <a:bodyPr/>
          <a:lstStyle>
            <a:lvl1pPr algn="ctr">
              <a:defRPr sz="3500">
                <a:solidFill>
                  <a:schemeClr val="bg1"/>
                </a:solidFill>
                <a:latin typeface="Arial"/>
                <a:cs typeface="Aria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0" y="4320626"/>
            <a:ext cx="9143999" cy="495796"/>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7176" y="954109"/>
            <a:ext cx="2651690" cy="1728563"/>
          </a:xfrm>
          <a:prstGeom prst="rect">
            <a:avLst/>
          </a:prstGeom>
        </p:spPr>
      </p:pic>
    </p:spTree>
    <p:extLst>
      <p:ext uri="{BB962C8B-B14F-4D97-AF65-F5344CB8AC3E}">
        <p14:creationId xmlns:p14="http://schemas.microsoft.com/office/powerpoint/2010/main" val="25675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OVS_PPT_16-9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userDrawn="1"/>
        </p:nvSpPr>
        <p:spPr>
          <a:xfrm>
            <a:off x="0" y="1608823"/>
            <a:ext cx="9144000" cy="2181012"/>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p:cNvSpPr>
            <a:spLocks noGrp="1"/>
          </p:cNvSpPr>
          <p:nvPr>
            <p:ph type="ctrTitle"/>
          </p:nvPr>
        </p:nvSpPr>
        <p:spPr>
          <a:xfrm>
            <a:off x="3816965" y="2142687"/>
            <a:ext cx="5317736" cy="699415"/>
          </a:xfrm>
        </p:spPr>
        <p:txBody>
          <a:bodyPr/>
          <a:lstStyle>
            <a:lvl1pPr algn="l">
              <a:defRPr>
                <a:solidFill>
                  <a:schemeClr val="bg1"/>
                </a:solidFill>
                <a:latin typeface="Arial"/>
                <a:cs typeface="Arial"/>
              </a:defRPr>
            </a:lvl1pPr>
          </a:lstStyle>
          <a:p>
            <a:r>
              <a:rPr lang="en-CA" dirty="0" smtClean="0"/>
              <a:t>Click to edit Master title style</a:t>
            </a:r>
            <a:endParaRPr lang="en-US" dirty="0"/>
          </a:p>
        </p:txBody>
      </p:sp>
      <p:sp>
        <p:nvSpPr>
          <p:cNvPr id="6" name="Subtitle 2"/>
          <p:cNvSpPr>
            <a:spLocks noGrp="1"/>
          </p:cNvSpPr>
          <p:nvPr>
            <p:ph type="subTitle" idx="1"/>
          </p:nvPr>
        </p:nvSpPr>
        <p:spPr>
          <a:xfrm>
            <a:off x="3848517" y="2842102"/>
            <a:ext cx="5317736" cy="439146"/>
          </a:xfrm>
        </p:spPr>
        <p:txBody>
          <a:bodyPr>
            <a:normAutofit/>
          </a:bodyPr>
          <a:lstStyle>
            <a:lvl1pPr marL="0" indent="0" algn="l">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726" y="2081851"/>
            <a:ext cx="1817730" cy="1184928"/>
          </a:xfrm>
          <a:prstGeom prst="rect">
            <a:avLst/>
          </a:prstGeom>
        </p:spPr>
      </p:pic>
    </p:spTree>
    <p:extLst>
      <p:ext uri="{BB962C8B-B14F-4D97-AF65-F5344CB8AC3E}">
        <p14:creationId xmlns:p14="http://schemas.microsoft.com/office/powerpoint/2010/main" val="12975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86975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26364"/>
          </a:xfrm>
          <a:prstGeom prst="rect">
            <a:avLst/>
          </a:prstGeom>
        </p:spPr>
      </p:pic>
    </p:spTree>
    <p:extLst>
      <p:ext uri="{BB962C8B-B14F-4D97-AF65-F5344CB8AC3E}">
        <p14:creationId xmlns:p14="http://schemas.microsoft.com/office/powerpoint/2010/main" val="1525497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62574"/>
            <a:ext cx="8229600" cy="363204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7" name="Picture 6" descr="OVS_PPT_16-9_Background.jpg"/>
          <p:cNvPicPr>
            <a:picLocks noChangeAspect="1"/>
          </p:cNvPicPr>
          <p:nvPr userDrawn="1"/>
        </p:nvPicPr>
        <p:blipFill rotWithShape="1">
          <a:blip r:embed="rId6">
            <a:extLst>
              <a:ext uri="{28A0092B-C50C-407E-A947-70E740481C1C}">
                <a14:useLocalDpi xmlns:a14="http://schemas.microsoft.com/office/drawing/2010/main" val="0"/>
              </a:ext>
            </a:extLst>
          </a:blip>
          <a:srcRect t="40564" b="45440"/>
          <a:stretch/>
        </p:blipFill>
        <p:spPr>
          <a:xfrm>
            <a:off x="0" y="0"/>
            <a:ext cx="9144000" cy="719908"/>
          </a:xfrm>
          <a:prstGeom prst="rect">
            <a:avLst/>
          </a:prstGeom>
        </p:spPr>
      </p:pic>
      <p:sp>
        <p:nvSpPr>
          <p:cNvPr id="8" name="Rectangle 7"/>
          <p:cNvSpPr/>
          <p:nvPr userDrawn="1"/>
        </p:nvSpPr>
        <p:spPr>
          <a:xfrm>
            <a:off x="0" y="4772423"/>
            <a:ext cx="9144000" cy="379165"/>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360241"/>
          </a:xfrm>
          <a:prstGeom prst="rect">
            <a:avLst/>
          </a:prstGeom>
        </p:spPr>
        <p:txBody>
          <a:bodyPr vert="horz" lIns="91440" tIns="45720" rIns="91440" bIns="45720" rtlCol="0" anchor="ctr">
            <a:noAutofit/>
          </a:bodyPr>
          <a:lstStyle/>
          <a:p>
            <a:r>
              <a:rPr lang="en-CA" dirty="0" smtClean="0"/>
              <a:t>Click to edit Master title style</a:t>
            </a:r>
            <a:endParaRPr lang="en-US" dirty="0"/>
          </a:p>
        </p:txBody>
      </p:sp>
    </p:spTree>
    <p:extLst>
      <p:ext uri="{BB962C8B-B14F-4D97-AF65-F5344CB8AC3E}">
        <p14:creationId xmlns:p14="http://schemas.microsoft.com/office/powerpoint/2010/main" val="125530069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l" defTabSz="457200" rtl="0" eaLnBrk="1" latinLnBrk="0" hangingPunct="1">
        <a:spcBef>
          <a:spcPct val="0"/>
        </a:spcBef>
        <a:buNone/>
        <a:defRPr sz="28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9.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3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hyperlink" Target="http://www.intel.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34.png"/><Relationship Id="rId5" Type="http://schemas.openxmlformats.org/officeDocument/2006/relationships/hyperlink" Target="https://gerrit.opnfv.org/gerrit/#/c/46519/" TargetMode="Externa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Ciara Loftus</a:t>
            </a:r>
            <a:endParaRPr lang="en-US" dirty="0"/>
          </a:p>
        </p:txBody>
      </p:sp>
      <p:sp>
        <p:nvSpPr>
          <p:cNvPr id="3" name="Subtitle 2"/>
          <p:cNvSpPr>
            <a:spLocks noGrp="1"/>
          </p:cNvSpPr>
          <p:nvPr>
            <p:ph type="subTitle" idx="1"/>
          </p:nvPr>
        </p:nvSpPr>
        <p:spPr>
          <a:xfrm>
            <a:off x="3860360" y="2731305"/>
            <a:ext cx="5317736" cy="955145"/>
          </a:xfrm>
        </p:spPr>
        <p:txBody>
          <a:bodyPr>
            <a:normAutofit fontScale="92500"/>
          </a:bodyPr>
          <a:lstStyle/>
          <a:p>
            <a:r>
              <a:rPr lang="en-US" dirty="0" smtClean="0"/>
              <a:t>Intel</a:t>
            </a:r>
          </a:p>
          <a:p>
            <a:endParaRPr lang="en-US" dirty="0"/>
          </a:p>
          <a:p>
            <a:r>
              <a:rPr lang="en-IE" dirty="0"/>
              <a:t>Benchmarking &amp; Comparing Open vSwitch </a:t>
            </a:r>
            <a:r>
              <a:rPr lang="en-IE" dirty="0" smtClean="0"/>
              <a:t>using </a:t>
            </a:r>
            <a:r>
              <a:rPr lang="en-IE" dirty="0"/>
              <a:t>VSPERF</a:t>
            </a:r>
            <a:endParaRPr lang="en-US" dirty="0"/>
          </a:p>
        </p:txBody>
      </p:sp>
    </p:spTree>
    <p:custDataLst>
      <p:tags r:id="rId1"/>
    </p:custDataLst>
    <p:extLst>
      <p:ext uri="{BB962C8B-B14F-4D97-AF65-F5344CB8AC3E}">
        <p14:creationId xmlns:p14="http://schemas.microsoft.com/office/powerpoint/2010/main" val="2110459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“Demo”: Creating a new feature test</a:t>
            </a:r>
            <a:endParaRPr lang="en-GB" dirty="0"/>
          </a:p>
        </p:txBody>
      </p:sp>
      <p:pic>
        <p:nvPicPr>
          <p:cNvPr id="4" name="Picture 4" descr="Image result for tool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040" y="953425"/>
            <a:ext cx="830769" cy="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508406" y="891049"/>
            <a:ext cx="6127187" cy="3658505"/>
          </a:xfrm>
          <a:prstGeom prst="rect">
            <a:avLst/>
          </a:prstGeom>
        </p:spPr>
      </p:pic>
      <p:sp>
        <p:nvSpPr>
          <p:cNvPr id="7" name="Rectangle 6"/>
          <p:cNvSpPr/>
          <p:nvPr/>
        </p:nvSpPr>
        <p:spPr>
          <a:xfrm>
            <a:off x="1508406" y="1452716"/>
            <a:ext cx="6127186" cy="3096837"/>
          </a:xfrm>
          <a:prstGeom prst="rect">
            <a:avLst/>
          </a:prstGeom>
          <a:solidFill>
            <a:srgbClr val="1C1C1C"/>
          </a:solidFill>
          <a:ln>
            <a:solidFill>
              <a:srgbClr val="1C1C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1508406" y="2344994"/>
            <a:ext cx="6127186" cy="2204559"/>
          </a:xfrm>
          <a:prstGeom prst="rect">
            <a:avLst/>
          </a:prstGeom>
          <a:solidFill>
            <a:srgbClr val="1C1C1C"/>
          </a:solidFill>
          <a:ln>
            <a:solidFill>
              <a:srgbClr val="1C1C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1508406" y="3075039"/>
            <a:ext cx="6127186" cy="1474514"/>
          </a:xfrm>
          <a:prstGeom prst="rect">
            <a:avLst/>
          </a:prstGeom>
          <a:solidFill>
            <a:srgbClr val="1C1C1C"/>
          </a:solidFill>
          <a:ln>
            <a:solidFill>
              <a:srgbClr val="1C1C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1508407" y="891049"/>
            <a:ext cx="6127186" cy="3658503"/>
          </a:xfrm>
          <a:prstGeom prst="rect">
            <a:avLst/>
          </a:prstGeom>
          <a:solidFill>
            <a:srgbClr val="1C1C1C"/>
          </a:solidFill>
          <a:ln>
            <a:solidFill>
              <a:srgbClr val="1C1C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2639615" y="1978685"/>
            <a:ext cx="2160985" cy="2762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5474608" y="3576427"/>
            <a:ext cx="2160985" cy="2762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p:cNvSpPr/>
          <p:nvPr/>
        </p:nvSpPr>
        <p:spPr>
          <a:xfrm>
            <a:off x="3953067" y="3714539"/>
            <a:ext cx="847534" cy="2762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p:cNvSpPr/>
          <p:nvPr/>
        </p:nvSpPr>
        <p:spPr>
          <a:xfrm>
            <a:off x="5474607" y="3866939"/>
            <a:ext cx="365753" cy="2762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6"/>
          <a:stretch>
            <a:fillRect/>
          </a:stretch>
        </p:blipFill>
        <p:spPr>
          <a:xfrm>
            <a:off x="1843380" y="4661451"/>
            <a:ext cx="5457238" cy="278837"/>
          </a:xfrm>
          <a:prstGeom prst="rect">
            <a:avLst/>
          </a:prstGeom>
        </p:spPr>
      </p:pic>
      <p:sp>
        <p:nvSpPr>
          <p:cNvPr id="16" name="TextBox 15"/>
          <p:cNvSpPr txBox="1"/>
          <p:nvPr/>
        </p:nvSpPr>
        <p:spPr>
          <a:xfrm>
            <a:off x="1843380" y="1160190"/>
            <a:ext cx="5457238" cy="2739211"/>
          </a:xfrm>
          <a:prstGeom prst="rect">
            <a:avLst/>
          </a:prstGeom>
          <a:noFill/>
        </p:spPr>
        <p:txBody>
          <a:bodyPr wrap="square" rtlCol="0">
            <a:spAutoFit/>
          </a:bodyPr>
          <a:lstStyle/>
          <a:p>
            <a:pPr algn="ctr"/>
            <a:r>
              <a:rPr lang="en-IE" sz="3200" dirty="0" smtClean="0">
                <a:solidFill>
                  <a:schemeClr val="bg1"/>
                </a:solidFill>
              </a:rPr>
              <a:t>EMC Insert Probability Test</a:t>
            </a:r>
          </a:p>
          <a:p>
            <a:pPr algn="ctr"/>
            <a:endParaRPr lang="en-IE" sz="2800" dirty="0" smtClean="0">
              <a:solidFill>
                <a:schemeClr val="bg1"/>
              </a:solidFill>
            </a:endParaRPr>
          </a:p>
          <a:p>
            <a:pPr marL="342900" indent="-342900">
              <a:buAutoNum type="arabicPeriod"/>
            </a:pPr>
            <a:r>
              <a:rPr lang="en-IE" sz="2800" dirty="0" smtClean="0">
                <a:solidFill>
                  <a:schemeClr val="bg1"/>
                </a:solidFill>
              </a:rPr>
              <a:t>Disable EMC</a:t>
            </a:r>
          </a:p>
          <a:p>
            <a:pPr marL="342900" indent="-342900">
              <a:buAutoNum type="arabicPeriod"/>
            </a:pPr>
            <a:r>
              <a:rPr lang="en-IE" sz="2800" dirty="0" smtClean="0">
                <a:solidFill>
                  <a:schemeClr val="bg1"/>
                </a:solidFill>
              </a:rPr>
              <a:t>Send traffic</a:t>
            </a:r>
          </a:p>
          <a:p>
            <a:pPr marL="342900" indent="-342900">
              <a:buAutoNum type="arabicPeriod"/>
            </a:pPr>
            <a:r>
              <a:rPr lang="en-IE" sz="2800" dirty="0" smtClean="0">
                <a:solidFill>
                  <a:schemeClr val="bg1"/>
                </a:solidFill>
              </a:rPr>
              <a:t>Measure performance (</a:t>
            </a:r>
            <a:r>
              <a:rPr lang="en-IE" sz="2800" dirty="0" err="1" smtClean="0">
                <a:solidFill>
                  <a:schemeClr val="bg1"/>
                </a:solidFill>
              </a:rPr>
              <a:t>pps</a:t>
            </a:r>
            <a:r>
              <a:rPr lang="en-IE" sz="2800" dirty="0" smtClean="0">
                <a:solidFill>
                  <a:schemeClr val="bg1"/>
                </a:solidFill>
              </a:rPr>
              <a:t>)</a:t>
            </a:r>
          </a:p>
          <a:p>
            <a:pPr marL="342900" indent="-342900">
              <a:buAutoNum type="arabicPeriod"/>
            </a:pPr>
            <a:r>
              <a:rPr lang="en-IE" sz="2800" dirty="0" smtClean="0">
                <a:solidFill>
                  <a:schemeClr val="bg1"/>
                </a:solidFill>
              </a:rPr>
              <a:t>Make sure EMC was not hit</a:t>
            </a:r>
            <a:endParaRPr lang="en-GB" sz="2800" dirty="0" smtClean="0">
              <a:solidFill>
                <a:schemeClr val="bg1"/>
              </a:solidFill>
            </a:endParaRPr>
          </a:p>
        </p:txBody>
      </p:sp>
      <p:sp>
        <p:nvSpPr>
          <p:cNvPr id="18" name="Oval 17"/>
          <p:cNvSpPr/>
          <p:nvPr/>
        </p:nvSpPr>
        <p:spPr>
          <a:xfrm>
            <a:off x="5104273" y="4614633"/>
            <a:ext cx="2253130" cy="386432"/>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2639615" y="953425"/>
            <a:ext cx="1643997" cy="252295"/>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966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p:bldP spid="16" grpId="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VSPERF Comparative Benchmarking</a:t>
            </a:r>
            <a:endParaRPr lang="en-GB" dirty="0"/>
          </a:p>
        </p:txBody>
      </p:sp>
      <p:sp>
        <p:nvSpPr>
          <p:cNvPr id="3" name="Content Placeholder 2"/>
          <p:cNvSpPr>
            <a:spLocks noGrp="1"/>
          </p:cNvSpPr>
          <p:nvPr>
            <p:ph idx="1"/>
          </p:nvPr>
        </p:nvSpPr>
        <p:spPr>
          <a:xfrm>
            <a:off x="457200" y="962574"/>
            <a:ext cx="5305548" cy="3632049"/>
          </a:xfrm>
        </p:spPr>
        <p:txBody>
          <a:bodyPr>
            <a:normAutofit/>
          </a:bodyPr>
          <a:lstStyle/>
          <a:p>
            <a:r>
              <a:rPr lang="en-IE" dirty="0" smtClean="0"/>
              <a:t>Multiple vSwitch implementations supported:</a:t>
            </a:r>
          </a:p>
          <a:p>
            <a:endParaRPr lang="en-IE" dirty="0"/>
          </a:p>
          <a:p>
            <a:endParaRPr lang="en-IE" dirty="0" smtClean="0"/>
          </a:p>
          <a:p>
            <a:pPr marL="0" indent="0">
              <a:buNone/>
            </a:pPr>
            <a:endParaRPr lang="en-IE" dirty="0" smtClean="0"/>
          </a:p>
          <a:p>
            <a:pPr marL="0" indent="0">
              <a:buNone/>
            </a:pPr>
            <a:endParaRPr lang="en-IE" dirty="0" smtClean="0"/>
          </a:p>
          <a:p>
            <a:r>
              <a:rPr lang="en-IE" dirty="0" smtClean="0"/>
              <a:t>Execute tests &amp; compare</a:t>
            </a:r>
            <a:endParaRPr lang="en-IE" dirty="0"/>
          </a:p>
        </p:txBody>
      </p:sp>
      <p:pic>
        <p:nvPicPr>
          <p:cNvPr id="4" name="Picture 8" descr="Image result for compare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748" y="1841058"/>
            <a:ext cx="2924052" cy="1978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70548" y="962574"/>
            <a:ext cx="2308452" cy="584775"/>
          </a:xfrm>
          <a:prstGeom prst="rect">
            <a:avLst/>
          </a:prstGeom>
          <a:noFill/>
        </p:spPr>
        <p:txBody>
          <a:bodyPr wrap="none" rtlCol="0">
            <a:spAutoFit/>
          </a:bodyPr>
          <a:lstStyle/>
          <a:p>
            <a:r>
              <a:rPr lang="en-IE" sz="3200" dirty="0" smtClean="0"/>
              <a:t>Comparative</a:t>
            </a:r>
            <a:endParaRPr lang="en-GB" sz="3200" dirty="0"/>
          </a:p>
        </p:txBody>
      </p:sp>
      <p:pic>
        <p:nvPicPr>
          <p:cNvPr id="6" name="Picture 2" descr="Image result for openvswitch logo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754" y="2118747"/>
            <a:ext cx="864624" cy="5614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fdio vpp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153" y="2035260"/>
            <a:ext cx="1187637" cy="728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dpdk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1258" y="2819800"/>
            <a:ext cx="1367470" cy="3581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openvswitch logo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453" y="1841058"/>
            <a:ext cx="864624" cy="5614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87536" y="2343278"/>
            <a:ext cx="364202" cy="523220"/>
          </a:xfrm>
          <a:prstGeom prst="rect">
            <a:avLst/>
          </a:prstGeom>
          <a:noFill/>
        </p:spPr>
        <p:txBody>
          <a:bodyPr wrap="none" rtlCol="0">
            <a:spAutoFit/>
          </a:bodyPr>
          <a:lstStyle/>
          <a:p>
            <a:r>
              <a:rPr lang="en-IE" sz="2800" b="1" dirty="0" smtClean="0"/>
              <a:t>+</a:t>
            </a:r>
            <a:endParaRPr lang="en-GB" sz="2800" b="1" dirty="0"/>
          </a:p>
        </p:txBody>
      </p:sp>
      <p:pic>
        <p:nvPicPr>
          <p:cNvPr id="15" name="Picture 14"/>
          <p:cNvPicPr>
            <a:picLocks noChangeAspect="1"/>
          </p:cNvPicPr>
          <p:nvPr/>
        </p:nvPicPr>
        <p:blipFill>
          <a:blip r:embed="rId8"/>
          <a:stretch>
            <a:fillRect/>
          </a:stretch>
        </p:blipFill>
        <p:spPr>
          <a:xfrm>
            <a:off x="850387" y="4146892"/>
            <a:ext cx="3238500" cy="390525"/>
          </a:xfrm>
          <a:prstGeom prst="rect">
            <a:avLst/>
          </a:prstGeom>
        </p:spPr>
      </p:pic>
    </p:spTree>
    <p:custDataLst>
      <p:tags r:id="rId1"/>
    </p:custDataLst>
    <p:extLst>
      <p:ext uri="{BB962C8B-B14F-4D97-AF65-F5344CB8AC3E}">
        <p14:creationId xmlns:p14="http://schemas.microsoft.com/office/powerpoint/2010/main" val="32101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5-Point Star 15"/>
          <p:cNvSpPr/>
          <p:nvPr/>
        </p:nvSpPr>
        <p:spPr>
          <a:xfrm>
            <a:off x="5409062" y="3864545"/>
            <a:ext cx="466298" cy="436729"/>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5-Point Star 14"/>
          <p:cNvSpPr/>
          <p:nvPr/>
        </p:nvSpPr>
        <p:spPr>
          <a:xfrm>
            <a:off x="2063086" y="3870583"/>
            <a:ext cx="466298" cy="436729"/>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IE" smtClean="0"/>
              <a:t>Evaluation vSwitches using VSPERF</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424274251"/>
              </p:ext>
            </p:extLst>
          </p:nvPr>
        </p:nvGraphicFramePr>
        <p:xfrm>
          <a:off x="457199" y="1552527"/>
          <a:ext cx="3678073" cy="27976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427957908"/>
              </p:ext>
            </p:extLst>
          </p:nvPr>
        </p:nvGraphicFramePr>
        <p:xfrm>
          <a:off x="4931906" y="1552526"/>
          <a:ext cx="3754894" cy="279764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032107" y="1218959"/>
            <a:ext cx="2528256" cy="461665"/>
          </a:xfrm>
          <a:prstGeom prst="rect">
            <a:avLst/>
          </a:prstGeom>
          <a:noFill/>
        </p:spPr>
        <p:txBody>
          <a:bodyPr wrap="none" rtlCol="0">
            <a:spAutoFit/>
          </a:bodyPr>
          <a:lstStyle/>
          <a:p>
            <a:r>
              <a:rPr lang="en-IE" sz="2400" b="1" dirty="0" smtClean="0">
                <a:latin typeface="Arial" panose="020B0604020202020204" pitchFamily="34" charset="0"/>
                <a:cs typeface="Arial" panose="020B0604020202020204" pitchFamily="34" charset="0"/>
              </a:rPr>
              <a:t>Cloud Use Case</a:t>
            </a:r>
            <a:endParaRPr lang="en-GB" sz="2400" b="1" dirty="0">
              <a:latin typeface="Arial" panose="020B0604020202020204" pitchFamily="34" charset="0"/>
              <a:cs typeface="Arial" panose="020B0604020202020204" pitchFamily="34" charset="0"/>
            </a:endParaRPr>
          </a:p>
        </p:txBody>
      </p:sp>
      <p:sp>
        <p:nvSpPr>
          <p:cNvPr id="10" name="TextBox 9"/>
          <p:cNvSpPr txBox="1"/>
          <p:nvPr/>
        </p:nvSpPr>
        <p:spPr>
          <a:xfrm>
            <a:off x="5590301" y="1218959"/>
            <a:ext cx="2438103" cy="461665"/>
          </a:xfrm>
          <a:prstGeom prst="rect">
            <a:avLst/>
          </a:prstGeom>
          <a:noFill/>
        </p:spPr>
        <p:txBody>
          <a:bodyPr wrap="none" rtlCol="0">
            <a:spAutoFit/>
          </a:bodyPr>
          <a:lstStyle/>
          <a:p>
            <a:r>
              <a:rPr lang="en-IE" sz="2400" b="1" dirty="0" smtClean="0">
                <a:latin typeface="Arial" panose="020B0604020202020204" pitchFamily="34" charset="0"/>
                <a:cs typeface="Arial" panose="020B0604020202020204" pitchFamily="34" charset="0"/>
              </a:rPr>
              <a:t>Telco Use Case</a:t>
            </a:r>
            <a:endParaRPr lang="en-GB" sz="24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2306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Graphic spid="8" grpId="0">
        <p:bldAsOne/>
      </p:bldGraphic>
      <p:bldGraphic spid="9" grpId="0">
        <p:bldAsOne/>
      </p:bldGraphic>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Considerations when Comparing </a:t>
            </a:r>
            <a:r>
              <a:rPr lang="en-IE" dirty="0" err="1" smtClean="0"/>
              <a:t>vSwitches</a:t>
            </a:r>
            <a:endParaRPr lang="en-GB" dirty="0"/>
          </a:p>
        </p:txBody>
      </p:sp>
      <p:sp>
        <p:nvSpPr>
          <p:cNvPr id="4" name="AutoShape 2" descr="pvp_ovs_vpp_l3_cont.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pvvp_ovs_vpp_l3_cont.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8" descr="Image result for compare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845" y="855205"/>
            <a:ext cx="1463053" cy="99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apples to app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123" y="1350205"/>
            <a:ext cx="4543753" cy="28583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5838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Takeaways</a:t>
            </a:r>
            <a:endParaRPr lang="en-GB" dirty="0"/>
          </a:p>
        </p:txBody>
      </p:sp>
      <p:pic>
        <p:nvPicPr>
          <p:cNvPr id="4" name="Picture 3"/>
          <p:cNvPicPr>
            <a:picLocks noChangeAspect="1"/>
          </p:cNvPicPr>
          <p:nvPr/>
        </p:nvPicPr>
        <p:blipFill>
          <a:blip r:embed="rId4"/>
          <a:stretch>
            <a:fillRect/>
          </a:stretch>
        </p:blipFill>
        <p:spPr>
          <a:xfrm>
            <a:off x="2286057" y="2228582"/>
            <a:ext cx="4510471" cy="1025107"/>
          </a:xfrm>
          <a:prstGeom prst="rect">
            <a:avLst/>
          </a:prstGeom>
        </p:spPr>
      </p:pic>
      <p:sp>
        <p:nvSpPr>
          <p:cNvPr id="5" name="Rounded Rectangle 4"/>
          <p:cNvSpPr/>
          <p:nvPr/>
        </p:nvSpPr>
        <p:spPr>
          <a:xfrm>
            <a:off x="169459" y="1034558"/>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Open Source</a:t>
            </a:r>
            <a:endParaRPr lang="en-GB" dirty="0"/>
          </a:p>
        </p:txBody>
      </p:sp>
      <p:sp>
        <p:nvSpPr>
          <p:cNvPr id="6" name="Rounded Rectangle 5"/>
          <p:cNvSpPr/>
          <p:nvPr/>
        </p:nvSpPr>
        <p:spPr>
          <a:xfrm>
            <a:off x="1894763" y="1335932"/>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Developer-friendly</a:t>
            </a:r>
            <a:endParaRPr lang="en-GB" dirty="0"/>
          </a:p>
        </p:txBody>
      </p:sp>
      <p:sp>
        <p:nvSpPr>
          <p:cNvPr id="7" name="Rounded Rectangle 6"/>
          <p:cNvSpPr/>
          <p:nvPr/>
        </p:nvSpPr>
        <p:spPr>
          <a:xfrm>
            <a:off x="3803174" y="925753"/>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Test Variety</a:t>
            </a:r>
            <a:endParaRPr lang="en-GB" dirty="0"/>
          </a:p>
        </p:txBody>
      </p:sp>
      <p:sp>
        <p:nvSpPr>
          <p:cNvPr id="8" name="Rounded Rectangle 7"/>
          <p:cNvSpPr/>
          <p:nvPr/>
        </p:nvSpPr>
        <p:spPr>
          <a:xfrm>
            <a:off x="5711585" y="1222777"/>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Multiple</a:t>
            </a:r>
          </a:p>
          <a:p>
            <a:pPr algn="ctr"/>
            <a:r>
              <a:rPr lang="en-IE" dirty="0" err="1" smtClean="0"/>
              <a:t>vSwitches</a:t>
            </a:r>
            <a:endParaRPr lang="en-GB" dirty="0"/>
          </a:p>
        </p:txBody>
      </p:sp>
      <p:sp>
        <p:nvSpPr>
          <p:cNvPr id="9" name="Rounded Rectangle 8"/>
          <p:cNvSpPr/>
          <p:nvPr/>
        </p:nvSpPr>
        <p:spPr>
          <a:xfrm>
            <a:off x="7449402" y="3280328"/>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Multiple Traffic Gens</a:t>
            </a:r>
            <a:endParaRPr lang="en-GB" dirty="0"/>
          </a:p>
        </p:txBody>
      </p:sp>
      <p:sp>
        <p:nvSpPr>
          <p:cNvPr id="10" name="Rounded Rectangle 9"/>
          <p:cNvSpPr/>
          <p:nvPr/>
        </p:nvSpPr>
        <p:spPr>
          <a:xfrm>
            <a:off x="7144603" y="2288720"/>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VNFs</a:t>
            </a:r>
            <a:endParaRPr lang="en-GB" dirty="0"/>
          </a:p>
        </p:txBody>
      </p:sp>
      <p:sp>
        <p:nvSpPr>
          <p:cNvPr id="12" name="Rounded Rectangle 11"/>
          <p:cNvSpPr/>
          <p:nvPr/>
        </p:nvSpPr>
        <p:spPr>
          <a:xfrm>
            <a:off x="4041441" y="3397103"/>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Easy to add </a:t>
            </a:r>
            <a:r>
              <a:rPr lang="en-IE" dirty="0" err="1" smtClean="0"/>
              <a:t>func</a:t>
            </a:r>
            <a:r>
              <a:rPr lang="en-IE" dirty="0" smtClean="0"/>
              <a:t> tests</a:t>
            </a:r>
            <a:endParaRPr lang="en-GB" dirty="0"/>
          </a:p>
        </p:txBody>
      </p:sp>
      <p:sp>
        <p:nvSpPr>
          <p:cNvPr id="13" name="Rounded Rectangle 12"/>
          <p:cNvSpPr/>
          <p:nvPr/>
        </p:nvSpPr>
        <p:spPr>
          <a:xfrm>
            <a:off x="336645" y="2372645"/>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vSwitch comparison</a:t>
            </a:r>
            <a:endParaRPr lang="en-GB" dirty="0"/>
          </a:p>
        </p:txBody>
      </p:sp>
      <p:sp>
        <p:nvSpPr>
          <p:cNvPr id="14" name="Rounded Rectangle 13"/>
          <p:cNvSpPr/>
          <p:nvPr/>
        </p:nvSpPr>
        <p:spPr>
          <a:xfrm>
            <a:off x="7576454" y="928622"/>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Time Saving</a:t>
            </a:r>
            <a:endParaRPr lang="en-GB" dirty="0"/>
          </a:p>
        </p:txBody>
      </p:sp>
      <p:sp>
        <p:nvSpPr>
          <p:cNvPr id="15" name="Rounded Rectangle 14"/>
          <p:cNvSpPr/>
          <p:nvPr/>
        </p:nvSpPr>
        <p:spPr>
          <a:xfrm>
            <a:off x="5711585" y="3854927"/>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RFC8204</a:t>
            </a:r>
            <a:endParaRPr lang="en-GB" dirty="0"/>
          </a:p>
        </p:txBody>
      </p:sp>
      <p:sp>
        <p:nvSpPr>
          <p:cNvPr id="16" name="Rounded Rectangle 15"/>
          <p:cNvSpPr/>
          <p:nvPr/>
        </p:nvSpPr>
        <p:spPr>
          <a:xfrm>
            <a:off x="156945" y="3448178"/>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Repeatable</a:t>
            </a:r>
            <a:endParaRPr lang="en-GB" dirty="0"/>
          </a:p>
        </p:txBody>
      </p:sp>
      <p:sp>
        <p:nvSpPr>
          <p:cNvPr id="17" name="Rounded Rectangle 16"/>
          <p:cNvSpPr/>
          <p:nvPr/>
        </p:nvSpPr>
        <p:spPr>
          <a:xfrm>
            <a:off x="1894762" y="3961932"/>
            <a:ext cx="1542197" cy="7369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Customisable</a:t>
            </a:r>
            <a:endParaRPr lang="en-GB" dirty="0"/>
          </a:p>
        </p:txBody>
      </p:sp>
    </p:spTree>
    <p:custDataLst>
      <p:tags r:id="rId1"/>
    </p:custDataLst>
    <p:extLst>
      <p:ext uri="{BB962C8B-B14F-4D97-AF65-F5344CB8AC3E}">
        <p14:creationId xmlns:p14="http://schemas.microsoft.com/office/powerpoint/2010/main" val="27394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10"/>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Questions?</a:t>
            </a:r>
            <a:endParaRPr lang="en-GB" dirty="0"/>
          </a:p>
        </p:txBody>
      </p:sp>
      <p:sp>
        <p:nvSpPr>
          <p:cNvPr id="3" name="Subtitle 2"/>
          <p:cNvSpPr>
            <a:spLocks noGrp="1"/>
          </p:cNvSpPr>
          <p:nvPr>
            <p:ph type="subTitle" idx="1"/>
          </p:nvPr>
        </p:nvSpPr>
        <p:spPr/>
        <p:txBody>
          <a:bodyPr/>
          <a:lstStyle/>
          <a:p>
            <a:endParaRPr lang="en-GB"/>
          </a:p>
        </p:txBody>
      </p:sp>
    </p:spTree>
    <p:custDataLst>
      <p:tags r:id="rId1"/>
    </p:custDataLst>
    <p:extLst>
      <p:ext uri="{BB962C8B-B14F-4D97-AF65-F5344CB8AC3E}">
        <p14:creationId xmlns:p14="http://schemas.microsoft.com/office/powerpoint/2010/main" val="261624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Backup</a:t>
            </a:r>
            <a:endParaRPr lang="en-GB" dirty="0"/>
          </a:p>
        </p:txBody>
      </p:sp>
      <p:sp>
        <p:nvSpPr>
          <p:cNvPr id="3" name="Subtitle 2"/>
          <p:cNvSpPr>
            <a:spLocks noGrp="1"/>
          </p:cNvSpPr>
          <p:nvPr>
            <p:ph type="subTitle" idx="1"/>
          </p:nvPr>
        </p:nvSpPr>
        <p:spPr/>
        <p:txBody>
          <a:bodyPr/>
          <a:lstStyle/>
          <a:p>
            <a:endParaRPr lang="en-GB"/>
          </a:p>
        </p:txBody>
      </p:sp>
    </p:spTree>
    <p:custDataLst>
      <p:tags r:id="rId1"/>
    </p:custDataLst>
    <p:extLst>
      <p:ext uri="{BB962C8B-B14F-4D97-AF65-F5344CB8AC3E}">
        <p14:creationId xmlns:p14="http://schemas.microsoft.com/office/powerpoint/2010/main" val="1717678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880" y="83102"/>
            <a:ext cx="697726" cy="460908"/>
          </a:xfrm>
          <a:prstGeom prst="rect">
            <a:avLst/>
          </a:prstGeom>
        </p:spPr>
      </p:pic>
      <p:sp>
        <p:nvSpPr>
          <p:cNvPr id="10" name="Content Placeholder 3"/>
          <p:cNvSpPr txBox="1">
            <a:spLocks/>
          </p:cNvSpPr>
          <p:nvPr/>
        </p:nvSpPr>
        <p:spPr>
          <a:xfrm>
            <a:off x="455613" y="718507"/>
            <a:ext cx="8228012"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rPr>
              <a:t>Intel technologies’ features and benefits depend on system configuration and may require enabled hardware, software or service activation. Performance varies depending on system configuration. </a:t>
            </a:r>
            <a:r>
              <a:rPr lang="en-US" sz="900" dirty="0">
                <a:solidFill>
                  <a:schemeClr val="tx1"/>
                </a:solidFill>
                <a:latin typeface="Intel Clear"/>
              </a:rPr>
              <a:t>Check with your system manufacturer or retailer or learn more at intel.com. </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rPr>
              <a:t>No computer system can be absolutely secure. </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rPr>
              <a:t>Tests 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hlinkClick r:id="rId4"/>
              </a:rPr>
              <a:t>http://www.intel.com/benchmarks . </a:t>
            </a:r>
            <a:endPar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endParaRPr>
          </a:p>
          <a:p>
            <a:pPr lvl="0">
              <a:defRPr/>
            </a:pP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rPr>
              <a:t>Software and workloads used in performance tests may have been optimized for performance only on Intel microprocessors. Performance tests, such as </a:t>
            </a:r>
            <a:r>
              <a:rPr kumimoji="0" lang="en-US" sz="900" b="0" i="0" u="none" strike="noStrike" kern="1200" cap="none" spc="0" normalizeH="0" baseline="0" noProof="0" dirty="0" err="1" smtClean="0">
                <a:ln>
                  <a:noFill/>
                </a:ln>
                <a:solidFill>
                  <a:schemeClr val="tx1"/>
                </a:solidFill>
                <a:effectLst/>
                <a:uLnTx/>
                <a:uFillTx/>
                <a:latin typeface="Intel Clear"/>
                <a:ea typeface="+mn-ea"/>
                <a:cs typeface="Intel Clear" panose="020B0604020203020204" pitchFamily="34" charset="0"/>
              </a:rPr>
              <a:t>SYSmark</a:t>
            </a: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rPr>
              <a:t> and </a:t>
            </a:r>
            <a:r>
              <a:rPr kumimoji="0" lang="en-US" sz="900" b="0" i="0" u="none" strike="noStrike" kern="1200" cap="none" spc="0" normalizeH="0" baseline="0" noProof="0" dirty="0" err="1" smtClean="0">
                <a:ln>
                  <a:noFill/>
                </a:ln>
                <a:solidFill>
                  <a:schemeClr val="tx1"/>
                </a:solidFill>
                <a:effectLst/>
                <a:uLnTx/>
                <a:uFillTx/>
                <a:latin typeface="Intel Clear"/>
                <a:ea typeface="+mn-ea"/>
                <a:cs typeface="Intel Clear" panose="020B0604020203020204" pitchFamily="34" charset="0"/>
              </a:rPr>
              <a:t>MobileMark</a:t>
            </a: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sz="900" dirty="0">
                <a:solidFill>
                  <a:schemeClr val="tx1"/>
                </a:solidFill>
                <a:latin typeface="Intel Clear"/>
                <a:hlinkClick r:id="rId4"/>
              </a:rPr>
              <a:t>http://www.intel.com/benchmarks . </a:t>
            </a:r>
            <a:endParaRPr lang="en-US" sz="900" dirty="0">
              <a:solidFill>
                <a:schemeClr val="tx1"/>
              </a:solidFill>
              <a:latin typeface="Intel Clear"/>
            </a:endParaRPr>
          </a:p>
          <a:p>
            <a:pPr>
              <a:defRPr/>
            </a:pPr>
            <a:r>
              <a:rPr lang="en-US" sz="900" dirty="0" smtClean="0">
                <a:solidFill>
                  <a:schemeClr val="tx1"/>
                </a:solidFill>
              </a:rPr>
              <a:t>Intel's </a:t>
            </a:r>
            <a:r>
              <a:rPr lang="en-US" sz="900" dirty="0">
                <a:solidFill>
                  <a:schemeClr val="tx1"/>
                </a:solidFill>
              </a:rPr>
              <a:t>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a:t>
            </a:r>
            <a:endParaRPr kumimoji="0" lang="en-US" sz="900" b="0" i="0" u="none" strike="noStrike" kern="1200" cap="none" spc="0" normalizeH="0" baseline="0" noProof="0" dirty="0" smtClean="0">
              <a:ln>
                <a:noFill/>
              </a:ln>
              <a:solidFill>
                <a:schemeClr val="tx1"/>
              </a:solidFill>
              <a:effectLst/>
              <a:uLnTx/>
              <a:uFillTx/>
              <a:latin typeface="Intel Clear"/>
            </a:endParaRP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rPr>
              <a:t>Cost reduction scenarios described are intended as examples of how a given Intel-based product, in the specified circumstances and configurations, may affect future costs and provide cost savings.  Circumstances will vary.  Intel does not guarantee any costs or cost reduction. </a:t>
            </a:r>
            <a:endParaRPr kumimoji="0" lang="en-US" sz="800" b="1"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rPr>
              <a:t>Intel does not control or audit third-party benchmark data or the web sites referenced in this document. You should visit the referenced web site and confirm whether referenced data are accurate. </a:t>
            </a:r>
            <a:endParaRPr kumimoji="0" lang="en-US" sz="800" b="1"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rPr>
              <a:t>© 2017 Intel Corporation.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rPr>
              <a:t> Intel, the Intel logo, and Intel Xeon are trademarks of Intel Corporation in the U.S. and/or other countries.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schemeClr val="tx1"/>
                </a:solidFill>
                <a:effectLst/>
                <a:uLnTx/>
                <a:uFillTx/>
                <a:latin typeface="Intel Clear"/>
                <a:ea typeface="+mn-ea"/>
                <a:cs typeface="Intel Clear" panose="020B0604020203020204" pitchFamily="34" charset="0"/>
              </a:rPr>
              <a:t>*Other names and brands may be claimed as property of others.</a:t>
            </a:r>
          </a:p>
        </p:txBody>
      </p:sp>
      <p:sp>
        <p:nvSpPr>
          <p:cNvPr id="2" name="Title 1"/>
          <p:cNvSpPr>
            <a:spLocks noGrp="1"/>
          </p:cNvSpPr>
          <p:nvPr>
            <p:ph type="title"/>
          </p:nvPr>
        </p:nvSpPr>
        <p:spPr/>
        <p:txBody>
          <a:bodyPr/>
          <a:lstStyle/>
          <a:p>
            <a:r>
              <a:rPr lang="en-IE" dirty="0" smtClean="0"/>
              <a:t>Notices &amp; Disclaimers</a:t>
            </a:r>
            <a:endParaRPr lang="en-GB" dirty="0"/>
          </a:p>
        </p:txBody>
      </p:sp>
    </p:spTree>
    <p:custDataLst>
      <p:tags r:id="rId1"/>
    </p:custDataLst>
    <p:extLst>
      <p:ext uri="{BB962C8B-B14F-4D97-AF65-F5344CB8AC3E}">
        <p14:creationId xmlns:p14="http://schemas.microsoft.com/office/powerpoint/2010/main" val="2613220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My </a:t>
            </a:r>
            <a:r>
              <a:rPr lang="en-IE" dirty="0" err="1" smtClean="0"/>
              <a:t>SHameful</a:t>
            </a:r>
            <a:r>
              <a:rPr lang="en-IE" dirty="0" smtClean="0"/>
              <a:t> Past</a:t>
            </a:r>
            <a:endParaRPr lang="en-GB" dirty="0"/>
          </a:p>
        </p:txBody>
      </p:sp>
      <p:pic>
        <p:nvPicPr>
          <p:cNvPr id="16" name="Picture 15"/>
          <p:cNvPicPr>
            <a:picLocks noChangeAspect="1"/>
          </p:cNvPicPr>
          <p:nvPr/>
        </p:nvPicPr>
        <p:blipFill>
          <a:blip r:embed="rId3"/>
          <a:stretch>
            <a:fillRect/>
          </a:stretch>
        </p:blipFill>
        <p:spPr>
          <a:xfrm>
            <a:off x="85725" y="871537"/>
            <a:ext cx="1362075" cy="3762375"/>
          </a:xfrm>
          <a:prstGeom prst="rect">
            <a:avLst/>
          </a:prstGeom>
        </p:spPr>
      </p:pic>
      <p:pic>
        <p:nvPicPr>
          <p:cNvPr id="17" name="Picture 16"/>
          <p:cNvPicPr>
            <a:picLocks noChangeAspect="1"/>
          </p:cNvPicPr>
          <p:nvPr/>
        </p:nvPicPr>
        <p:blipFill>
          <a:blip r:embed="rId4"/>
          <a:stretch>
            <a:fillRect/>
          </a:stretch>
        </p:blipFill>
        <p:spPr>
          <a:xfrm>
            <a:off x="1521619" y="871537"/>
            <a:ext cx="1419225" cy="3714750"/>
          </a:xfrm>
          <a:prstGeom prst="rect">
            <a:avLst/>
          </a:prstGeom>
        </p:spPr>
      </p:pic>
      <p:pic>
        <p:nvPicPr>
          <p:cNvPr id="19" name="Picture 18"/>
          <p:cNvPicPr>
            <a:picLocks noChangeAspect="1"/>
          </p:cNvPicPr>
          <p:nvPr/>
        </p:nvPicPr>
        <p:blipFill>
          <a:blip r:embed="rId5"/>
          <a:stretch>
            <a:fillRect/>
          </a:stretch>
        </p:blipFill>
        <p:spPr>
          <a:xfrm>
            <a:off x="4393407" y="871537"/>
            <a:ext cx="1104900" cy="3733800"/>
          </a:xfrm>
          <a:prstGeom prst="rect">
            <a:avLst/>
          </a:prstGeom>
        </p:spPr>
      </p:pic>
      <p:pic>
        <p:nvPicPr>
          <p:cNvPr id="21" name="Picture 20"/>
          <p:cNvPicPr>
            <a:picLocks noChangeAspect="1"/>
          </p:cNvPicPr>
          <p:nvPr/>
        </p:nvPicPr>
        <p:blipFill>
          <a:blip r:embed="rId6"/>
          <a:stretch>
            <a:fillRect/>
          </a:stretch>
        </p:blipFill>
        <p:spPr>
          <a:xfrm>
            <a:off x="7093745" y="862012"/>
            <a:ext cx="1943100" cy="3724275"/>
          </a:xfrm>
          <a:prstGeom prst="rect">
            <a:avLst/>
          </a:prstGeom>
        </p:spPr>
      </p:pic>
      <p:pic>
        <p:nvPicPr>
          <p:cNvPr id="22" name="Picture 21"/>
          <p:cNvPicPr>
            <a:picLocks noChangeAspect="1"/>
          </p:cNvPicPr>
          <p:nvPr/>
        </p:nvPicPr>
        <p:blipFill>
          <a:blip r:embed="rId7"/>
          <a:stretch>
            <a:fillRect/>
          </a:stretch>
        </p:blipFill>
        <p:spPr>
          <a:xfrm>
            <a:off x="5543551" y="871537"/>
            <a:ext cx="1504950" cy="3714750"/>
          </a:xfrm>
          <a:prstGeom prst="rect">
            <a:avLst/>
          </a:prstGeom>
        </p:spPr>
      </p:pic>
      <p:pic>
        <p:nvPicPr>
          <p:cNvPr id="23" name="Picture 22"/>
          <p:cNvPicPr>
            <a:picLocks noChangeAspect="1"/>
          </p:cNvPicPr>
          <p:nvPr/>
        </p:nvPicPr>
        <p:blipFill>
          <a:blip r:embed="rId8"/>
          <a:stretch>
            <a:fillRect/>
          </a:stretch>
        </p:blipFill>
        <p:spPr>
          <a:xfrm>
            <a:off x="2997995" y="871537"/>
            <a:ext cx="1333500" cy="3752850"/>
          </a:xfrm>
          <a:prstGeom prst="rect">
            <a:avLst/>
          </a:prstGeom>
        </p:spPr>
      </p:pic>
      <p:sp>
        <p:nvSpPr>
          <p:cNvPr id="9" name="Oval 8"/>
          <p:cNvSpPr/>
          <p:nvPr/>
        </p:nvSpPr>
        <p:spPr>
          <a:xfrm>
            <a:off x="39346" y="3810000"/>
            <a:ext cx="76438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431007" y="1228725"/>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341709" y="3504683"/>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1601391" y="1090095"/>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1894284" y="2347395"/>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p:cNvSpPr/>
          <p:nvPr/>
        </p:nvSpPr>
        <p:spPr>
          <a:xfrm>
            <a:off x="4536282" y="3780908"/>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p:cNvSpPr/>
          <p:nvPr/>
        </p:nvSpPr>
        <p:spPr>
          <a:xfrm>
            <a:off x="4271963" y="1368442"/>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p:cNvSpPr/>
          <p:nvPr/>
        </p:nvSpPr>
        <p:spPr>
          <a:xfrm>
            <a:off x="4402933" y="1811871"/>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p:cNvSpPr/>
          <p:nvPr/>
        </p:nvSpPr>
        <p:spPr>
          <a:xfrm>
            <a:off x="5434013" y="1089578"/>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Oval 23"/>
          <p:cNvSpPr/>
          <p:nvPr/>
        </p:nvSpPr>
        <p:spPr>
          <a:xfrm>
            <a:off x="7160422" y="1644667"/>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Oval 24"/>
          <p:cNvSpPr/>
          <p:nvPr/>
        </p:nvSpPr>
        <p:spPr>
          <a:xfrm>
            <a:off x="7633099" y="4057133"/>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Oval 25"/>
          <p:cNvSpPr/>
          <p:nvPr/>
        </p:nvSpPr>
        <p:spPr>
          <a:xfrm>
            <a:off x="7656913" y="4209533"/>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Oval 26"/>
          <p:cNvSpPr/>
          <p:nvPr/>
        </p:nvSpPr>
        <p:spPr>
          <a:xfrm>
            <a:off x="7128276" y="3047483"/>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Oval 27"/>
          <p:cNvSpPr/>
          <p:nvPr/>
        </p:nvSpPr>
        <p:spPr>
          <a:xfrm>
            <a:off x="7160422" y="3366570"/>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p:cNvSpPr/>
          <p:nvPr/>
        </p:nvSpPr>
        <p:spPr>
          <a:xfrm>
            <a:off x="7433076" y="3666091"/>
            <a:ext cx="74533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Oval 29"/>
          <p:cNvSpPr/>
          <p:nvPr/>
        </p:nvSpPr>
        <p:spPr>
          <a:xfrm>
            <a:off x="5405439" y="3352800"/>
            <a:ext cx="76438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p:cNvSpPr/>
          <p:nvPr/>
        </p:nvSpPr>
        <p:spPr>
          <a:xfrm>
            <a:off x="7939090" y="2657473"/>
            <a:ext cx="900110"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Oval 31"/>
          <p:cNvSpPr/>
          <p:nvPr/>
        </p:nvSpPr>
        <p:spPr>
          <a:xfrm>
            <a:off x="4252913" y="964405"/>
            <a:ext cx="764381"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p:cNvSpPr/>
          <p:nvPr/>
        </p:nvSpPr>
        <p:spPr>
          <a:xfrm>
            <a:off x="2936083" y="1683284"/>
            <a:ext cx="1140617"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Oval 33"/>
          <p:cNvSpPr/>
          <p:nvPr/>
        </p:nvSpPr>
        <p:spPr>
          <a:xfrm>
            <a:off x="2936083" y="3702584"/>
            <a:ext cx="759617"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Oval 34"/>
          <p:cNvSpPr/>
          <p:nvPr/>
        </p:nvSpPr>
        <p:spPr>
          <a:xfrm>
            <a:off x="1402557" y="2083334"/>
            <a:ext cx="759617"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Oval 35"/>
          <p:cNvSpPr/>
          <p:nvPr/>
        </p:nvSpPr>
        <p:spPr>
          <a:xfrm>
            <a:off x="5405439" y="2657472"/>
            <a:ext cx="900110"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Oval 36"/>
          <p:cNvSpPr/>
          <p:nvPr/>
        </p:nvSpPr>
        <p:spPr>
          <a:xfrm>
            <a:off x="1416847" y="3214687"/>
            <a:ext cx="900110" cy="2762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p:cNvSpPr/>
          <p:nvPr/>
        </p:nvSpPr>
        <p:spPr>
          <a:xfrm>
            <a:off x="2936083" y="790576"/>
            <a:ext cx="673892" cy="28575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9"/>
          <a:stretch>
            <a:fillRect/>
          </a:stretch>
        </p:blipFill>
        <p:spPr>
          <a:xfrm>
            <a:off x="631916" y="1362076"/>
            <a:ext cx="7880167" cy="2671243"/>
          </a:xfrm>
          <a:prstGeom prst="rect">
            <a:avLst/>
          </a:prstGeom>
        </p:spPr>
      </p:pic>
      <p:sp>
        <p:nvSpPr>
          <p:cNvPr id="40" name="Oval 39"/>
          <p:cNvSpPr/>
          <p:nvPr/>
        </p:nvSpPr>
        <p:spPr>
          <a:xfrm>
            <a:off x="80623" y="1076326"/>
            <a:ext cx="8886825" cy="328187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823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par>
                                <p:cTn id="14" presetID="2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par>
                                <p:cTn id="17" presetID="2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par>
                                <p:cTn id="20" presetID="22" presetClass="entr" presetSubtype="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8"/>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0"/>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4"/>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7"/>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8"/>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30"/>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2"/>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3"/>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4"/>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5"/>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36"/>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37"/>
                                        </p:tgtEl>
                                        <p:attrNameLst>
                                          <p:attrName>style.visibility</p:attrName>
                                        </p:attrNameLst>
                                      </p:cBhvr>
                                      <p:to>
                                        <p:strVal val="hidden"/>
                                      </p:to>
                                    </p:set>
                                  </p:childTnLst>
                                </p:cTn>
                              </p:par>
                              <p:par>
                                <p:cTn id="121" presetID="1" presetClass="entr" presetSubtype="0" fill="hold" nodeType="withEffect">
                                  <p:stCondLst>
                                    <p:cond delay="0"/>
                                  </p:stCondLst>
                                  <p:childTnLst>
                                    <p:set>
                                      <p:cBhvr>
                                        <p:cTn id="122" dur="1" fill="hold">
                                          <p:stCondLst>
                                            <p:cond delay="0"/>
                                          </p:stCondLst>
                                        </p:cTn>
                                        <p:tgtEl>
                                          <p:spTgt spid="3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9"/>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4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8" grpId="0" animBg="1"/>
      <p:bldP spid="18" grpId="1" animBg="1"/>
      <p:bldP spid="20" grpId="0" animBg="1"/>
      <p:bldP spid="20"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40" grpId="0" animBg="1"/>
      <p:bldP spid="4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VSPERF</a:t>
            </a:r>
            <a:endParaRPr lang="en-GB" dirty="0"/>
          </a:p>
        </p:txBody>
      </p:sp>
      <p:pic>
        <p:nvPicPr>
          <p:cNvPr id="1026" name="Picture 2" descr="Image result for opnfv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37" y="1776093"/>
            <a:ext cx="2802825" cy="6076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etf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043" y="2808190"/>
            <a:ext cx="1263650" cy="67378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886199" y="962119"/>
            <a:ext cx="936522" cy="685800"/>
          </a:xfrm>
          <a:prstGeom prst="round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4800" dirty="0" smtClean="0"/>
              <a:t>VS</a:t>
            </a:r>
            <a:endParaRPr lang="en-GB" sz="4800" dirty="0"/>
          </a:p>
        </p:txBody>
      </p:sp>
      <p:sp>
        <p:nvSpPr>
          <p:cNvPr id="8" name="Rounded Rectangle 7"/>
          <p:cNvSpPr/>
          <p:nvPr/>
        </p:nvSpPr>
        <p:spPr>
          <a:xfrm>
            <a:off x="4937179" y="968122"/>
            <a:ext cx="1598718" cy="685800"/>
          </a:xfrm>
          <a:prstGeom prst="round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4800" dirty="0" smtClean="0"/>
              <a:t>PERF</a:t>
            </a:r>
            <a:endParaRPr lang="en-GB" sz="4800" dirty="0"/>
          </a:p>
        </p:txBody>
      </p:sp>
      <p:sp>
        <p:nvSpPr>
          <p:cNvPr id="5" name="Down Arrow 4"/>
          <p:cNvSpPr/>
          <p:nvPr/>
        </p:nvSpPr>
        <p:spPr>
          <a:xfrm>
            <a:off x="4192227" y="1740310"/>
            <a:ext cx="324465" cy="39083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Down Arrow 9"/>
          <p:cNvSpPr/>
          <p:nvPr/>
        </p:nvSpPr>
        <p:spPr>
          <a:xfrm>
            <a:off x="5574305" y="1740310"/>
            <a:ext cx="324465" cy="39083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extBox 5"/>
          <p:cNvSpPr txBox="1"/>
          <p:nvPr/>
        </p:nvSpPr>
        <p:spPr>
          <a:xfrm>
            <a:off x="3918243" y="2137378"/>
            <a:ext cx="904478" cy="369332"/>
          </a:xfrm>
          <a:prstGeom prst="rect">
            <a:avLst/>
          </a:prstGeom>
          <a:noFill/>
        </p:spPr>
        <p:txBody>
          <a:bodyPr wrap="none" rtlCol="0">
            <a:spAutoFit/>
          </a:bodyPr>
          <a:lstStyle/>
          <a:p>
            <a:r>
              <a:rPr lang="en-IE" dirty="0" smtClean="0"/>
              <a:t>vSwitch</a:t>
            </a:r>
            <a:endParaRPr lang="en-GB" dirty="0"/>
          </a:p>
        </p:txBody>
      </p:sp>
      <p:sp>
        <p:nvSpPr>
          <p:cNvPr id="12" name="TextBox 11"/>
          <p:cNvSpPr txBox="1"/>
          <p:nvPr/>
        </p:nvSpPr>
        <p:spPr>
          <a:xfrm>
            <a:off x="5040609" y="2131142"/>
            <a:ext cx="1391856" cy="369332"/>
          </a:xfrm>
          <a:prstGeom prst="rect">
            <a:avLst/>
          </a:prstGeom>
          <a:noFill/>
        </p:spPr>
        <p:txBody>
          <a:bodyPr wrap="none" rtlCol="0">
            <a:spAutoFit/>
          </a:bodyPr>
          <a:lstStyle/>
          <a:p>
            <a:r>
              <a:rPr lang="en-IE" dirty="0" smtClean="0"/>
              <a:t>Performance</a:t>
            </a:r>
            <a:endParaRPr lang="en-GB" dirty="0"/>
          </a:p>
        </p:txBody>
      </p:sp>
      <p:pic>
        <p:nvPicPr>
          <p:cNvPr id="15" name="Picture 14"/>
          <p:cNvPicPr>
            <a:picLocks noChangeAspect="1"/>
          </p:cNvPicPr>
          <p:nvPr/>
        </p:nvPicPr>
        <p:blipFill>
          <a:blip r:embed="rId6"/>
          <a:stretch>
            <a:fillRect/>
          </a:stretch>
        </p:blipFill>
        <p:spPr>
          <a:xfrm>
            <a:off x="6856307" y="819626"/>
            <a:ext cx="2053262" cy="2053262"/>
          </a:xfrm>
          <a:prstGeom prst="rect">
            <a:avLst/>
          </a:prstGeom>
        </p:spPr>
      </p:pic>
      <p:pic>
        <p:nvPicPr>
          <p:cNvPr id="16" name="Picture 15"/>
          <p:cNvPicPr>
            <a:picLocks noChangeAspect="1"/>
          </p:cNvPicPr>
          <p:nvPr/>
        </p:nvPicPr>
        <p:blipFill>
          <a:blip r:embed="rId7"/>
          <a:stretch>
            <a:fillRect/>
          </a:stretch>
        </p:blipFill>
        <p:spPr>
          <a:xfrm>
            <a:off x="0" y="3918602"/>
            <a:ext cx="9144000" cy="840736"/>
          </a:xfrm>
          <a:prstGeom prst="rect">
            <a:avLst/>
          </a:prstGeom>
        </p:spPr>
      </p:pic>
      <p:pic>
        <p:nvPicPr>
          <p:cNvPr id="1032" name="Picture 8" descr="Image result for linux foundation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433" y="819626"/>
            <a:ext cx="2680915" cy="8149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8770" y="2872888"/>
            <a:ext cx="3183127" cy="1075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25363" y="2345806"/>
            <a:ext cx="3293274" cy="1323439"/>
          </a:xfrm>
          <a:prstGeom prst="rect">
            <a:avLst/>
          </a:prstGeom>
          <a:noFill/>
        </p:spPr>
        <p:txBody>
          <a:bodyPr wrap="none" rtlCol="0">
            <a:spAutoFit/>
          </a:bodyPr>
          <a:lstStyle/>
          <a:p>
            <a:r>
              <a:rPr lang="en-IE" sz="8000" dirty="0" smtClean="0"/>
              <a:t>VSPERF</a:t>
            </a:r>
            <a:endParaRPr lang="en-GB" sz="8000" dirty="0"/>
          </a:p>
        </p:txBody>
      </p:sp>
    </p:spTree>
    <p:custDataLst>
      <p:tags r:id="rId1"/>
    </p:custDataLst>
    <p:extLst>
      <p:ext uri="{BB962C8B-B14F-4D97-AF65-F5344CB8AC3E}">
        <p14:creationId xmlns:p14="http://schemas.microsoft.com/office/powerpoint/2010/main" val="137452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5" grpId="0" animBg="1"/>
      <p:bldP spid="10" grpId="0" animBg="1"/>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IETF RFC 8204</a:t>
            </a:r>
            <a:endParaRPr lang="en-GB" dirty="0"/>
          </a:p>
        </p:txBody>
      </p:sp>
      <p:pic>
        <p:nvPicPr>
          <p:cNvPr id="3" name="Picture 2"/>
          <p:cNvPicPr>
            <a:picLocks noChangeAspect="1"/>
          </p:cNvPicPr>
          <p:nvPr/>
        </p:nvPicPr>
        <p:blipFill>
          <a:blip r:embed="rId4"/>
          <a:stretch>
            <a:fillRect/>
          </a:stretch>
        </p:blipFill>
        <p:spPr>
          <a:xfrm>
            <a:off x="457200" y="871537"/>
            <a:ext cx="5095875" cy="3609975"/>
          </a:xfrm>
          <a:prstGeom prst="rect">
            <a:avLst/>
          </a:prstGeom>
        </p:spPr>
      </p:pic>
      <p:pic>
        <p:nvPicPr>
          <p:cNvPr id="6" name="Picture 4" descr="Image result for ietf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7470" y="871537"/>
            <a:ext cx="2639330" cy="14072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284603" y="2737301"/>
            <a:ext cx="2165063" cy="1516134"/>
          </a:xfrm>
          <a:prstGeom prst="round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IE" sz="4800" dirty="0" smtClean="0"/>
              <a:t>RFC</a:t>
            </a:r>
          </a:p>
          <a:p>
            <a:pPr algn="ctr"/>
            <a:r>
              <a:rPr lang="en-IE" sz="4800" dirty="0" smtClean="0"/>
              <a:t>8204</a:t>
            </a:r>
            <a:endParaRPr lang="en-GB" sz="4800" dirty="0"/>
          </a:p>
        </p:txBody>
      </p:sp>
    </p:spTree>
    <p:custDataLst>
      <p:tags r:id="rId1"/>
    </p:custDataLst>
    <p:extLst>
      <p:ext uri="{BB962C8B-B14F-4D97-AF65-F5344CB8AC3E}">
        <p14:creationId xmlns:p14="http://schemas.microsoft.com/office/powerpoint/2010/main" val="1844561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Within VSPERF</a:t>
            </a:r>
            <a:endParaRPr lang="en-GB" dirty="0"/>
          </a:p>
        </p:txBody>
      </p:sp>
      <p:sp>
        <p:nvSpPr>
          <p:cNvPr id="5" name="Rounded Rectangle 4"/>
          <p:cNvSpPr/>
          <p:nvPr/>
        </p:nvSpPr>
        <p:spPr>
          <a:xfrm>
            <a:off x="457200" y="982413"/>
            <a:ext cx="2456033" cy="3446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Rounded Rectangle 5"/>
          <p:cNvSpPr/>
          <p:nvPr/>
        </p:nvSpPr>
        <p:spPr>
          <a:xfrm>
            <a:off x="3343983" y="982413"/>
            <a:ext cx="2456033" cy="3446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Rounded Rectangle 6"/>
          <p:cNvSpPr/>
          <p:nvPr/>
        </p:nvSpPr>
        <p:spPr>
          <a:xfrm>
            <a:off x="6228246" y="982413"/>
            <a:ext cx="2456033" cy="3446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1026" name="Picture 2" descr="Image result for openvswitch logo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904" y="1814352"/>
            <a:ext cx="864624" cy="5614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dio vpp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397" y="3319469"/>
            <a:ext cx="1187637" cy="7284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pdk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866" y="2654503"/>
            <a:ext cx="1367470" cy="358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openvswitch logo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21" y="2552866"/>
            <a:ext cx="864624" cy="561444"/>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3639966" y="1134813"/>
            <a:ext cx="1906890" cy="4823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dirty="0" smtClean="0"/>
              <a:t>Traffic Generators</a:t>
            </a:r>
            <a:endParaRPr lang="en-GB" dirty="0"/>
          </a:p>
        </p:txBody>
      </p:sp>
      <p:sp>
        <p:nvSpPr>
          <p:cNvPr id="13" name="Rounded Rectangle 12"/>
          <p:cNvSpPr/>
          <p:nvPr/>
        </p:nvSpPr>
        <p:spPr>
          <a:xfrm>
            <a:off x="6529266" y="1138295"/>
            <a:ext cx="1906890" cy="4823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dirty="0" smtClean="0"/>
              <a:t>VNFs</a:t>
            </a:r>
            <a:endParaRPr lang="en-GB" dirty="0"/>
          </a:p>
        </p:txBody>
      </p:sp>
      <p:sp>
        <p:nvSpPr>
          <p:cNvPr id="14" name="Rounded Rectangle 13"/>
          <p:cNvSpPr/>
          <p:nvPr/>
        </p:nvSpPr>
        <p:spPr>
          <a:xfrm>
            <a:off x="758219" y="1137036"/>
            <a:ext cx="1906890" cy="4823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dirty="0" err="1" smtClean="0"/>
              <a:t>vSwitches</a:t>
            </a:r>
            <a:endParaRPr lang="en-GB" dirty="0"/>
          </a:p>
        </p:txBody>
      </p:sp>
      <p:pic>
        <p:nvPicPr>
          <p:cNvPr id="1032" name="Picture 8" descr="Image result for ixia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5634" y="1690788"/>
            <a:ext cx="926365" cy="4309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s://upload.wikimedia.org/wikipedia/en/thumb/4/41/Spirent_Communications.svg/1024px-Spirent_Communications.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8014" y="2184268"/>
            <a:ext cx="1098842" cy="549421"/>
          </a:xfrm>
          <a:prstGeom prst="rect">
            <a:avLst/>
          </a:prstGeom>
          <a:noFill/>
          <a:extLst>
            <a:ext uri="{909E8E84-426E-40dd-AFC4-6F175D3DCCD1}">
              <a14:hiddenFill xmlns:lc="http://schemas.openxmlformats.org/drawingml/2006/lockedCanvas" xmlns:a14="http://schemas.microsoft.com/office/drawing/2010/main" xmlns="">
                <a:solidFill>
                  <a:srgbClr val="FFFFFF"/>
                </a:solidFill>
              </a14:hiddenFill>
            </a:ext>
          </a:extLst>
        </p:spPr>
      </p:pic>
      <p:pic>
        <p:nvPicPr>
          <p:cNvPr id="1034" name="Picture 10" descr="Image result for xena traffic generator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7430" y="2859871"/>
            <a:ext cx="1421102" cy="4191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rex-tgn.cisco.com/img/trex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7214" y="3359584"/>
            <a:ext cx="1603009" cy="5871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52938" y="3946743"/>
            <a:ext cx="1130438" cy="369332"/>
          </a:xfrm>
          <a:prstGeom prst="rect">
            <a:avLst/>
          </a:prstGeom>
          <a:noFill/>
        </p:spPr>
        <p:txBody>
          <a:bodyPr wrap="none" rtlCol="0">
            <a:spAutoFit/>
          </a:bodyPr>
          <a:lstStyle/>
          <a:p>
            <a:r>
              <a:rPr lang="en-IE" dirty="0" err="1" smtClean="0"/>
              <a:t>MoonGen</a:t>
            </a:r>
            <a:endParaRPr lang="en-GB" dirty="0"/>
          </a:p>
        </p:txBody>
      </p:sp>
      <p:sp>
        <p:nvSpPr>
          <p:cNvPr id="10" name="Rectangle 9"/>
          <p:cNvSpPr/>
          <p:nvPr/>
        </p:nvSpPr>
        <p:spPr>
          <a:xfrm>
            <a:off x="6612124" y="2022081"/>
            <a:ext cx="1688283" cy="1477328"/>
          </a:xfrm>
          <a:prstGeom prst="rect">
            <a:avLst/>
          </a:prstGeom>
        </p:spPr>
        <p:txBody>
          <a:bodyPr wrap="none">
            <a:spAutoFit/>
          </a:bodyPr>
          <a:lstStyle/>
          <a:p>
            <a:pPr algn="ctr"/>
            <a:r>
              <a:rPr lang="en-IE" dirty="0" smtClean="0"/>
              <a:t>DPDK </a:t>
            </a:r>
            <a:r>
              <a:rPr lang="en-IE" dirty="0" err="1" smtClean="0"/>
              <a:t>TestPMD</a:t>
            </a:r>
            <a:endParaRPr lang="en-IE" dirty="0" smtClean="0"/>
          </a:p>
          <a:p>
            <a:pPr algn="ctr"/>
            <a:endParaRPr lang="en-IE" dirty="0"/>
          </a:p>
          <a:p>
            <a:pPr algn="ctr"/>
            <a:r>
              <a:rPr lang="en-IE" dirty="0" smtClean="0"/>
              <a:t>Linux bridge</a:t>
            </a:r>
          </a:p>
          <a:p>
            <a:pPr algn="ctr"/>
            <a:endParaRPr lang="en-IE" dirty="0"/>
          </a:p>
          <a:p>
            <a:pPr algn="ctr"/>
            <a:r>
              <a:rPr lang="en-IE" dirty="0" smtClean="0"/>
              <a:t>PCI </a:t>
            </a:r>
            <a:r>
              <a:rPr lang="en-IE" dirty="0" err="1" smtClean="0"/>
              <a:t>Passthrough</a:t>
            </a:r>
            <a:endParaRPr lang="en-GB" dirty="0"/>
          </a:p>
        </p:txBody>
      </p:sp>
      <p:sp>
        <p:nvSpPr>
          <p:cNvPr id="3" name="Rounded Rectangle 2"/>
          <p:cNvSpPr/>
          <p:nvPr/>
        </p:nvSpPr>
        <p:spPr>
          <a:xfrm>
            <a:off x="3343983" y="4543124"/>
            <a:ext cx="2456033" cy="440665"/>
          </a:xfrm>
          <a:prstGeom prst="round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IE" sz="2400" dirty="0" smtClean="0">
                <a:solidFill>
                  <a:schemeClr val="bg1"/>
                </a:solidFill>
              </a:rPr>
              <a:t>+ many more!</a:t>
            </a:r>
            <a:endParaRPr lang="en-GB" sz="2400" dirty="0">
              <a:solidFill>
                <a:schemeClr val="bg1"/>
              </a:solidFill>
            </a:endParaRPr>
          </a:p>
        </p:txBody>
      </p:sp>
    </p:spTree>
    <p:custDataLst>
      <p:tags r:id="rId1"/>
    </p:custDataLst>
    <p:extLst>
      <p:ext uri="{BB962C8B-B14F-4D97-AF65-F5344CB8AC3E}">
        <p14:creationId xmlns:p14="http://schemas.microsoft.com/office/powerpoint/2010/main" val="385878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P spid="9" grpId="0"/>
      <p:bldP spid="10"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Types </a:t>
            </a:r>
            <a:r>
              <a:rPr lang="en-IE" dirty="0"/>
              <a:t>of VSPERF Tests</a:t>
            </a:r>
            <a:endParaRPr lang="en-GB" dirty="0"/>
          </a:p>
        </p:txBody>
      </p:sp>
      <p:pic>
        <p:nvPicPr>
          <p:cNvPr id="2052" name="Picture 4" descr="Image result for tool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663" y="2316075"/>
            <a:ext cx="1670674" cy="16289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006" y="1754575"/>
            <a:ext cx="2751909" cy="27519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ompare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3085" y="2141224"/>
            <a:ext cx="2924052" cy="1978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0603" y="1262742"/>
            <a:ext cx="2328714" cy="584775"/>
          </a:xfrm>
          <a:prstGeom prst="rect">
            <a:avLst/>
          </a:prstGeom>
          <a:noFill/>
        </p:spPr>
        <p:txBody>
          <a:bodyPr wrap="none" rtlCol="0">
            <a:spAutoFit/>
          </a:bodyPr>
          <a:lstStyle/>
          <a:p>
            <a:r>
              <a:rPr lang="en-IE" sz="3200" dirty="0" smtClean="0"/>
              <a:t>Performance</a:t>
            </a:r>
            <a:endParaRPr lang="en-GB" sz="3200" dirty="0"/>
          </a:p>
        </p:txBody>
      </p:sp>
      <p:sp>
        <p:nvSpPr>
          <p:cNvPr id="10" name="TextBox 9"/>
          <p:cNvSpPr txBox="1"/>
          <p:nvPr/>
        </p:nvSpPr>
        <p:spPr>
          <a:xfrm>
            <a:off x="3603625" y="1262741"/>
            <a:ext cx="1936749" cy="584775"/>
          </a:xfrm>
          <a:prstGeom prst="rect">
            <a:avLst/>
          </a:prstGeom>
          <a:noFill/>
        </p:spPr>
        <p:txBody>
          <a:bodyPr wrap="none" rtlCol="0">
            <a:spAutoFit/>
          </a:bodyPr>
          <a:lstStyle/>
          <a:p>
            <a:r>
              <a:rPr lang="en-IE" sz="3200" dirty="0" smtClean="0"/>
              <a:t>Functional</a:t>
            </a:r>
            <a:endParaRPr lang="en-GB" sz="3200" dirty="0"/>
          </a:p>
        </p:txBody>
      </p:sp>
      <p:sp>
        <p:nvSpPr>
          <p:cNvPr id="11" name="TextBox 10"/>
          <p:cNvSpPr txBox="1"/>
          <p:nvPr/>
        </p:nvSpPr>
        <p:spPr>
          <a:xfrm>
            <a:off x="6490885" y="1262740"/>
            <a:ext cx="2308452" cy="584775"/>
          </a:xfrm>
          <a:prstGeom prst="rect">
            <a:avLst/>
          </a:prstGeom>
          <a:noFill/>
        </p:spPr>
        <p:txBody>
          <a:bodyPr wrap="none" rtlCol="0">
            <a:spAutoFit/>
          </a:bodyPr>
          <a:lstStyle/>
          <a:p>
            <a:r>
              <a:rPr lang="en-IE" sz="3200" dirty="0" smtClean="0"/>
              <a:t>Comparative</a:t>
            </a:r>
            <a:endParaRPr lang="en-GB" sz="3200" dirty="0"/>
          </a:p>
        </p:txBody>
      </p:sp>
      <p:sp>
        <p:nvSpPr>
          <p:cNvPr id="9" name="Rounded Rectangle 8"/>
          <p:cNvSpPr/>
          <p:nvPr/>
        </p:nvSpPr>
        <p:spPr>
          <a:xfrm>
            <a:off x="1421605" y="4506484"/>
            <a:ext cx="6300787" cy="440665"/>
          </a:xfrm>
          <a:prstGeom prst="round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IE" sz="2800" dirty="0" smtClean="0">
                <a:solidFill>
                  <a:schemeClr val="bg1"/>
                </a:solidFill>
              </a:rPr>
              <a:t>Different tests appeal to different users</a:t>
            </a:r>
            <a:endParaRPr lang="en-GB" sz="2800" dirty="0">
              <a:solidFill>
                <a:schemeClr val="bg1"/>
              </a:solidFill>
            </a:endParaRPr>
          </a:p>
        </p:txBody>
      </p:sp>
    </p:spTree>
    <p:custDataLst>
      <p:tags r:id="rId1"/>
    </p:custDataLst>
    <p:extLst>
      <p:ext uri="{BB962C8B-B14F-4D97-AF65-F5344CB8AC3E}">
        <p14:creationId xmlns:p14="http://schemas.microsoft.com/office/powerpoint/2010/main" val="36573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20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305395" y="3552400"/>
            <a:ext cx="4659085" cy="10258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ounded Rectangle 21"/>
          <p:cNvSpPr/>
          <p:nvPr/>
        </p:nvSpPr>
        <p:spPr>
          <a:xfrm>
            <a:off x="283028" y="2257487"/>
            <a:ext cx="4659085" cy="10258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ounded Rectangle 18"/>
          <p:cNvSpPr/>
          <p:nvPr/>
        </p:nvSpPr>
        <p:spPr>
          <a:xfrm>
            <a:off x="283029" y="962574"/>
            <a:ext cx="4659085" cy="10258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IE" smtClean="0"/>
              <a:t>VSPERF Performance Tests</a:t>
            </a:r>
            <a:endParaRPr lang="en-GB" dirty="0"/>
          </a:p>
        </p:txBody>
      </p:sp>
      <p:pic>
        <p:nvPicPr>
          <p:cNvPr id="4"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891" y="1454407"/>
            <a:ext cx="2751909" cy="27519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46488" y="962574"/>
            <a:ext cx="2328714" cy="584775"/>
          </a:xfrm>
          <a:prstGeom prst="rect">
            <a:avLst/>
          </a:prstGeom>
          <a:noFill/>
        </p:spPr>
        <p:txBody>
          <a:bodyPr wrap="none" rtlCol="0">
            <a:spAutoFit/>
          </a:bodyPr>
          <a:lstStyle/>
          <a:p>
            <a:r>
              <a:rPr lang="en-IE" sz="3200" dirty="0" smtClean="0"/>
              <a:t>Performance</a:t>
            </a:r>
            <a:endParaRPr lang="en-GB" sz="3200" dirty="0"/>
          </a:p>
        </p:txBody>
      </p:sp>
      <p:pic>
        <p:nvPicPr>
          <p:cNvPr id="1032" name="Picture 8" descr="Image result for time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198" y="1093351"/>
            <a:ext cx="406188" cy="7221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630" y="862687"/>
            <a:ext cx="1183439" cy="118343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76185" y="1054297"/>
            <a:ext cx="2860502" cy="707886"/>
          </a:xfrm>
          <a:prstGeom prst="rect">
            <a:avLst/>
          </a:prstGeom>
          <a:noFill/>
        </p:spPr>
        <p:txBody>
          <a:bodyPr wrap="square" rtlCol="0">
            <a:spAutoFit/>
          </a:bodyPr>
          <a:lstStyle/>
          <a:p>
            <a:r>
              <a:rPr lang="en-IE" sz="2000" dirty="0" smtClean="0"/>
              <a:t>Throughput &amp; latency testing via RFC2544</a:t>
            </a:r>
            <a:endParaRPr lang="en-GB" sz="2000" dirty="0"/>
          </a:p>
        </p:txBody>
      </p:sp>
      <p:sp>
        <p:nvSpPr>
          <p:cNvPr id="17" name="TextBox 16"/>
          <p:cNvSpPr txBox="1"/>
          <p:nvPr/>
        </p:nvSpPr>
        <p:spPr>
          <a:xfrm>
            <a:off x="457200" y="2570374"/>
            <a:ext cx="2860502" cy="400110"/>
          </a:xfrm>
          <a:prstGeom prst="rect">
            <a:avLst/>
          </a:prstGeom>
          <a:noFill/>
        </p:spPr>
        <p:txBody>
          <a:bodyPr wrap="square" rtlCol="0">
            <a:spAutoFit/>
          </a:bodyPr>
          <a:lstStyle/>
          <a:p>
            <a:r>
              <a:rPr lang="en-IE" sz="2000" dirty="0" smtClean="0"/>
              <a:t>Customisable topologies</a:t>
            </a:r>
            <a:endParaRPr lang="en-GB" sz="2000" dirty="0"/>
          </a:p>
        </p:txBody>
      </p:sp>
      <p:pic>
        <p:nvPicPr>
          <p:cNvPr id="1036" name="Picture 12" descr="Image result for compas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920" y="2287635"/>
            <a:ext cx="965588" cy="96558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57200" y="3667544"/>
            <a:ext cx="2353430" cy="707886"/>
          </a:xfrm>
          <a:prstGeom prst="rect">
            <a:avLst/>
          </a:prstGeom>
          <a:noFill/>
        </p:spPr>
        <p:txBody>
          <a:bodyPr wrap="square" rtlCol="0">
            <a:spAutoFit/>
          </a:bodyPr>
          <a:lstStyle/>
          <a:p>
            <a:r>
              <a:rPr lang="en-IE" sz="2000" dirty="0" smtClean="0"/>
              <a:t>Configurable test parameters</a:t>
            </a:r>
            <a:endParaRPr lang="en-GB" sz="2000" dirty="0"/>
          </a:p>
        </p:txBody>
      </p:sp>
      <p:pic>
        <p:nvPicPr>
          <p:cNvPr id="20" name="Picture 19"/>
          <p:cNvPicPr>
            <a:picLocks noChangeAspect="1"/>
          </p:cNvPicPr>
          <p:nvPr/>
        </p:nvPicPr>
        <p:blipFill>
          <a:blip r:embed="rId7"/>
          <a:stretch>
            <a:fillRect/>
          </a:stretch>
        </p:blipFill>
        <p:spPr>
          <a:xfrm>
            <a:off x="2715941" y="3607879"/>
            <a:ext cx="2130199" cy="914923"/>
          </a:xfrm>
          <a:prstGeom prst="rect">
            <a:avLst/>
          </a:prstGeom>
        </p:spPr>
      </p:pic>
    </p:spTree>
    <p:custDataLst>
      <p:tags r:id="rId1"/>
    </p:custDataLst>
    <p:extLst>
      <p:ext uri="{BB962C8B-B14F-4D97-AF65-F5344CB8AC3E}">
        <p14:creationId xmlns:p14="http://schemas.microsoft.com/office/powerpoint/2010/main" val="250780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9" grpId="0" animBg="1"/>
      <p:bldP spid="16" grpId="0"/>
      <p:bldP spid="17"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Using Performance Tests in CI</a:t>
            </a:r>
            <a:endParaRPr lang="en-GB" dirty="0"/>
          </a:p>
        </p:txBody>
      </p:sp>
      <p:pic>
        <p:nvPicPr>
          <p:cNvPr id="8" name="Picture 7"/>
          <p:cNvPicPr>
            <a:picLocks noChangeAspect="1"/>
          </p:cNvPicPr>
          <p:nvPr/>
        </p:nvPicPr>
        <p:blipFill>
          <a:blip r:embed="rId4"/>
          <a:stretch>
            <a:fillRect/>
          </a:stretch>
        </p:blipFill>
        <p:spPr>
          <a:xfrm>
            <a:off x="1581149" y="1004153"/>
            <a:ext cx="5904193" cy="3548797"/>
          </a:xfrm>
          <a:prstGeom prst="rect">
            <a:avLst/>
          </a:prstGeom>
        </p:spPr>
      </p:pic>
      <p:pic>
        <p:nvPicPr>
          <p:cNvPr id="9" name="Picture 8"/>
          <p:cNvPicPr>
            <a:picLocks noChangeAspect="1"/>
          </p:cNvPicPr>
          <p:nvPr/>
        </p:nvPicPr>
        <p:blipFill>
          <a:blip r:embed="rId5"/>
          <a:stretch>
            <a:fillRect/>
          </a:stretch>
        </p:blipFill>
        <p:spPr>
          <a:xfrm>
            <a:off x="1581148" y="1004153"/>
            <a:ext cx="5904193" cy="3553523"/>
          </a:xfrm>
          <a:prstGeom prst="rect">
            <a:avLst/>
          </a:prstGeom>
        </p:spPr>
      </p:pic>
      <p:sp>
        <p:nvSpPr>
          <p:cNvPr id="6" name="Oval 5"/>
          <p:cNvSpPr/>
          <p:nvPr/>
        </p:nvSpPr>
        <p:spPr>
          <a:xfrm>
            <a:off x="4210051" y="3609975"/>
            <a:ext cx="826294" cy="112395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a:endCxn id="6" idx="0"/>
          </p:cNvCxnSpPr>
          <p:nvPr/>
        </p:nvCxnSpPr>
        <p:spPr>
          <a:xfrm flipH="1">
            <a:off x="4623198" y="2961960"/>
            <a:ext cx="759734" cy="64801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10" name="Picture 6"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617" y="615191"/>
            <a:ext cx="1368000" cy="136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5382932" y="1877523"/>
            <a:ext cx="3481200" cy="1084437"/>
          </a:xfrm>
          <a:prstGeom prst="rect">
            <a:avLst/>
          </a:prstGeom>
        </p:spPr>
      </p:pic>
    </p:spTree>
    <p:custDataLst>
      <p:tags r:id="rId1"/>
    </p:custDataLst>
    <p:extLst>
      <p:ext uri="{BB962C8B-B14F-4D97-AF65-F5344CB8AC3E}">
        <p14:creationId xmlns:p14="http://schemas.microsoft.com/office/powerpoint/2010/main" val="21711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VSPERF Functional Testing</a:t>
            </a:r>
            <a:endParaRPr lang="en-GB" dirty="0"/>
          </a:p>
        </p:txBody>
      </p:sp>
      <p:sp>
        <p:nvSpPr>
          <p:cNvPr id="3" name="Content Placeholder 2"/>
          <p:cNvSpPr>
            <a:spLocks noGrp="1"/>
          </p:cNvSpPr>
          <p:nvPr>
            <p:ph idx="1"/>
          </p:nvPr>
        </p:nvSpPr>
        <p:spPr>
          <a:xfrm>
            <a:off x="457200" y="962574"/>
            <a:ext cx="6292851" cy="3632049"/>
          </a:xfrm>
        </p:spPr>
        <p:txBody>
          <a:bodyPr>
            <a:normAutofit/>
          </a:bodyPr>
          <a:lstStyle/>
          <a:p>
            <a:r>
              <a:rPr lang="en-IE" dirty="0" smtClean="0"/>
              <a:t>New OVS DPDK regression tests*</a:t>
            </a:r>
          </a:p>
          <a:p>
            <a:endParaRPr lang="en-IE" dirty="0"/>
          </a:p>
          <a:p>
            <a:endParaRPr lang="en-IE" dirty="0" smtClean="0"/>
          </a:p>
          <a:p>
            <a:endParaRPr lang="en-IE" dirty="0"/>
          </a:p>
          <a:p>
            <a:endParaRPr lang="en-IE" dirty="0" smtClean="0"/>
          </a:p>
          <a:p>
            <a:endParaRPr lang="en-IE" dirty="0"/>
          </a:p>
          <a:p>
            <a:r>
              <a:rPr lang="en-IE" dirty="0" smtClean="0"/>
              <a:t>Time saving</a:t>
            </a:r>
          </a:p>
          <a:p>
            <a:r>
              <a:rPr lang="en-IE" dirty="0" smtClean="0"/>
              <a:t>Easy to add new tests</a:t>
            </a:r>
          </a:p>
        </p:txBody>
      </p:sp>
      <p:pic>
        <p:nvPicPr>
          <p:cNvPr id="4" name="Picture 4" descr="Image result for tool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051" y="1790720"/>
            <a:ext cx="1670674" cy="16289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17014" y="998676"/>
            <a:ext cx="1936749" cy="584775"/>
          </a:xfrm>
          <a:prstGeom prst="rect">
            <a:avLst/>
          </a:prstGeom>
          <a:noFill/>
        </p:spPr>
        <p:txBody>
          <a:bodyPr wrap="none" rtlCol="0">
            <a:spAutoFit/>
          </a:bodyPr>
          <a:lstStyle/>
          <a:p>
            <a:r>
              <a:rPr lang="en-IE" sz="3200" dirty="0" smtClean="0"/>
              <a:t>Functional</a:t>
            </a:r>
            <a:endParaRPr lang="en-GB" sz="3200" dirty="0"/>
          </a:p>
        </p:txBody>
      </p:sp>
      <p:sp>
        <p:nvSpPr>
          <p:cNvPr id="5" name="TextBox 4"/>
          <p:cNvSpPr txBox="1"/>
          <p:nvPr/>
        </p:nvSpPr>
        <p:spPr>
          <a:xfrm>
            <a:off x="6617015" y="4507614"/>
            <a:ext cx="2526986" cy="400110"/>
          </a:xfrm>
          <a:prstGeom prst="rect">
            <a:avLst/>
          </a:prstGeom>
          <a:noFill/>
        </p:spPr>
        <p:txBody>
          <a:bodyPr wrap="square" rtlCol="0">
            <a:spAutoFit/>
          </a:bodyPr>
          <a:lstStyle/>
          <a:p>
            <a:r>
              <a:rPr lang="en-IE" sz="1000" dirty="0" smtClean="0"/>
              <a:t>* </a:t>
            </a:r>
            <a:r>
              <a:rPr lang="en-IE" sz="1000" dirty="0">
                <a:hlinkClick r:id="rId5"/>
              </a:rPr>
              <a:t>https://gerrit.opnfv.org/gerrit/#/c/46519/</a:t>
            </a:r>
            <a:endParaRPr lang="en-IE" sz="1000" dirty="0"/>
          </a:p>
          <a:p>
            <a:endParaRPr lang="en-IE" sz="1000" dirty="0"/>
          </a:p>
        </p:txBody>
      </p:sp>
      <p:pic>
        <p:nvPicPr>
          <p:cNvPr id="6" name="Picture 5"/>
          <p:cNvPicPr>
            <a:picLocks noChangeAspect="1"/>
          </p:cNvPicPr>
          <p:nvPr/>
        </p:nvPicPr>
        <p:blipFill>
          <a:blip r:embed="rId6"/>
          <a:stretch>
            <a:fillRect/>
          </a:stretch>
        </p:blipFill>
        <p:spPr>
          <a:xfrm>
            <a:off x="1460190" y="1536792"/>
            <a:ext cx="3161816" cy="1814157"/>
          </a:xfrm>
          <a:prstGeom prst="rect">
            <a:avLst/>
          </a:prstGeom>
        </p:spPr>
      </p:pic>
    </p:spTree>
    <p:custDataLst>
      <p:tags r:id="rId1"/>
    </p:custDataLst>
    <p:extLst>
      <p:ext uri="{BB962C8B-B14F-4D97-AF65-F5344CB8AC3E}">
        <p14:creationId xmlns:p14="http://schemas.microsoft.com/office/powerpoint/2010/main" val="8065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c2e77775-98f6-4edd-81d8-ce39c78a5117"/>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6c7a9b92-71eb-4562-b2c0-c92a71baf7a5"/>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d04e37a2-fdc6-4d58-a89b-1bba2e04b005"/>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b029ed65-549d-4b3f-a783-31a09eb932e7"/>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607a7002-80f7-4a79-8f40-1da6095f2af6"/>
</p:tagLst>
</file>

<file path=ppt/tags/tag15.xml><?xml version="1.0" encoding="utf-8"?>
<p:tagLst xmlns:a="http://schemas.openxmlformats.org/drawingml/2006/main" xmlns:r="http://schemas.openxmlformats.org/officeDocument/2006/relationships" xmlns:p="http://schemas.openxmlformats.org/presentationml/2006/main">
  <p:tag name="OFFISYNC_SLIDE_GUID" val="8cac9ff1-054d-4179-831f-2ee515217efe"/>
</p:tagLst>
</file>

<file path=ppt/tags/tag16.xml><?xml version="1.0" encoding="utf-8"?>
<p:tagLst xmlns:a="http://schemas.openxmlformats.org/drawingml/2006/main" xmlns:r="http://schemas.openxmlformats.org/officeDocument/2006/relationships" xmlns:p="http://schemas.openxmlformats.org/presentationml/2006/main">
  <p:tag name="OFFISYNC_SLIDE_GUID" val="fd78163e-f050-48da-818d-46f92f17a5ab"/>
</p:tagLst>
</file>

<file path=ppt/tags/tag17.xml><?xml version="1.0" encoding="utf-8"?>
<p:tagLst xmlns:a="http://schemas.openxmlformats.org/drawingml/2006/main" xmlns:r="http://schemas.openxmlformats.org/officeDocument/2006/relationships" xmlns:p="http://schemas.openxmlformats.org/presentationml/2006/main">
  <p:tag name="OFFISYNC_SLIDE_GUID" val="fa558090-4a9f-4251-8a81-f2ed6a487c8d"/>
</p:tagLst>
</file>

<file path=ppt/tags/tag18.xml><?xml version="1.0" encoding="utf-8"?>
<p:tagLst xmlns:a="http://schemas.openxmlformats.org/drawingml/2006/main" xmlns:r="http://schemas.openxmlformats.org/officeDocument/2006/relationships" xmlns:p="http://schemas.openxmlformats.org/presentationml/2006/main">
  <p:tag name="OFFISYNC_SLIDE_GUID" val="bb14a246-a7f2-41c0-9058-c4c9a127e91d"/>
</p:tagLst>
</file>

<file path=ppt/tags/tag2.xml><?xml version="1.0" encoding="utf-8"?>
<p:tagLst xmlns:a="http://schemas.openxmlformats.org/drawingml/2006/main" xmlns:r="http://schemas.openxmlformats.org/officeDocument/2006/relationships" xmlns:p="http://schemas.openxmlformats.org/presentationml/2006/main">
  <p:tag name="OFFISYNC_SLIDE_GUID" val="cc6b84b5-bfee-4434-8a85-5c36e9978d0f"/>
</p:tagLst>
</file>

<file path=ppt/tags/tag3.xml><?xml version="1.0" encoding="utf-8"?>
<p:tagLst xmlns:a="http://schemas.openxmlformats.org/drawingml/2006/main" xmlns:r="http://schemas.openxmlformats.org/officeDocument/2006/relationships" xmlns:p="http://schemas.openxmlformats.org/presentationml/2006/main">
  <p:tag name="OFFISYNC_SLIDE_GUID" val="6075bf07-e62b-454e-be8a-9340395be1e6"/>
</p:tagLst>
</file>

<file path=ppt/tags/tag4.xml><?xml version="1.0" encoding="utf-8"?>
<p:tagLst xmlns:a="http://schemas.openxmlformats.org/drawingml/2006/main" xmlns:r="http://schemas.openxmlformats.org/officeDocument/2006/relationships" xmlns:p="http://schemas.openxmlformats.org/presentationml/2006/main">
  <p:tag name="OFFISYNC_SLIDE_GUID" val="e02b6626-d23c-4ab2-a0c8-7900f9e82b8e"/>
</p:tagLst>
</file>

<file path=ppt/tags/tag5.xml><?xml version="1.0" encoding="utf-8"?>
<p:tagLst xmlns:a="http://schemas.openxmlformats.org/drawingml/2006/main" xmlns:r="http://schemas.openxmlformats.org/officeDocument/2006/relationships" xmlns:p="http://schemas.openxmlformats.org/presentationml/2006/main">
  <p:tag name="OFFISYNC_SLIDE_GUID" val="205552cc-b77a-4429-ac21-36a83e48633d"/>
</p:tagLst>
</file>

<file path=ppt/tags/tag6.xml><?xml version="1.0" encoding="utf-8"?>
<p:tagLst xmlns:a="http://schemas.openxmlformats.org/drawingml/2006/main" xmlns:r="http://schemas.openxmlformats.org/officeDocument/2006/relationships" xmlns:p="http://schemas.openxmlformats.org/presentationml/2006/main">
  <p:tag name="OFFISYNC_SLIDE_GUID" val="e386be22-91f5-4f39-9ac8-faf41a114116"/>
</p:tagLst>
</file>

<file path=ppt/tags/tag7.xml><?xml version="1.0" encoding="utf-8"?>
<p:tagLst xmlns:a="http://schemas.openxmlformats.org/drawingml/2006/main" xmlns:r="http://schemas.openxmlformats.org/officeDocument/2006/relationships" xmlns:p="http://schemas.openxmlformats.org/presentationml/2006/main">
  <p:tag name="OFFISYNC_SLIDE_GUID" val="bf35391e-c5d7-4743-92fc-843838ee3243"/>
</p:tagLst>
</file>

<file path=ppt/tags/tag8.xml><?xml version="1.0" encoding="utf-8"?>
<p:tagLst xmlns:a="http://schemas.openxmlformats.org/drawingml/2006/main" xmlns:r="http://schemas.openxmlformats.org/officeDocument/2006/relationships" xmlns:p="http://schemas.openxmlformats.org/presentationml/2006/main">
  <p:tag name="OFFISYNC_SLIDE_GUID" val="87f2432f-688c-40c1-94bd-e13a041a7c1e"/>
</p:tagLst>
</file>

<file path=ppt/tags/tag9.xml><?xml version="1.0" encoding="utf-8"?>
<p:tagLst xmlns:a="http://schemas.openxmlformats.org/drawingml/2006/main" xmlns:r="http://schemas.openxmlformats.org/officeDocument/2006/relationships" xmlns:p="http://schemas.openxmlformats.org/presentationml/2006/main">
  <p:tag name="OFFISYNC_SLIDE_GUID" val="b2bee02f-a479-4329-9ccf-546c97932de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2901</TotalTime>
  <Words>301</Words>
  <Application>Microsoft Office PowerPoint</Application>
  <PresentationFormat>On-screen Show (16:9)</PresentationFormat>
  <Paragraphs>109</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Intel Clear</vt:lpstr>
      <vt:lpstr>Wingdings</vt:lpstr>
      <vt:lpstr>Office Theme</vt:lpstr>
      <vt:lpstr>Ciara Loftus</vt:lpstr>
      <vt:lpstr>My SHameful Past</vt:lpstr>
      <vt:lpstr>VSPERF</vt:lpstr>
      <vt:lpstr>IETF RFC 8204</vt:lpstr>
      <vt:lpstr>Within VSPERF</vt:lpstr>
      <vt:lpstr>Types of VSPERF Tests</vt:lpstr>
      <vt:lpstr>VSPERF Performance Tests</vt:lpstr>
      <vt:lpstr>Using Performance Tests in CI</vt:lpstr>
      <vt:lpstr>VSPERF Functional Testing</vt:lpstr>
      <vt:lpstr>“Demo”: Creating a new feature test</vt:lpstr>
      <vt:lpstr>VSPERF Comparative Benchmarking</vt:lpstr>
      <vt:lpstr>Evaluation vSwitches using VSPERF</vt:lpstr>
      <vt:lpstr>Considerations when Comparing vSwitches</vt:lpstr>
      <vt:lpstr>Takeaways</vt:lpstr>
      <vt:lpstr>Questions?</vt:lpstr>
      <vt:lpstr>Backup</vt:lpstr>
      <vt:lpstr>Notices &amp; Disclaimers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Cohen</dc:creator>
  <cp:keywords>CTPClassification=CTP_IC:VisualMarkings=</cp:keywords>
  <cp:lastModifiedBy>Loftus, Ciara</cp:lastModifiedBy>
  <cp:revision>167</cp:revision>
  <dcterms:created xsi:type="dcterms:W3CDTF">2016-09-09T14:34:40Z</dcterms:created>
  <dcterms:modified xsi:type="dcterms:W3CDTF">2017-11-10T17:46:18Z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71e21518-1ccd-4371-87bf-23ae89812008</vt:lpwstr>
  </property>
  <property fmtid="{D5CDD505-2E9C-101B-9397-08002B2CF9AE}" pid="3" name="CTP_BU">
    <vt:lpwstr>NETWORK PLATFORMS GROUP</vt:lpwstr>
  </property>
  <property fmtid="{D5CDD505-2E9C-101B-9397-08002B2CF9AE}" pid="4" name="CTP_TimeStamp">
    <vt:lpwstr>2017-11-10 17:46:15Z</vt:lpwstr>
  </property>
  <property fmtid="{D5CDD505-2E9C-101B-9397-08002B2CF9AE}" pid="5" name="CTPClassification">
    <vt:lpwstr>CTP_IC</vt:lpwstr>
  </property>
</Properties>
</file>