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</p:sldMasterIdLst>
  <p:notesMasterIdLst>
    <p:notesMasterId r:id="rId10"/>
  </p:notesMasterIdLst>
  <p:sldIdLst>
    <p:sldId id="256" r:id="rId3"/>
    <p:sldId id="290" r:id="rId4"/>
    <p:sldId id="291" r:id="rId5"/>
    <p:sldId id="296" r:id="rId6"/>
    <p:sldId id="293" r:id="rId7"/>
    <p:sldId id="292" r:id="rId8"/>
    <p:sldId id="295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D884"/>
    <a:srgbClr val="007864"/>
    <a:srgbClr val="00B0B9"/>
    <a:srgbClr val="373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08" autoAdjust="0"/>
    <p:restoredTop sz="82616" autoAdjust="0"/>
  </p:normalViewPr>
  <p:slideViewPr>
    <p:cSldViewPr snapToGrid="0" snapToObjects="1">
      <p:cViewPr varScale="1">
        <p:scale>
          <a:sx n="97" d="100"/>
          <a:sy n="97" d="100"/>
        </p:scale>
        <p:origin x="1042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68D22-A285-4380-80FE-0598C0619273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3F1340-E7C3-40BC-BFC2-E2C881D36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552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Neutron + </a:t>
            </a:r>
            <a:r>
              <a:rPr lang="en-US" baseline="0" dirty="0" err="1" smtClean="0"/>
              <a:t>ovs</a:t>
            </a:r>
            <a:r>
              <a:rPr lang="en-US" baseline="0" dirty="0" smtClean="0"/>
              <a:t> agents + </a:t>
            </a:r>
            <a:r>
              <a:rPr lang="en-US" baseline="0" dirty="0" err="1" smtClean="0"/>
              <a:t>ovs</a:t>
            </a:r>
            <a:endParaRPr lang="en-US" baseline="0" dirty="0" smtClean="0"/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Is changing to</a:t>
            </a:r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Neutron + </a:t>
            </a:r>
            <a:r>
              <a:rPr lang="en-US" baseline="0" dirty="0" err="1" smtClean="0"/>
              <a:t>ovn</a:t>
            </a:r>
            <a:r>
              <a:rPr lang="en-US" baseline="0" dirty="0" smtClean="0"/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It is a </a:t>
            </a:r>
            <a:r>
              <a:rPr lang="en-US" baseline="0" dirty="0" err="1" smtClean="0"/>
              <a:t>ntural</a:t>
            </a:r>
            <a:r>
              <a:rPr lang="en-US" baseline="0" dirty="0" smtClean="0"/>
              <a:t> recourse for </a:t>
            </a:r>
            <a:r>
              <a:rPr lang="en-US" baseline="0" dirty="0" err="1" smtClean="0"/>
              <a:t>OpenStack</a:t>
            </a:r>
            <a:r>
              <a:rPr lang="en-US" baseline="0" dirty="0" smtClean="0"/>
              <a:t> to take to maintain </a:t>
            </a:r>
            <a:r>
              <a:rPr lang="en-US" baseline="0" dirty="0" err="1" smtClean="0"/>
              <a:t>highvelocity</a:t>
            </a:r>
            <a:r>
              <a:rPr lang="en-US" baseline="0" dirty="0" smtClean="0"/>
              <a:t> development of </a:t>
            </a:r>
          </a:p>
        </p:txBody>
      </p:sp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653657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25079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OVN</a:t>
            </a:r>
            <a:r>
              <a:rPr lang="en-US" baseline="0" dirty="0" smtClean="0"/>
              <a:t> will replace the neutron agents / </a:t>
            </a:r>
            <a:r>
              <a:rPr lang="en-US" baseline="0" dirty="0" err="1" smtClean="0"/>
              <a:t>ovs</a:t>
            </a:r>
            <a:r>
              <a:rPr lang="en-US" baseline="0" dirty="0" smtClean="0"/>
              <a:t>/</a:t>
            </a:r>
            <a:r>
              <a:rPr lang="en-US" baseline="0" dirty="0" err="1" smtClean="0"/>
              <a:t>dhcp</a:t>
            </a:r>
            <a:endParaRPr lang="en-US" baseline="0" dirty="0" smtClean="0"/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Networking-</a:t>
            </a:r>
            <a:r>
              <a:rPr lang="en-US" baseline="0" dirty="0" err="1" smtClean="0"/>
              <a:t>ovn</a:t>
            </a:r>
            <a:r>
              <a:rPr lang="en-US" baseline="0" dirty="0" smtClean="0"/>
              <a:t> is the new plugin</a:t>
            </a:r>
            <a:endParaRPr dirty="0"/>
          </a:p>
        </p:txBody>
      </p:sp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59131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24877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We will have demo using </a:t>
            </a:r>
            <a:r>
              <a:rPr lang="en-US" dirty="0" err="1" smtClean="0"/>
              <a:t>devstack</a:t>
            </a:r>
            <a:endParaRPr dirty="0"/>
          </a:p>
        </p:txBody>
      </p:sp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663010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11869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594623"/>
            <a:ext cx="109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smtClean="0"/>
              <a:t>11/9/2015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49400" y="4594623"/>
            <a:ext cx="447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smtClean="0"/>
              <a:t>OVN for OPNFV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594623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288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59462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smtClean="0"/>
              <a:t>11/9/2015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594623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457200" y="4594623"/>
            <a:ext cx="109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b="0" i="0" kern="1200">
                <a:solidFill>
                  <a:schemeClr val="tx1">
                    <a:tint val="75000"/>
                  </a:schemeClr>
                </a:solidFill>
                <a:latin typeface="Helvetica Neue Light"/>
                <a:ea typeface="+mn-ea"/>
                <a:cs typeface="Helvetica Neue Light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8D40CF-0547-6641-AF63-FADB2A980393}" type="datetimeFigureOut">
              <a:rPr lang="en-US" smtClean="0"/>
              <a:pPr/>
              <a:t>11/17/2015</a:t>
            </a:fld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1549400" y="4594623"/>
            <a:ext cx="447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b="0" i="0" kern="1200">
                <a:solidFill>
                  <a:schemeClr val="tx1">
                    <a:tint val="75000"/>
                  </a:schemeClr>
                </a:solidFill>
                <a:latin typeface="Helvetica Neue Light"/>
                <a:ea typeface="+mn-ea"/>
                <a:cs typeface="Helvetica Neue Light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mtClean="0"/>
              <a:t>Footer Lorem Ipsum Dolor Sit</a:t>
            </a:r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261350" y="4594623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0" i="0" kern="1200">
                <a:solidFill>
                  <a:schemeClr val="tx1">
                    <a:tint val="75000"/>
                  </a:schemeClr>
                </a:solidFill>
                <a:latin typeface="Helvetica Neue Light"/>
                <a:ea typeface="+mn-ea"/>
                <a:cs typeface="Helvetica Neue Light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427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939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chemeClr val="bg1">
                <a:tint val="80000"/>
                <a:satMod val="300000"/>
              </a:schemeClr>
            </a:gs>
            <a:gs pos="100000">
              <a:srgbClr val="373A36">
                <a:alpha val="5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</a:t>
            </a:r>
            <a:r>
              <a:rPr lang="en-CA" dirty="0" smtClean="0"/>
              <a:t>HIS IS A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pic>
        <p:nvPicPr>
          <p:cNvPr id="8" name="Picture 7" descr="OPNFV_Panton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414" y="4621836"/>
            <a:ext cx="1206499" cy="26158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5054600"/>
            <a:ext cx="9169400" cy="114300"/>
          </a:xfrm>
          <a:prstGeom prst="rect">
            <a:avLst/>
          </a:prstGeom>
          <a:solidFill>
            <a:srgbClr val="00B0B9"/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594623"/>
            <a:ext cx="109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smtClean="0"/>
              <a:t>11/9/2015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49400" y="4594623"/>
            <a:ext cx="447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smtClean="0"/>
              <a:t>OVN for OPNFV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594623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06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rgbClr val="373A36"/>
          </a:solidFill>
          <a:latin typeface="Helvetica Neue"/>
          <a:ea typeface="+mj-ea"/>
          <a:cs typeface="Helvetica Neu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1200"/>
        </a:spcAft>
        <a:buClr>
          <a:srgbClr val="00B0B9"/>
        </a:buClr>
        <a:buFont typeface="Arial"/>
        <a:buChar char="•"/>
        <a:defRPr sz="22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–"/>
        <a:defRPr sz="20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•"/>
        <a:defRPr sz="18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–"/>
        <a:defRPr sz="16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»"/>
        <a:defRPr sz="14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5000">
              <a:schemeClr val="bg1"/>
            </a:gs>
            <a:gs pos="100000">
              <a:srgbClr val="000000">
                <a:alpha val="5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1753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114800" y="824770"/>
            <a:ext cx="4597399" cy="1258030"/>
          </a:xfrm>
          <a:prstGeom prst="rect">
            <a:avLst/>
          </a:prstGeom>
        </p:spPr>
        <p:txBody>
          <a:bodyPr anchor="t"/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i="0" kern="1200" baseline="0">
                <a:solidFill>
                  <a:srgbClr val="373A36"/>
                </a:solidFill>
                <a:latin typeface="Helvetica Neue Light"/>
                <a:ea typeface="+mj-ea"/>
                <a:cs typeface="Helvetica Neue Light"/>
              </a:defRPr>
            </a:lvl1pPr>
          </a:lstStyle>
          <a:p>
            <a:r>
              <a:rPr lang="en-US" sz="2800" dirty="0" smtClean="0"/>
              <a:t>ovn4nfv</a:t>
            </a:r>
            <a:endParaRPr lang="en-US" sz="2800" dirty="0"/>
          </a:p>
        </p:txBody>
      </p:sp>
      <p:pic>
        <p:nvPicPr>
          <p:cNvPr id="8" name="Picture 7" descr="OPNFV_Panton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1" y="888270"/>
            <a:ext cx="3175000" cy="688385"/>
          </a:xfrm>
          <a:prstGeom prst="rect">
            <a:avLst/>
          </a:prstGeom>
        </p:spPr>
      </p:pic>
      <p:pic>
        <p:nvPicPr>
          <p:cNvPr id="10" name="Picture 9" descr="OPNFV_PPT_Backgroun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61416"/>
            <a:ext cx="9180287" cy="3163084"/>
          </a:xfrm>
          <a:prstGeom prst="rect">
            <a:avLst/>
          </a:prstGeom>
        </p:spPr>
      </p:pic>
      <p:pic>
        <p:nvPicPr>
          <p:cNvPr id="9" name="Picture 8" descr="LF_collab_logo_white_rgb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119" y="4526820"/>
            <a:ext cx="2773680" cy="33832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121572" y="2659920"/>
            <a:ext cx="4678259" cy="158828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Vikram </a:t>
            </a:r>
            <a:r>
              <a:rPr lang="en-US" sz="2000" dirty="0" smtClean="0">
                <a:solidFill>
                  <a:schemeClr val="bg1"/>
                </a:solidFill>
              </a:rPr>
              <a:t>Dham, Dell Research</a:t>
            </a: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Russell Bryant, </a:t>
            </a:r>
            <a:r>
              <a:rPr lang="en-US" sz="2000" dirty="0" err="1" smtClean="0">
                <a:solidFill>
                  <a:schemeClr val="bg1"/>
                </a:solidFill>
              </a:rPr>
              <a:t>RedHat</a:t>
            </a:r>
            <a:endParaRPr lang="en-US" sz="2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 Gal </a:t>
            </a:r>
            <a:r>
              <a:rPr lang="en-US" sz="2000" dirty="0" err="1" smtClean="0">
                <a:solidFill>
                  <a:schemeClr val="bg1"/>
                </a:solidFill>
              </a:rPr>
              <a:t>Sagie</a:t>
            </a:r>
            <a:r>
              <a:rPr lang="en-US" sz="2000" dirty="0" smtClean="0">
                <a:solidFill>
                  <a:schemeClr val="bg1"/>
                </a:solidFill>
              </a:rPr>
              <a:t>, Huawei European Research Centre</a:t>
            </a: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Wenjing</a:t>
            </a:r>
            <a:r>
              <a:rPr lang="en-US" sz="2000" dirty="0" smtClean="0">
                <a:solidFill>
                  <a:schemeClr val="bg1"/>
                </a:solidFill>
              </a:rPr>
              <a:t> Chu, Dell Research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47105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</a:p>
          <a:p>
            <a:r>
              <a:rPr lang="en-US" dirty="0" smtClean="0"/>
              <a:t>ETSI NV Constructs</a:t>
            </a:r>
          </a:p>
          <a:p>
            <a:r>
              <a:rPr lang="en-US" dirty="0" smtClean="0"/>
              <a:t>ovn4nfv</a:t>
            </a:r>
          </a:p>
          <a:p>
            <a:r>
              <a:rPr lang="en-US" dirty="0" smtClean="0"/>
              <a:t>Thanks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11/9/2015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OVN for OPNFV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17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73A36"/>
              </a:buClr>
              <a:buSzPct val="25000"/>
              <a:buFont typeface="Helvetica Neue"/>
              <a:buNone/>
            </a:pPr>
            <a:r>
              <a:rPr lang="en-US" dirty="0" smtClean="0">
                <a:ea typeface="Helvetica Neue"/>
                <a:sym typeface="Helvetica Neue"/>
              </a:rPr>
              <a:t>Big picture – what is happening?</a:t>
            </a:r>
            <a:endParaRPr lang="en-US" sz="2400" b="0" i="0" u="none" strike="noStrike" cap="none" baseline="0" dirty="0">
              <a:solidFill>
                <a:srgbClr val="373A36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7187184" cy="33944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B0B9"/>
              </a:buClr>
              <a:buSzPct val="100000"/>
              <a:buFont typeface="Arial"/>
              <a:buChar char="•"/>
            </a:pPr>
            <a:r>
              <a:rPr lang="en-US" dirty="0" smtClean="0">
                <a:latin typeface="Helvetica Neue"/>
                <a:ea typeface="Helvetica Neue"/>
                <a:cs typeface="Helvetica Neue"/>
                <a:sym typeface="Helvetica Neue"/>
              </a:rPr>
              <a:t>OpenStack neutron plugin focus on OpenStack API</a:t>
            </a:r>
          </a:p>
          <a:p>
            <a:pPr lvl="1">
              <a:spcBef>
                <a:spcPts val="0"/>
              </a:spcBef>
              <a:buSzPct val="100000"/>
            </a:pPr>
            <a:r>
              <a:rPr lang="en-US" sz="1800" dirty="0">
                <a:latin typeface="Helvetica Neue"/>
                <a:ea typeface="Helvetica Neue"/>
                <a:cs typeface="Helvetica Neue"/>
                <a:sym typeface="Helvetica Neue"/>
              </a:rPr>
              <a:t>Security Groups/</a:t>
            </a:r>
            <a:r>
              <a:rPr lang="en-US" sz="1800" dirty="0" smtClean="0">
                <a:latin typeface="Helvetica Neue"/>
                <a:ea typeface="Helvetica Neue"/>
                <a:cs typeface="Helvetica Neue"/>
                <a:sym typeface="Helvetica Neue"/>
              </a:rPr>
              <a:t>Rules for logical networks</a:t>
            </a:r>
            <a:endParaRPr lang="en-US" sz="1800"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1">
              <a:spcBef>
                <a:spcPts val="0"/>
              </a:spcBef>
              <a:buSzPct val="100000"/>
            </a:pPr>
            <a:r>
              <a:rPr lang="en-US" sz="1800" dirty="0" smtClean="0">
                <a:latin typeface="Helvetica Neue"/>
                <a:ea typeface="Helvetica Neue"/>
                <a:cs typeface="Helvetica Neue"/>
                <a:sym typeface="Helvetica Neue"/>
              </a:rPr>
              <a:t>Container Integration</a:t>
            </a:r>
          </a:p>
          <a:p>
            <a:pPr lvl="1">
              <a:spcBef>
                <a:spcPts val="0"/>
              </a:spcBef>
              <a:buSzPct val="100000"/>
            </a:pPr>
            <a:r>
              <a:rPr lang="en-US" sz="1800" dirty="0" smtClean="0">
                <a:latin typeface="Helvetica Neue"/>
                <a:ea typeface="Helvetica Neue"/>
                <a:cs typeface="Helvetica Neue"/>
                <a:sym typeface="Helvetica Neue"/>
              </a:rPr>
              <a:t>DVR/L3</a:t>
            </a:r>
          </a:p>
          <a:p>
            <a:pPr>
              <a:spcBef>
                <a:spcPts val="0"/>
              </a:spcBef>
              <a:buSzPct val="100000"/>
            </a:pPr>
            <a:r>
              <a:rPr lang="en-US" dirty="0" smtClean="0">
                <a:latin typeface="Helvetica Neue"/>
                <a:ea typeface="Helvetica Neue"/>
                <a:cs typeface="Helvetica Neue"/>
                <a:sym typeface="Helvetica Neue"/>
              </a:rPr>
              <a:t>OVN development</a:t>
            </a:r>
          </a:p>
          <a:p>
            <a:pPr lvl="1">
              <a:spcBef>
                <a:spcPts val="0"/>
              </a:spcBef>
              <a:buSzPct val="100000"/>
            </a:pPr>
            <a:r>
              <a:rPr lang="en-US" sz="1800" b="0" i="0" u="none" strike="noStrike" cap="none" baseline="0" dirty="0" smtClean="0">
                <a:solidFill>
                  <a:srgbClr val="373A36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Solving the hard networking problems</a:t>
            </a:r>
          </a:p>
          <a:p>
            <a:pPr lvl="1">
              <a:spcBef>
                <a:spcPts val="0"/>
              </a:spcBef>
              <a:buSzPct val="100000"/>
            </a:pPr>
            <a:r>
              <a:rPr lang="en-US" sz="1800" b="0" i="0" u="none" strike="noStrike" cap="none" baseline="0" dirty="0" smtClean="0">
                <a:solidFill>
                  <a:srgbClr val="373A36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Simpler</a:t>
            </a:r>
            <a:r>
              <a:rPr lang="en-US" sz="1800" b="0" i="0" u="none" strike="noStrike" cap="none" dirty="0" smtClean="0">
                <a:solidFill>
                  <a:srgbClr val="373A36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API for neutron plugin developers</a:t>
            </a:r>
          </a:p>
          <a:p>
            <a:pPr lvl="1">
              <a:spcBef>
                <a:spcPts val="0"/>
              </a:spcBef>
              <a:buSzPct val="100000"/>
            </a:pPr>
            <a:r>
              <a:rPr lang="en-US" sz="1800" baseline="0" dirty="0" smtClean="0">
                <a:latin typeface="Helvetica Neue"/>
                <a:ea typeface="Helvetica Neue"/>
                <a:cs typeface="Helvetica Neue"/>
                <a:sym typeface="Helvetica Neue"/>
              </a:rPr>
              <a:t>Functionality</a:t>
            </a:r>
            <a:r>
              <a:rPr lang="en-US" sz="1800" dirty="0" smtClean="0">
                <a:latin typeface="Helvetica Neue"/>
                <a:ea typeface="Helvetica Neue"/>
                <a:cs typeface="Helvetica Neue"/>
                <a:sym typeface="Helvetica Neue"/>
              </a:rPr>
              <a:t> of neutron agents moving into OVN</a:t>
            </a:r>
          </a:p>
          <a:p>
            <a:pPr marL="0" indent="0" algn="ctr">
              <a:spcBef>
                <a:spcPts val="0"/>
              </a:spcBef>
              <a:buSzPct val="100000"/>
              <a:buNone/>
            </a:pPr>
            <a:r>
              <a:rPr lang="en-US" dirty="0" smtClean="0">
                <a:solidFill>
                  <a:srgbClr val="FF0000"/>
                </a:solidFill>
                <a:latin typeface="Helvetica Neue"/>
                <a:sym typeface="Helvetica Neue"/>
              </a:rPr>
              <a:t>Neutron </a:t>
            </a:r>
            <a:r>
              <a:rPr lang="en-US" dirty="0">
                <a:solidFill>
                  <a:srgbClr val="FF0000"/>
                </a:solidFill>
                <a:latin typeface="Helvetica Neue"/>
                <a:sym typeface="Helvetica Neue"/>
              </a:rPr>
              <a:t>+</a:t>
            </a:r>
            <a:r>
              <a:rPr lang="en-US" dirty="0" smtClean="0">
                <a:solidFill>
                  <a:srgbClr val="FF0000"/>
                </a:solidFill>
                <a:latin typeface="Helvetica Neue"/>
                <a:sym typeface="Helvetica Neue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Helvetica Neue"/>
                <a:sym typeface="Helvetica Neue"/>
              </a:rPr>
              <a:t>OVN =&gt; Agentless lean networking</a:t>
            </a:r>
            <a:endParaRPr lang="en-US" dirty="0">
              <a:solidFill>
                <a:srgbClr val="FF0000"/>
              </a:solidFill>
            </a:endParaRPr>
          </a:p>
          <a:p>
            <a:pPr marL="342900" marR="0" lvl="0" indent="-342900" algn="l" rtl="0">
              <a:spcBef>
                <a:spcPts val="1640"/>
              </a:spcBef>
              <a:spcAft>
                <a:spcPts val="1200"/>
              </a:spcAft>
              <a:buClr>
                <a:srgbClr val="00B0B9"/>
              </a:buClr>
              <a:buFont typeface="Arial"/>
              <a:buChar char="•"/>
            </a:pPr>
            <a:endParaRPr sz="2200" b="0" i="0" u="none" strike="noStrike" cap="none" baseline="0" dirty="0">
              <a:solidFill>
                <a:srgbClr val="373A36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5" name="Shape 45"/>
          <p:cNvSpPr txBox="1"/>
          <p:nvPr/>
        </p:nvSpPr>
        <p:spPr>
          <a:xfrm>
            <a:off x="9994900" y="34671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Shape 46"/>
          <p:cNvSpPr txBox="1">
            <a:spLocks noGrp="1"/>
          </p:cNvSpPr>
          <p:nvPr>
            <p:ph type="dt" idx="4294967295"/>
          </p:nvPr>
        </p:nvSpPr>
        <p:spPr>
          <a:xfrm>
            <a:off x="457200" y="4594623"/>
            <a:ext cx="1092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smtClean="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11/9/2015</a:t>
            </a:r>
            <a:endParaRPr lang="en-US" sz="1200" b="0" i="0" u="none" strike="noStrike" cap="none" baseline="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7" name="Shape 47"/>
          <p:cNvSpPr txBox="1">
            <a:spLocks noGrp="1"/>
          </p:cNvSpPr>
          <p:nvPr>
            <p:ph type="ftr" idx="4294967295"/>
          </p:nvPr>
        </p:nvSpPr>
        <p:spPr>
          <a:xfrm>
            <a:off x="1549400" y="4594623"/>
            <a:ext cx="44703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smtClean="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OVN for OPNFV</a:t>
            </a:r>
            <a:endParaRPr lang="en-US" sz="1200" b="0" i="0" u="none" strike="noStrike" cap="none" baseline="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sldNum" idx="4294967295"/>
          </p:nvPr>
        </p:nvSpPr>
        <p:spPr>
          <a:xfrm>
            <a:off x="8261350" y="4594623"/>
            <a:ext cx="60324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</a:t>
            </a:fld>
            <a:endParaRPr lang="en-US" sz="1200" b="0" i="0" u="none" strike="noStrike" cap="none" baseline="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49" name="Shape 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24700" y="110729"/>
            <a:ext cx="1783854" cy="237847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0" name="Shape 50"/>
          <p:cNvCxnSpPr/>
          <p:nvPr/>
        </p:nvCxnSpPr>
        <p:spPr>
          <a:xfrm>
            <a:off x="1485900" y="4671787"/>
            <a:ext cx="0" cy="242605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73332309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73A36"/>
              </a:buClr>
              <a:buSzPct val="25000"/>
              <a:buFont typeface="Helvetica Neue"/>
              <a:buNone/>
            </a:pPr>
            <a:r>
              <a:rPr lang="en-US" dirty="0" smtClean="0">
                <a:ea typeface="Helvetica Neue"/>
                <a:sym typeface="Helvetica Neue"/>
              </a:rPr>
              <a:t>ovn4nfv – Let’s turn it on in OPNFV</a:t>
            </a:r>
            <a:endParaRPr lang="en-US" sz="2400" b="0" i="0" u="none" strike="noStrike" cap="none" baseline="0" dirty="0">
              <a:solidFill>
                <a:srgbClr val="373A36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7187184" cy="33944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SzPct val="100000"/>
            </a:pPr>
            <a:r>
              <a:rPr lang="en-US" sz="1600" dirty="0" smtClean="0">
                <a:latin typeface="Helvetica Neue"/>
                <a:ea typeface="Helvetica Neue"/>
                <a:cs typeface="Helvetica Neue"/>
                <a:sym typeface="Helvetica Neue"/>
              </a:rPr>
              <a:t>Project name: ovn4nfv (proposal stage)</a:t>
            </a:r>
          </a:p>
          <a:p>
            <a:pPr>
              <a:spcBef>
                <a:spcPts val="0"/>
              </a:spcBef>
              <a:buSzPct val="100000"/>
            </a:pPr>
            <a:r>
              <a:rPr lang="en-US" sz="1600" dirty="0" smtClean="0">
                <a:latin typeface="Helvetica Neue"/>
                <a:ea typeface="Helvetica Neue"/>
                <a:cs typeface="Helvetica Neue"/>
                <a:sym typeface="Helvetica Neue"/>
              </a:rPr>
              <a:t>Category: Collaborative Development</a:t>
            </a:r>
          </a:p>
          <a:p>
            <a:pPr lvl="1">
              <a:spcBef>
                <a:spcPts val="0"/>
              </a:spcBef>
              <a:buSzPct val="100000"/>
            </a:pPr>
            <a:r>
              <a:rPr lang="en-US" sz="1600" dirty="0" smtClean="0">
                <a:latin typeface="Helvetica Neue"/>
                <a:ea typeface="Helvetica Neue"/>
                <a:cs typeface="Helvetica Neue"/>
                <a:sym typeface="Helvetica Neue"/>
              </a:rPr>
              <a:t>Contribute to upstream projects: </a:t>
            </a:r>
            <a:r>
              <a:rPr lang="en-US" sz="1600" dirty="0" err="1" smtClean="0">
                <a:latin typeface="Helvetica Neue"/>
                <a:ea typeface="Helvetica Neue"/>
                <a:cs typeface="Helvetica Neue"/>
                <a:sym typeface="Helvetica Neue"/>
              </a:rPr>
              <a:t>openvswitch</a:t>
            </a:r>
            <a:r>
              <a:rPr lang="en-US" sz="1600" dirty="0" smtClean="0">
                <a:latin typeface="Helvetica Neue"/>
                <a:ea typeface="Helvetica Neue"/>
                <a:cs typeface="Helvetica Neue"/>
                <a:sym typeface="Helvetica Neue"/>
              </a:rPr>
              <a:t>, networking-</a:t>
            </a:r>
            <a:r>
              <a:rPr lang="en-US" sz="1600" dirty="0" err="1" smtClean="0">
                <a:latin typeface="Helvetica Neue"/>
                <a:ea typeface="Helvetica Neue"/>
                <a:cs typeface="Helvetica Neue"/>
                <a:sym typeface="Helvetica Neue"/>
              </a:rPr>
              <a:t>ovn</a:t>
            </a:r>
            <a:r>
              <a:rPr lang="en-US" sz="1600" dirty="0" smtClean="0">
                <a:latin typeface="Helvetica Neue"/>
                <a:ea typeface="Helvetica Neue"/>
                <a:cs typeface="Helvetica Neue"/>
                <a:sym typeface="Helvetica Neue"/>
              </a:rPr>
              <a:t>, tacker and networking-</a:t>
            </a:r>
            <a:r>
              <a:rPr lang="en-US" sz="1600" dirty="0" err="1" smtClean="0">
                <a:latin typeface="Helvetica Neue"/>
                <a:ea typeface="Helvetica Neue"/>
                <a:cs typeface="Helvetica Neue"/>
                <a:sym typeface="Helvetica Neue"/>
              </a:rPr>
              <a:t>sfc</a:t>
            </a:r>
            <a:endParaRPr lang="en-US" sz="1600" dirty="0" smtClean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>
              <a:spcBef>
                <a:spcPts val="0"/>
              </a:spcBef>
              <a:buSzPct val="100000"/>
            </a:pPr>
            <a:r>
              <a:rPr lang="en-US" sz="1600" dirty="0" smtClean="0">
                <a:latin typeface="Helvetica Neue"/>
                <a:ea typeface="Helvetica Neue"/>
                <a:cs typeface="Helvetica Neue"/>
                <a:sym typeface="Helvetica Neue"/>
              </a:rPr>
              <a:t>Project Goal: This project will enable OVN as another option for network control in OPNFV</a:t>
            </a:r>
          </a:p>
          <a:p>
            <a:pPr>
              <a:spcBef>
                <a:spcPts val="0"/>
              </a:spcBef>
              <a:buSzPct val="100000"/>
            </a:pPr>
            <a:r>
              <a:rPr lang="en-US" sz="1600" dirty="0" smtClean="0">
                <a:latin typeface="Helvetica Neue"/>
                <a:ea typeface="Helvetica Neue"/>
                <a:cs typeface="Helvetica Neue"/>
                <a:sym typeface="Helvetica Neue"/>
              </a:rPr>
              <a:t>Committers: Vikram Dham, Russell Bryant, </a:t>
            </a:r>
            <a:r>
              <a:rPr lang="en-US" sz="1600" dirty="0" err="1" smtClean="0">
                <a:latin typeface="Helvetica Neue"/>
                <a:ea typeface="Helvetica Neue"/>
                <a:cs typeface="Helvetica Neue"/>
                <a:sym typeface="Helvetica Neue"/>
              </a:rPr>
              <a:t>Lingli</a:t>
            </a:r>
            <a:r>
              <a:rPr lang="en-US" sz="1600" dirty="0" smtClean="0">
                <a:latin typeface="Helvetica Neue"/>
                <a:ea typeface="Helvetica Neue"/>
                <a:cs typeface="Helvetica Neue"/>
                <a:sym typeface="Helvetica Neue"/>
              </a:rPr>
              <a:t> Deng, </a:t>
            </a:r>
            <a:r>
              <a:rPr lang="en-US" sz="1600" dirty="0" err="1" smtClean="0">
                <a:latin typeface="Helvetica Neue"/>
                <a:ea typeface="Helvetica Neue"/>
                <a:cs typeface="Helvetica Neue"/>
                <a:sym typeface="Helvetica Neue"/>
              </a:rPr>
              <a:t>Wenjing</a:t>
            </a:r>
            <a:r>
              <a:rPr lang="en-US" sz="1600" dirty="0" smtClean="0">
                <a:latin typeface="Helvetica Neue"/>
                <a:ea typeface="Helvetica Neue"/>
                <a:cs typeface="Helvetica Neue"/>
                <a:sym typeface="Helvetica Neue"/>
              </a:rPr>
              <a:t> Chu, Gal </a:t>
            </a:r>
            <a:r>
              <a:rPr lang="en-US" sz="1600" dirty="0" err="1" smtClean="0">
                <a:latin typeface="Helvetica Neue"/>
                <a:ea typeface="Helvetica Neue"/>
                <a:cs typeface="Helvetica Neue"/>
                <a:sym typeface="Helvetica Neue"/>
              </a:rPr>
              <a:t>Sagie</a:t>
            </a:r>
            <a:r>
              <a:rPr lang="en-US" sz="1600" dirty="0" smtClean="0">
                <a:latin typeface="Helvetica Neue"/>
                <a:ea typeface="Helvetica Neue"/>
                <a:cs typeface="Helvetica Neue"/>
                <a:sym typeface="Helvetica Neue"/>
              </a:rPr>
              <a:t>, Murali </a:t>
            </a:r>
            <a:r>
              <a:rPr lang="en-US" sz="1600" dirty="0" err="1"/>
              <a:t>Murali</a:t>
            </a:r>
            <a:r>
              <a:rPr lang="en-US" sz="1600" dirty="0"/>
              <a:t> </a:t>
            </a:r>
            <a:r>
              <a:rPr lang="en-US" sz="1600" dirty="0" smtClean="0"/>
              <a:t>Rangachari</a:t>
            </a:r>
          </a:p>
        </p:txBody>
      </p:sp>
      <p:sp>
        <p:nvSpPr>
          <p:cNvPr id="45" name="Shape 45"/>
          <p:cNvSpPr txBox="1"/>
          <p:nvPr/>
        </p:nvSpPr>
        <p:spPr>
          <a:xfrm>
            <a:off x="9994900" y="34671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Shape 46"/>
          <p:cNvSpPr txBox="1">
            <a:spLocks noGrp="1"/>
          </p:cNvSpPr>
          <p:nvPr>
            <p:ph type="dt" idx="4294967295"/>
          </p:nvPr>
        </p:nvSpPr>
        <p:spPr>
          <a:xfrm>
            <a:off x="457200" y="4594623"/>
            <a:ext cx="1092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smtClean="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11/9/2015</a:t>
            </a:r>
            <a:endParaRPr lang="en-US" sz="1200" b="0" i="0" u="none" strike="noStrike" cap="none" baseline="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7" name="Shape 47"/>
          <p:cNvSpPr txBox="1">
            <a:spLocks noGrp="1"/>
          </p:cNvSpPr>
          <p:nvPr>
            <p:ph type="ftr" idx="4294967295"/>
          </p:nvPr>
        </p:nvSpPr>
        <p:spPr>
          <a:xfrm>
            <a:off x="1549400" y="4594623"/>
            <a:ext cx="44703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smtClean="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OVN for OPNFV</a:t>
            </a:r>
            <a:endParaRPr lang="en-US" sz="1200" b="0" i="0" u="none" strike="noStrike" cap="none" baseline="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sldNum" idx="4294967295"/>
          </p:nvPr>
        </p:nvSpPr>
        <p:spPr>
          <a:xfrm>
            <a:off x="8261350" y="4594623"/>
            <a:ext cx="60324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4</a:t>
            </a:fld>
            <a:endParaRPr lang="en-US" sz="1200" b="0" i="0" u="none" strike="noStrike" cap="none" baseline="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49" name="Shape 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24700" y="110729"/>
            <a:ext cx="1783854" cy="237847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0" name="Shape 50"/>
          <p:cNvCxnSpPr/>
          <p:nvPr/>
        </p:nvCxnSpPr>
        <p:spPr>
          <a:xfrm>
            <a:off x="1485900" y="4671787"/>
            <a:ext cx="0" cy="242605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86363063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73A36"/>
              </a:buClr>
              <a:buSzPct val="25000"/>
              <a:buFont typeface="Helvetica Neue"/>
              <a:buNone/>
            </a:pPr>
            <a:r>
              <a:rPr lang="en-US" dirty="0" smtClean="0">
                <a:ea typeface="Helvetica Neue"/>
                <a:sym typeface="Helvetica Neue"/>
              </a:rPr>
              <a:t>OVN on ETSI NFV Architecture</a:t>
            </a:r>
            <a:endParaRPr lang="en-US" sz="2400" b="0" i="0" u="none" strike="noStrike" cap="none" baseline="0" dirty="0">
              <a:solidFill>
                <a:srgbClr val="373A36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5" name="Shape 45"/>
          <p:cNvSpPr txBox="1"/>
          <p:nvPr/>
        </p:nvSpPr>
        <p:spPr>
          <a:xfrm>
            <a:off x="9994900" y="34671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Shape 46"/>
          <p:cNvSpPr txBox="1">
            <a:spLocks noGrp="1"/>
          </p:cNvSpPr>
          <p:nvPr>
            <p:ph type="dt" idx="4294967295"/>
          </p:nvPr>
        </p:nvSpPr>
        <p:spPr>
          <a:xfrm>
            <a:off x="457200" y="4594623"/>
            <a:ext cx="1092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smtClean="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11/9/2015</a:t>
            </a:r>
            <a:endParaRPr lang="en-US" sz="1200" b="0" i="0" u="none" strike="noStrike" cap="none" baseline="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7" name="Shape 47"/>
          <p:cNvSpPr txBox="1">
            <a:spLocks noGrp="1"/>
          </p:cNvSpPr>
          <p:nvPr>
            <p:ph type="ftr" idx="4294967295"/>
          </p:nvPr>
        </p:nvSpPr>
        <p:spPr>
          <a:xfrm>
            <a:off x="1549400" y="4594623"/>
            <a:ext cx="44703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smtClean="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OVN for OPNFV</a:t>
            </a:r>
            <a:endParaRPr lang="en-US" sz="1200" b="0" i="0" u="none" strike="noStrike" cap="none" baseline="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sldNum" idx="4294967295"/>
          </p:nvPr>
        </p:nvSpPr>
        <p:spPr>
          <a:xfrm>
            <a:off x="8261350" y="4594623"/>
            <a:ext cx="60324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5</a:t>
            </a:fld>
            <a:endParaRPr lang="en-US" sz="1200" b="0" i="0" u="none" strike="noStrike" cap="none" baseline="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49" name="Shape 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24700" y="110729"/>
            <a:ext cx="1783854" cy="237847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0" name="Shape 50"/>
          <p:cNvCxnSpPr/>
          <p:nvPr/>
        </p:nvCxnSpPr>
        <p:spPr>
          <a:xfrm>
            <a:off x="1485900" y="4671787"/>
            <a:ext cx="0" cy="242605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1" name="Shape 9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81200" y="993078"/>
            <a:ext cx="4767071" cy="36716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706603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73A36"/>
              </a:buClr>
              <a:buSzPct val="25000"/>
              <a:buFont typeface="Helvetica Neue"/>
              <a:buNone/>
            </a:pPr>
            <a:r>
              <a:rPr lang="en-US" sz="2400" b="0" i="0" u="none" strike="noStrike" cap="none" baseline="0" dirty="0" smtClean="0">
                <a:solidFill>
                  <a:srgbClr val="373A36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Constructs</a:t>
            </a:r>
            <a:r>
              <a:rPr lang="en-US" sz="2400" b="0" i="0" u="none" strike="noStrike" cap="none" dirty="0" smtClean="0">
                <a:solidFill>
                  <a:srgbClr val="373A36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for ETSI NV</a:t>
            </a:r>
            <a:endParaRPr lang="en-US" sz="2400" b="0" i="0" u="none" strike="noStrike" cap="none" baseline="0" dirty="0">
              <a:solidFill>
                <a:srgbClr val="373A36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5" name="Shape 45"/>
          <p:cNvSpPr txBox="1"/>
          <p:nvPr/>
        </p:nvSpPr>
        <p:spPr>
          <a:xfrm>
            <a:off x="9994900" y="34671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Shape 46"/>
          <p:cNvSpPr txBox="1">
            <a:spLocks noGrp="1"/>
          </p:cNvSpPr>
          <p:nvPr>
            <p:ph type="dt" idx="4294967295"/>
          </p:nvPr>
        </p:nvSpPr>
        <p:spPr>
          <a:xfrm>
            <a:off x="457200" y="4594623"/>
            <a:ext cx="1092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smtClean="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11/9/2015</a:t>
            </a:r>
            <a:endParaRPr lang="en-US" sz="1200" b="0" i="0" u="none" strike="noStrike" cap="none" baseline="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7" name="Shape 47"/>
          <p:cNvSpPr txBox="1">
            <a:spLocks noGrp="1"/>
          </p:cNvSpPr>
          <p:nvPr>
            <p:ph type="ftr" idx="4294967295"/>
          </p:nvPr>
        </p:nvSpPr>
        <p:spPr>
          <a:xfrm>
            <a:off x="1549400" y="4594623"/>
            <a:ext cx="44703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smtClean="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OVN for OPNFV</a:t>
            </a:r>
            <a:endParaRPr lang="en-US" sz="1200" b="0" i="0" u="none" strike="noStrike" cap="none" baseline="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sldNum" idx="4294967295"/>
          </p:nvPr>
        </p:nvSpPr>
        <p:spPr>
          <a:xfrm>
            <a:off x="8261350" y="4594623"/>
            <a:ext cx="60324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6</a:t>
            </a:fld>
            <a:endParaRPr lang="en-US" sz="1200" b="0" i="0" u="none" strike="noStrike" cap="none" baseline="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49" name="Shape 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24700" y="110729"/>
            <a:ext cx="1783854" cy="237847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0" name="Shape 50"/>
          <p:cNvCxnSpPr/>
          <p:nvPr/>
        </p:nvCxnSpPr>
        <p:spPr>
          <a:xfrm>
            <a:off x="1485900" y="4671787"/>
            <a:ext cx="0" cy="242605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</p:cxn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052974" y="1158478"/>
          <a:ext cx="4524804" cy="2903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201"/>
                <a:gridCol w="1131201"/>
                <a:gridCol w="1131201"/>
                <a:gridCol w="1131201"/>
              </a:tblGrid>
              <a:tr h="50391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Constructs</a:t>
                      </a:r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 err="1"/>
                        <a:t>ovn</a:t>
                      </a:r>
                      <a:endParaRPr lang="en-US" sz="1000" u="none" strike="noStrike" cap="none" baseline="0" dirty="0"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networking-</a:t>
                      </a:r>
                      <a:r>
                        <a:rPr lang="en-US" sz="1000" u="none" strike="noStrike" cap="none" baseline="0" dirty="0" err="1"/>
                        <a:t>ovn</a:t>
                      </a:r>
                      <a:endParaRPr lang="en-US" sz="1000" u="none" strike="noStrike" cap="none" baseline="0" dirty="0"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1000" dirty="0"/>
                        <a:t>OpenStack Target Release</a:t>
                      </a:r>
                    </a:p>
                  </a:txBody>
                  <a:tcPr marL="68575" marR="68575" marT="34300" marB="34300"/>
                </a:tc>
              </a:tr>
              <a:tr h="35518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Logical </a:t>
                      </a:r>
                      <a:r>
                        <a:rPr lang="en-US" sz="1000" u="none" strike="noStrike" cap="none" baseline="0" dirty="0" smtClean="0"/>
                        <a:t>L2</a:t>
                      </a:r>
                      <a:endParaRPr lang="en-US" sz="1000" u="none" strike="noStrike" cap="none" baseline="0" dirty="0"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supports</a:t>
                      </a:r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/>
                        <a:t>supports</a:t>
                      </a:r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1000" dirty="0" err="1"/>
                        <a:t>Mitaka</a:t>
                      </a:r>
                      <a:r>
                        <a:rPr lang="en-US" sz="1000" dirty="0"/>
                        <a:t> (April 7th 2016)</a:t>
                      </a:r>
                    </a:p>
                  </a:txBody>
                  <a:tcPr marL="68575" marR="68575" marT="34300" marB="34300"/>
                </a:tc>
              </a:tr>
              <a:tr h="348870">
                <a:tc>
                  <a:txBody>
                    <a:bodyPr/>
                    <a:lstStyle/>
                    <a:p>
                      <a:pPr marL="0" marR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1000" dirty="0"/>
                        <a:t>DHCP agent</a:t>
                      </a:r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1000" dirty="0"/>
                        <a:t>coming soon</a:t>
                      </a:r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1000" dirty="0"/>
                        <a:t>coming soon</a:t>
                      </a:r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1000" dirty="0" err="1"/>
                        <a:t>Mitaka</a:t>
                      </a:r>
                      <a:endParaRPr lang="en-US" sz="1000" dirty="0"/>
                    </a:p>
                  </a:txBody>
                  <a:tcPr marL="68575" marR="68575" marT="34300" marB="34300"/>
                </a:tc>
              </a:tr>
              <a:tr h="34887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L3/DVR</a:t>
                      </a:r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supports </a:t>
                      </a:r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dirty="0"/>
                        <a:t>coming soon</a:t>
                      </a:r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1000" dirty="0" err="1"/>
                        <a:t>Mitaka</a:t>
                      </a:r>
                      <a:endParaRPr lang="en-US" sz="1000" dirty="0"/>
                    </a:p>
                  </a:txBody>
                  <a:tcPr marL="68575" marR="68575" marT="34300" marB="34300"/>
                </a:tc>
              </a:tr>
              <a:tr h="20045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/>
                        <a:t>ACLs</a:t>
                      </a:r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supports </a:t>
                      </a:r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supports</a:t>
                      </a:r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1000" dirty="0" err="1"/>
                        <a:t>Mitaka</a:t>
                      </a:r>
                      <a:endParaRPr lang="en-US" sz="1000" dirty="0"/>
                    </a:p>
                  </a:txBody>
                  <a:tcPr marL="68575" marR="68575" marT="34300" marB="34300"/>
                </a:tc>
              </a:tr>
              <a:tr h="34887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/>
                        <a:t>SFC</a:t>
                      </a:r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needs work</a:t>
                      </a:r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needs work</a:t>
                      </a:r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1000" dirty="0" err="1"/>
                        <a:t>Mitaka</a:t>
                      </a:r>
                      <a:r>
                        <a:rPr lang="en-US" sz="1000" dirty="0"/>
                        <a:t> (high risk)</a:t>
                      </a:r>
                    </a:p>
                  </a:txBody>
                  <a:tcPr marL="68575" marR="68575" marT="34300" marB="34300"/>
                </a:tc>
              </a:tr>
              <a:tr h="20045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 err="1" smtClean="0"/>
                        <a:t>LBaaS</a:t>
                      </a:r>
                      <a:endParaRPr lang="en-US" sz="1000" u="none" strike="noStrike" cap="none" baseline="0" dirty="0"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needs work</a:t>
                      </a:r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needs work</a:t>
                      </a:r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1000" dirty="0"/>
                        <a:t>TBD</a:t>
                      </a:r>
                    </a:p>
                  </a:txBody>
                  <a:tcPr marL="68575" marR="68575" marT="34300" marB="34300"/>
                </a:tc>
              </a:tr>
              <a:tr h="20045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 smtClean="0"/>
                        <a:t>multi-site</a:t>
                      </a:r>
                      <a:endParaRPr lang="en-US" sz="1000" u="none" strike="noStrike" cap="none" baseline="0" dirty="0"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needs work</a:t>
                      </a:r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needs work</a:t>
                      </a:r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1000" dirty="0"/>
                        <a:t>TBD</a:t>
                      </a:r>
                    </a:p>
                  </a:txBody>
                  <a:tcPr marL="68575" marR="68575" marT="34300" marB="34300"/>
                </a:tc>
              </a:tr>
              <a:tr h="316526">
                <a:tc>
                  <a:txBody>
                    <a:bodyPr/>
                    <a:lstStyle/>
                    <a:p>
                      <a:pPr marL="0" marR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1000" dirty="0"/>
                        <a:t>HA</a:t>
                      </a:r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1000" dirty="0"/>
                        <a:t>needs more work</a:t>
                      </a:r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1000" dirty="0"/>
                        <a:t>needs more work</a:t>
                      </a:r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1000" dirty="0"/>
                        <a:t>TBD</a:t>
                      </a:r>
                    </a:p>
                  </a:txBody>
                  <a:tcPr marL="68575" marR="68575" marT="34300" marB="343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349537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73A36"/>
              </a:buClr>
              <a:buSzPct val="25000"/>
              <a:buFont typeface="Helvetica Neue"/>
              <a:buNone/>
            </a:pPr>
            <a:r>
              <a:rPr lang="en-US" sz="2400" b="0" i="0" u="none" strike="noStrike" cap="none" baseline="0" dirty="0" smtClean="0">
                <a:solidFill>
                  <a:srgbClr val="373A36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Participate</a:t>
            </a:r>
            <a:endParaRPr lang="en-US" sz="2400" b="0" i="0" u="none" strike="noStrike" cap="none" baseline="0" dirty="0">
              <a:solidFill>
                <a:srgbClr val="373A36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7187184" cy="33944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SzPct val="100000"/>
            </a:pPr>
            <a:r>
              <a:rPr lang="en-US" sz="1700" dirty="0" smtClean="0">
                <a:latin typeface="Helvetica Neue"/>
                <a:ea typeface="Helvetica Neue"/>
                <a:cs typeface="Helvetica Neue"/>
                <a:sym typeface="Helvetica Neue"/>
              </a:rPr>
              <a:t>Contributors welcome!</a:t>
            </a:r>
          </a:p>
          <a:p>
            <a:pPr lvl="1">
              <a:spcBef>
                <a:spcPts val="0"/>
              </a:spcBef>
              <a:buSzPct val="100000"/>
            </a:pPr>
            <a:r>
              <a:rPr lang="en-US" sz="1700" dirty="0" smtClean="0">
                <a:latin typeface="Helvetica Neue"/>
                <a:ea typeface="Helvetica Neue"/>
                <a:cs typeface="Helvetica Neue"/>
                <a:sym typeface="Helvetica Neue"/>
              </a:rPr>
              <a:t>Exciting work</a:t>
            </a:r>
          </a:p>
          <a:p>
            <a:pPr>
              <a:spcBef>
                <a:spcPts val="0"/>
              </a:spcBef>
              <a:buSzPct val="100000"/>
            </a:pPr>
            <a:r>
              <a:rPr lang="en-US" sz="1700" dirty="0" smtClean="0">
                <a:latin typeface="Helvetica Neue"/>
                <a:ea typeface="Helvetica Neue"/>
                <a:cs typeface="Helvetica Neue"/>
                <a:sym typeface="Helvetica Neue"/>
              </a:rPr>
              <a:t>Users/ Service Providers/ </a:t>
            </a:r>
            <a:r>
              <a:rPr lang="en-US" sz="1700" dirty="0" err="1" smtClean="0">
                <a:latin typeface="Helvetica Neue"/>
                <a:ea typeface="Helvetica Neue"/>
                <a:cs typeface="Helvetica Neue"/>
                <a:sym typeface="Helvetica Neue"/>
              </a:rPr>
              <a:t>Telcos</a:t>
            </a:r>
            <a:r>
              <a:rPr lang="en-US" sz="1700" dirty="0" smtClean="0">
                <a:latin typeface="Helvetica Neue"/>
                <a:ea typeface="Helvetica Neue"/>
                <a:cs typeface="Helvetica Neue"/>
                <a:sym typeface="Helvetica Neue"/>
              </a:rPr>
              <a:t> welcome!</a:t>
            </a:r>
          </a:p>
          <a:p>
            <a:pPr lvl="1">
              <a:spcBef>
                <a:spcPts val="0"/>
              </a:spcBef>
              <a:buSzPct val="100000"/>
            </a:pPr>
            <a:r>
              <a:rPr lang="en-US" sz="1700" dirty="0" smtClean="0">
                <a:latin typeface="Helvetica Neue"/>
                <a:ea typeface="Helvetica Neue"/>
                <a:cs typeface="Helvetica Neue"/>
                <a:sym typeface="Helvetica Neue"/>
              </a:rPr>
              <a:t>Option to use a lean network controller</a:t>
            </a:r>
          </a:p>
        </p:txBody>
      </p:sp>
      <p:sp>
        <p:nvSpPr>
          <p:cNvPr id="45" name="Shape 45"/>
          <p:cNvSpPr txBox="1"/>
          <p:nvPr/>
        </p:nvSpPr>
        <p:spPr>
          <a:xfrm>
            <a:off x="9994900" y="34671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Shape 46"/>
          <p:cNvSpPr txBox="1">
            <a:spLocks noGrp="1"/>
          </p:cNvSpPr>
          <p:nvPr>
            <p:ph type="dt" idx="4294967295"/>
          </p:nvPr>
        </p:nvSpPr>
        <p:spPr>
          <a:xfrm>
            <a:off x="457200" y="4594623"/>
            <a:ext cx="1092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smtClean="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11/9/2015</a:t>
            </a:r>
            <a:endParaRPr lang="en-US" sz="1200" b="0" i="0" u="none" strike="noStrike" cap="none" baseline="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7" name="Shape 47"/>
          <p:cNvSpPr txBox="1">
            <a:spLocks noGrp="1"/>
          </p:cNvSpPr>
          <p:nvPr>
            <p:ph type="ftr" idx="4294967295"/>
          </p:nvPr>
        </p:nvSpPr>
        <p:spPr>
          <a:xfrm>
            <a:off x="1549400" y="4594623"/>
            <a:ext cx="44703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 smtClean="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OVN for OPNFV</a:t>
            </a:r>
            <a:endParaRPr lang="en-US" sz="1200" b="0" i="0" u="none" strike="noStrike" cap="none" baseline="0" dirty="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sldNum" idx="4294967295"/>
          </p:nvPr>
        </p:nvSpPr>
        <p:spPr>
          <a:xfrm>
            <a:off x="8261350" y="4594623"/>
            <a:ext cx="60324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7</a:t>
            </a:fld>
            <a:endParaRPr lang="en-US" sz="1200" b="0" i="0" u="none" strike="noStrike" cap="none" baseline="0">
              <a:solidFill>
                <a:srgbClr val="888888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49" name="Shape 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24700" y="110729"/>
            <a:ext cx="1783854" cy="237847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0" name="Shape 50"/>
          <p:cNvCxnSpPr/>
          <p:nvPr/>
        </p:nvCxnSpPr>
        <p:spPr>
          <a:xfrm>
            <a:off x="1485900" y="4671787"/>
            <a:ext cx="0" cy="242605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" name="TextBox 1"/>
          <p:cNvSpPr txBox="1"/>
          <p:nvPr/>
        </p:nvSpPr>
        <p:spPr>
          <a:xfrm>
            <a:off x="969579" y="3137338"/>
            <a:ext cx="66748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Thanks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58501999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PNFV Colours">
      <a:dk1>
        <a:srgbClr val="373A36"/>
      </a:dk1>
      <a:lt1>
        <a:sysClr val="window" lastClr="FFFFFF"/>
      </a:lt1>
      <a:dk2>
        <a:srgbClr val="00B0B9"/>
      </a:dk2>
      <a:lt2>
        <a:srgbClr val="EEECE1"/>
      </a:lt2>
      <a:accent1>
        <a:srgbClr val="00B0B9"/>
      </a:accent1>
      <a:accent2>
        <a:srgbClr val="00594F"/>
      </a:accent2>
      <a:accent3>
        <a:srgbClr val="007864"/>
      </a:accent3>
      <a:accent4>
        <a:srgbClr val="26D07C"/>
      </a:accent4>
      <a:accent5>
        <a:srgbClr val="A1D884"/>
      </a:accent5>
      <a:accent6>
        <a:srgbClr val="FFFFFF"/>
      </a:accent6>
      <a:hlink>
        <a:srgbClr val="00B0B9"/>
      </a:hlink>
      <a:folHlink>
        <a:srgbClr val="0059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319</Words>
  <Application>Microsoft Office PowerPoint</Application>
  <PresentationFormat>On-screen Show (16:9)</PresentationFormat>
  <Paragraphs>97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Helvetica Neue</vt:lpstr>
      <vt:lpstr>Helvetica Neue Light</vt:lpstr>
      <vt:lpstr>Office Theme</vt:lpstr>
      <vt:lpstr>Custom Design</vt:lpstr>
      <vt:lpstr>PowerPoint Presentation</vt:lpstr>
      <vt:lpstr>Agenda</vt:lpstr>
      <vt:lpstr>Big picture – what is happening?</vt:lpstr>
      <vt:lpstr>ovn4nfv – Let’s turn it on in OPNFV</vt:lpstr>
      <vt:lpstr>OVN on ETSI NFV Architecture</vt:lpstr>
      <vt:lpstr>Constructs for ETSI NV</vt:lpstr>
      <vt:lpstr>Participate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Cohen</dc:creator>
  <cp:lastModifiedBy>Vikram Dham</cp:lastModifiedBy>
  <cp:revision>83</cp:revision>
  <dcterms:created xsi:type="dcterms:W3CDTF">2014-08-28T16:51:48Z</dcterms:created>
  <dcterms:modified xsi:type="dcterms:W3CDTF">2015-11-17T19:56:09Z</dcterms:modified>
</cp:coreProperties>
</file>