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904" r:id="rId2"/>
  </p:sldMasterIdLst>
  <p:notesMasterIdLst>
    <p:notesMasterId r:id="rId20"/>
  </p:notesMasterIdLst>
  <p:handoutMasterIdLst>
    <p:handoutMasterId r:id="rId21"/>
  </p:handoutMasterIdLst>
  <p:sldIdLst>
    <p:sldId id="256" r:id="rId3"/>
    <p:sldId id="329" r:id="rId4"/>
    <p:sldId id="306" r:id="rId5"/>
    <p:sldId id="336" r:id="rId6"/>
    <p:sldId id="331" r:id="rId7"/>
    <p:sldId id="339" r:id="rId8"/>
    <p:sldId id="340" r:id="rId9"/>
    <p:sldId id="341" r:id="rId10"/>
    <p:sldId id="332" r:id="rId11"/>
    <p:sldId id="342" r:id="rId12"/>
    <p:sldId id="343" r:id="rId13"/>
    <p:sldId id="346" r:id="rId14"/>
    <p:sldId id="322" r:id="rId15"/>
    <p:sldId id="345" r:id="rId16"/>
    <p:sldId id="337" r:id="rId17"/>
    <p:sldId id="344" r:id="rId18"/>
    <p:sldId id="312" r:id="rId19"/>
  </p:sldIdLst>
  <p:sldSz cx="9144000" cy="5143500" type="screen16x9"/>
  <p:notesSz cx="6799263" cy="9929813"/>
  <p:embeddedFontLst>
    <p:embeddedFont>
      <p:font typeface="Gill Sans MT" pitchFamily="34" charset="0"/>
      <p:regular r:id="rId22"/>
      <p:bold r:id="rId23"/>
      <p:italic r:id="rId24"/>
      <p:boldItalic r:id="rId25"/>
    </p:embeddedFont>
    <p:embeddedFont>
      <p:font typeface="ＭＳ Ｐゴシック" pitchFamily="34" charset="-128"/>
      <p:regular r:id="rId26"/>
    </p:embeddedFont>
  </p:embeddedFontLst>
  <p:defaultTextStyle>
    <a:defPPr>
      <a:defRPr lang="en-US"/>
    </a:defPPr>
    <a:lvl1pPr algn="l" rtl="0" fontAlgn="base">
      <a:spcBef>
        <a:spcPct val="0"/>
      </a:spcBef>
      <a:spcAft>
        <a:spcPct val="0"/>
      </a:spcAft>
      <a:defRPr sz="16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16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16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16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16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69"/>
    <a:srgbClr val="CF7600"/>
    <a:srgbClr val="596BA6"/>
    <a:srgbClr val="9C3022"/>
    <a:srgbClr val="B25B55"/>
    <a:srgbClr val="73A48A"/>
    <a:srgbClr val="008444"/>
    <a:srgbClr val="AAB4B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091" autoAdjust="0"/>
    <p:restoredTop sz="90013" autoAdjust="0"/>
  </p:normalViewPr>
  <p:slideViewPr>
    <p:cSldViewPr snapToGrid="0">
      <p:cViewPr>
        <p:scale>
          <a:sx n="66" d="100"/>
          <a:sy n="66" d="100"/>
        </p:scale>
        <p:origin x="-456" y="-62"/>
      </p:cViewPr>
      <p:guideLst>
        <p:guide orient="horz" pos="1620"/>
        <p:guide pos="2880"/>
      </p:guideLst>
    </p:cSldViewPr>
  </p:slideViewPr>
  <p:outlineViewPr>
    <p:cViewPr>
      <p:scale>
        <a:sx n="33" d="100"/>
        <a:sy n="33" d="100"/>
      </p:scale>
      <p:origin x="258" y="27372"/>
    </p:cViewPr>
  </p:outlineViewPr>
  <p:notesTextViewPr>
    <p:cViewPr>
      <p:scale>
        <a:sx n="100" d="100"/>
        <a:sy n="100" d="100"/>
      </p:scale>
      <p:origin x="0" y="0"/>
    </p:cViewPr>
  </p:notesTextViewPr>
  <p:notesViewPr>
    <p:cSldViewPr snapToGrid="0">
      <p:cViewPr varScale="1">
        <p:scale>
          <a:sx n="88" d="100"/>
          <a:sy n="88" d="100"/>
        </p:scale>
        <p:origin x="-3870" y="-108"/>
      </p:cViewPr>
      <p:guideLst>
        <p:guide orient="horz" pos="3128"/>
        <p:guide pos="214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Gill Sans MT"/>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atin typeface="Gill Sans MT"/>
                <a:ea typeface="ヒラギノ角ゴ Pro W3" charset="-128"/>
                <a:cs typeface="ヒラギノ角ゴ Pro W3" charset="-128"/>
              </a:defRPr>
            </a:lvl1pPr>
          </a:lstStyle>
          <a:p>
            <a:pPr>
              <a:defRPr/>
            </a:pPr>
            <a:fld id="{28AB8561-3C4C-4A39-A9BD-5AEDFDD7DD93}" type="datetimeFigureOut">
              <a:rPr lang="en-US"/>
              <a:pPr>
                <a:defRPr/>
              </a:pPr>
              <a:t>11/15/2015</a:t>
            </a:fld>
            <a:endParaRPr lang="en-US" dirty="0"/>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atin typeface="Gill Sans MT"/>
                <a:ea typeface="ヒラギノ角ゴ Pro W3" charset="-128"/>
                <a:cs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atin typeface="Gill Sans MT"/>
                <a:ea typeface="ヒラギノ角ゴ Pro W3" charset="-128"/>
                <a:cs typeface="ヒラギノ角ゴ Pro W3" charset="-128"/>
              </a:defRPr>
            </a:lvl1pPr>
          </a:lstStyle>
          <a:p>
            <a:pPr>
              <a:defRPr/>
            </a:pPr>
            <a:fld id="{260FFAAA-5A54-41EF-8C01-F4731ABC7312}" type="slidenum">
              <a:rPr lang="en-US"/>
              <a:pPr>
                <a:defRPr/>
              </a:pPr>
              <a:t>‹#›</a:t>
            </a:fld>
            <a:endParaRPr lang="en-US" dirty="0"/>
          </a:p>
        </p:txBody>
      </p:sp>
    </p:spTree>
    <p:extLst>
      <p:ext uri="{BB962C8B-B14F-4D97-AF65-F5344CB8AC3E}">
        <p14:creationId xmlns="" xmlns:p14="http://schemas.microsoft.com/office/powerpoint/2010/main" val="3193784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ill Sans MT"/>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51342"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ill Sans MT"/>
                <a:ea typeface="+mn-ea"/>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9927" y="4716661"/>
            <a:ext cx="543941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390" name="Rectangle 6"/>
          <p:cNvSpPr>
            <a:spLocks noGrp="1" noChangeArrowheads="1"/>
          </p:cNvSpPr>
          <p:nvPr>
            <p:ph type="ftr" sz="quarter" idx="4"/>
          </p:nvPr>
        </p:nvSpPr>
        <p:spPr bwMode="auto">
          <a:xfrm>
            <a:off x="0"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ill Sans MT"/>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51342"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ill Sans MT" charset="0"/>
                <a:ea typeface="ヒラギノ角ゴ Pro W3" charset="-128"/>
                <a:cs typeface="ヒラギノ角ゴ Pro W3" charset="-128"/>
              </a:defRPr>
            </a:lvl1pPr>
          </a:lstStyle>
          <a:p>
            <a:pPr>
              <a:defRPr/>
            </a:pPr>
            <a:fld id="{28E279B8-B7B6-4ED2-ADCC-6E1FA92910DA}" type="slidenum">
              <a:rPr lang="en-US"/>
              <a:pPr>
                <a:defRPr/>
              </a:pPr>
              <a:t>‹#›</a:t>
            </a:fld>
            <a:endParaRPr lang="en-US"/>
          </a:p>
        </p:txBody>
      </p:sp>
    </p:spTree>
    <p:extLst>
      <p:ext uri="{BB962C8B-B14F-4D97-AF65-F5344CB8AC3E}">
        <p14:creationId xmlns="" xmlns:p14="http://schemas.microsoft.com/office/powerpoint/2010/main" val="3721546828"/>
      </p:ext>
    </p:extLst>
  </p:cSld>
  <p:clrMap bg1="lt1" tx1="dk1" bg2="lt2" tx2="dk2" accent1="accent1" accent2="accent2" accent3="accent3" accent4="accent4" accent5="accent5" accent6="accent6" hlink="hlink" folHlink="folHlink"/>
  <p:notesStyle>
    <a:lvl1pPr indent="-182563" algn="l" rtl="0" eaLnBrk="0" fontAlgn="base" hangingPunct="0">
      <a:spcBef>
        <a:spcPct val="30000"/>
      </a:spcBef>
      <a:spcAft>
        <a:spcPct val="0"/>
      </a:spcAft>
      <a:buFont typeface="Wingdings" pitchFamily="2" charset="2"/>
      <a:buChar char="§"/>
      <a:defRPr sz="1200" kern="1200">
        <a:solidFill>
          <a:schemeClr val="tx1"/>
        </a:solidFill>
        <a:latin typeface="Gill Sans MT"/>
        <a:ea typeface="MS PGothic" pitchFamily="34" charset="-128"/>
        <a:cs typeface="ＭＳ Ｐゴシック" charset="-128"/>
      </a:defRPr>
    </a:lvl1pPr>
    <a:lvl2pPr marL="365125" indent="-182563" algn="l" rtl="0" eaLnBrk="0" fontAlgn="base" hangingPunct="0">
      <a:spcBef>
        <a:spcPct val="30000"/>
      </a:spcBef>
      <a:spcAft>
        <a:spcPct val="0"/>
      </a:spcAft>
      <a:buFont typeface="Arial" pitchFamily="34" charset="0"/>
      <a:buChar char="•"/>
      <a:defRPr sz="1200" kern="1200">
        <a:solidFill>
          <a:schemeClr val="tx1"/>
        </a:solidFill>
        <a:latin typeface="Gill Sans MT"/>
        <a:ea typeface="MS PGothic" pitchFamily="34" charset="-128"/>
        <a:cs typeface="+mn-cs"/>
      </a:defRPr>
    </a:lvl2pPr>
    <a:lvl3pPr marL="547688" indent="-182563" algn="l" rtl="0" eaLnBrk="0" fontAlgn="base" hangingPunct="0">
      <a:spcBef>
        <a:spcPct val="30000"/>
      </a:spcBef>
      <a:spcAft>
        <a:spcPct val="0"/>
      </a:spcAft>
      <a:buFont typeface="Arial" pitchFamily="34" charset="0"/>
      <a:buChar char="•"/>
      <a:defRPr sz="1200" kern="1200">
        <a:solidFill>
          <a:schemeClr val="tx1"/>
        </a:solidFill>
        <a:latin typeface="Gill Sans MT"/>
        <a:ea typeface="ヒラギノ角ゴ Pro W3" charset="-128"/>
        <a:cs typeface="ヒラギノ角ゴ Pro W3" charset="-128"/>
      </a:defRPr>
    </a:lvl3pPr>
    <a:lvl4pPr marL="730250" indent="-182563" algn="l" rtl="0" eaLnBrk="0" fontAlgn="base" hangingPunct="0">
      <a:spcBef>
        <a:spcPct val="30000"/>
      </a:spcBef>
      <a:spcAft>
        <a:spcPct val="0"/>
      </a:spcAft>
      <a:buFont typeface="Arial" pitchFamily="34" charset="0"/>
      <a:buChar char="•"/>
      <a:defRPr sz="1200" kern="1200">
        <a:solidFill>
          <a:schemeClr val="tx1"/>
        </a:solidFill>
        <a:latin typeface="Gill Sans MT"/>
        <a:ea typeface="ヒラギノ角ゴ Pro W3" charset="-128"/>
        <a:cs typeface="ヒラギノ角ゴ Pro W3"/>
      </a:defRPr>
    </a:lvl4pPr>
    <a:lvl5pPr marL="914400" indent="-182563" algn="l" rtl="0" eaLnBrk="0" fontAlgn="base" hangingPunct="0">
      <a:spcBef>
        <a:spcPct val="30000"/>
      </a:spcBef>
      <a:spcAft>
        <a:spcPct val="0"/>
      </a:spcAft>
      <a:buFont typeface="Arial" pitchFamily="34" charset="0"/>
      <a:buChar char="•"/>
      <a:defRPr sz="1200" kern="1200">
        <a:solidFill>
          <a:schemeClr val="tx1"/>
        </a:solidFill>
        <a:latin typeface="Gill Sans M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2</a:t>
            </a:fld>
            <a:endParaRPr lang="en-US"/>
          </a:p>
        </p:txBody>
      </p:sp>
    </p:spTree>
    <p:extLst>
      <p:ext uri="{BB962C8B-B14F-4D97-AF65-F5344CB8AC3E}">
        <p14:creationId xmlns="" xmlns:p14="http://schemas.microsoft.com/office/powerpoint/2010/main" val="275204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11</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12</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13</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14</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15</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16</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17</a:t>
            </a:fld>
            <a:endParaRPr lang="en-US"/>
          </a:p>
        </p:txBody>
      </p:sp>
    </p:spTree>
    <p:extLst>
      <p:ext uri="{BB962C8B-B14F-4D97-AF65-F5344CB8AC3E}">
        <p14:creationId xmlns="" xmlns:p14="http://schemas.microsoft.com/office/powerpoint/2010/main" val="421326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2" lvl="1" indent="0">
              <a:buNone/>
            </a:pPr>
            <a:endParaRPr lang="de-DE"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3</a:t>
            </a:fld>
            <a:endParaRPr lang="en-US"/>
          </a:p>
        </p:txBody>
      </p:sp>
    </p:spTree>
    <p:extLst>
      <p:ext uri="{BB962C8B-B14F-4D97-AF65-F5344CB8AC3E}">
        <p14:creationId xmlns="" xmlns:p14="http://schemas.microsoft.com/office/powerpoint/2010/main" val="240879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2" lvl="1" indent="0">
              <a:buNone/>
            </a:pPr>
            <a:endParaRPr lang="de-DE"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4</a:t>
            </a:fld>
            <a:endParaRPr lang="en-US"/>
          </a:p>
        </p:txBody>
      </p:sp>
    </p:spTree>
    <p:extLst>
      <p:ext uri="{BB962C8B-B14F-4D97-AF65-F5344CB8AC3E}">
        <p14:creationId xmlns="" xmlns:p14="http://schemas.microsoft.com/office/powerpoint/2010/main" val="240879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2" lvl="1" indent="0">
              <a:buNone/>
            </a:pPr>
            <a:endParaRPr lang="de-DE"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5</a:t>
            </a:fld>
            <a:endParaRPr lang="en-US"/>
          </a:p>
        </p:txBody>
      </p:sp>
    </p:spTree>
    <p:extLst>
      <p:ext uri="{BB962C8B-B14F-4D97-AF65-F5344CB8AC3E}">
        <p14:creationId xmlns="" xmlns:p14="http://schemas.microsoft.com/office/powerpoint/2010/main" val="240879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2" lvl="1" indent="0">
              <a:buNone/>
            </a:pPr>
            <a:endParaRPr lang="de-DE"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6</a:t>
            </a:fld>
            <a:endParaRPr lang="en-US"/>
          </a:p>
        </p:txBody>
      </p:sp>
    </p:spTree>
    <p:extLst>
      <p:ext uri="{BB962C8B-B14F-4D97-AF65-F5344CB8AC3E}">
        <p14:creationId xmlns="" xmlns:p14="http://schemas.microsoft.com/office/powerpoint/2010/main" val="240879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2" lvl="1" indent="0">
              <a:buNone/>
            </a:pPr>
            <a:endParaRPr lang="de-DE"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7</a:t>
            </a:fld>
            <a:endParaRPr lang="en-US"/>
          </a:p>
        </p:txBody>
      </p:sp>
    </p:spTree>
    <p:extLst>
      <p:ext uri="{BB962C8B-B14F-4D97-AF65-F5344CB8AC3E}">
        <p14:creationId xmlns="" xmlns:p14="http://schemas.microsoft.com/office/powerpoint/2010/main" val="240879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2" lvl="1" indent="0">
              <a:buNone/>
            </a:pPr>
            <a:endParaRPr lang="de-DE"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8</a:t>
            </a:fld>
            <a:endParaRPr lang="en-US"/>
          </a:p>
        </p:txBody>
      </p:sp>
    </p:spTree>
    <p:extLst>
      <p:ext uri="{BB962C8B-B14F-4D97-AF65-F5344CB8AC3E}">
        <p14:creationId xmlns="" xmlns:p14="http://schemas.microsoft.com/office/powerpoint/2010/main" val="240879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9</a:t>
            </a:fld>
            <a:endParaRPr lang="en-US"/>
          </a:p>
        </p:txBody>
      </p:sp>
    </p:spTree>
    <p:extLst>
      <p:ext uri="{BB962C8B-B14F-4D97-AF65-F5344CB8AC3E}">
        <p14:creationId xmlns="" xmlns:p14="http://schemas.microsoft.com/office/powerpoint/2010/main" val="252274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28E279B8-B7B6-4ED2-ADCC-6E1FA92910DA}" type="slidenum">
              <a:rPr lang="en-US" smtClean="0"/>
              <a:pPr>
                <a:defRPr/>
              </a:pPr>
              <a:t>10</a:t>
            </a:fld>
            <a:endParaRPr lang="en-US"/>
          </a:p>
        </p:txBody>
      </p:sp>
    </p:spTree>
    <p:extLst>
      <p:ext uri="{BB962C8B-B14F-4D97-AF65-F5344CB8AC3E}">
        <p14:creationId xmlns="" xmlns:p14="http://schemas.microsoft.com/office/powerpoint/2010/main" val="2522741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533400" y="3724275"/>
            <a:ext cx="8191500" cy="800100"/>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a:solidFill>
                <a:schemeClr val="tx1"/>
              </a:solidFill>
              <a:latin typeface="Arial" charset="0"/>
            </a:endParaRPr>
          </a:p>
        </p:txBody>
      </p:sp>
      <p:sp>
        <p:nvSpPr>
          <p:cNvPr id="3074" name="Rectangle 2"/>
          <p:cNvSpPr>
            <a:spLocks noGrp="1" noChangeArrowheads="1"/>
          </p:cNvSpPr>
          <p:nvPr>
            <p:ph type="ctrTitle"/>
          </p:nvPr>
        </p:nvSpPr>
        <p:spPr>
          <a:xfrm>
            <a:off x="546100" y="2543175"/>
            <a:ext cx="8166100" cy="1102519"/>
          </a:xfrm>
          <a:prstGeom prst="rect">
            <a:avLst/>
          </a:prstGeom>
        </p:spPr>
        <p:txBody>
          <a:bodyPr anchor="b">
            <a:noAutofit/>
          </a:bodyPr>
          <a:lstStyle>
            <a:lvl1pPr algn="l">
              <a:defRPr sz="4000">
                <a:solidFill>
                  <a:srgbClr val="003A69"/>
                </a:solidFill>
              </a:defRPr>
            </a:lvl1pPr>
          </a:lstStyle>
          <a:p>
            <a:r>
              <a:rPr lang="en-US" dirty="0"/>
              <a:t>Click to edit Master title style</a:t>
            </a:r>
          </a:p>
        </p:txBody>
      </p:sp>
      <p:sp>
        <p:nvSpPr>
          <p:cNvPr id="3075" name="Rectangle 3"/>
          <p:cNvSpPr>
            <a:spLocks noGrp="1" noChangeArrowheads="1"/>
          </p:cNvSpPr>
          <p:nvPr>
            <p:ph type="subTitle" idx="1"/>
          </p:nvPr>
        </p:nvSpPr>
        <p:spPr>
          <a:xfrm>
            <a:off x="635000" y="3790950"/>
            <a:ext cx="7962900" cy="714375"/>
          </a:xfrm>
          <a:effectLst>
            <a:outerShdw blurRad="50800" dist="25400" dir="5400000">
              <a:srgbClr val="000000">
                <a:alpha val="43000"/>
              </a:srgbClr>
            </a:outerShdw>
          </a:effectLst>
        </p:spPr>
        <p:txBody>
          <a:bodyPr/>
          <a:lstStyle>
            <a:lvl1pPr marL="0" indent="0" algn="l">
              <a:buFont typeface="Wingdings" charset="2"/>
              <a:buNone/>
              <a:defRPr sz="2000" b="1">
                <a:solidFill>
                  <a:schemeClr val="bg1"/>
                </a:solidFill>
              </a:defRPr>
            </a:lvl1pPr>
          </a:lstStyle>
          <a:p>
            <a:r>
              <a:rPr lang="en-US" dirty="0"/>
              <a:t>Click to edit Master subtitle style</a:t>
            </a:r>
          </a:p>
        </p:txBody>
      </p:sp>
    </p:spTree>
    <p:extLst>
      <p:ext uri="{BB962C8B-B14F-4D97-AF65-F5344CB8AC3E}">
        <p14:creationId xmlns="" xmlns:p14="http://schemas.microsoft.com/office/powerpoint/2010/main" val="81115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355600" y="238125"/>
            <a:ext cx="8458200" cy="361950"/>
          </a:xfrm>
          <a:prstGeom prst="rect">
            <a:avLst/>
          </a:prstGeom>
        </p:spPr>
        <p:txBody>
          <a:bodyPr/>
          <a:lstStyle>
            <a:lvl1pPr>
              <a:defRPr>
                <a:solidFill>
                  <a:srgbClr val="003A69"/>
                </a:solidFill>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342900" y="800100"/>
            <a:ext cx="2654300" cy="36861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2"/>
          <p:cNvSpPr>
            <a:spLocks noGrp="1"/>
          </p:cNvSpPr>
          <p:nvPr>
            <p:ph type="pic" idx="10"/>
          </p:nvPr>
        </p:nvSpPr>
        <p:spPr>
          <a:xfrm>
            <a:off x="3302000" y="802481"/>
            <a:ext cx="5589588" cy="3683794"/>
          </a:xfrm>
          <a:effectLst>
            <a:outerShdw blurRad="50800" dist="38100" dir="5400000" algn="tl" rotWithShape="0">
              <a:srgbClr val="000000">
                <a:alpha val="43000"/>
              </a:srgbClr>
            </a:outerShdw>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extLst>
      <p:ext uri="{BB962C8B-B14F-4D97-AF65-F5344CB8AC3E}">
        <p14:creationId xmlns="" xmlns:p14="http://schemas.microsoft.com/office/powerpoint/2010/main" val="14989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ounded Rectangle 2"/>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4"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77573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ounded Rectangle 2"/>
          <p:cNvSpPr/>
          <p:nvPr userDrawn="1"/>
        </p:nvSpPr>
        <p:spPr bwMode="auto">
          <a:xfrm>
            <a:off x="228600" y="152400"/>
            <a:ext cx="8686800" cy="428625"/>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5" name="Rounded Rectangle 4"/>
          <p:cNvSpPr/>
          <p:nvPr userDrawn="1"/>
        </p:nvSpPr>
        <p:spPr bwMode="auto">
          <a:xfrm>
            <a:off x="3492500" y="4705350"/>
            <a:ext cx="5422900" cy="247650"/>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6" name="TextBox 5"/>
          <p:cNvSpPr txBox="1"/>
          <p:nvPr userDrawn="1"/>
        </p:nvSpPr>
        <p:spPr>
          <a:xfrm>
            <a:off x="3759200" y="4654550"/>
            <a:ext cx="4927600" cy="307975"/>
          </a:xfrm>
          <a:prstGeom prst="rect">
            <a:avLst/>
          </a:prstGeom>
          <a:noFill/>
          <a:effectLst>
            <a:outerShdw blurRad="25400" dist="25400" dir="2700000">
              <a:srgbClr val="000000">
                <a:alpha val="40000"/>
              </a:srgbClr>
            </a:outerShdw>
          </a:effectLst>
        </p:spPr>
        <p:txBody>
          <a:bodyPr>
            <a:spAutoFit/>
          </a:bodyPr>
          <a:lstStyle/>
          <a:p>
            <a:pPr algn="ctr">
              <a:defRPr/>
            </a:pPr>
            <a:r>
              <a:rPr lang="en-US" sz="1400" b="1" cap="all" dirty="0">
                <a:solidFill>
                  <a:schemeClr val="bg1"/>
                </a:solidFill>
                <a:latin typeface="+mj-lt"/>
                <a:ea typeface="ヒラギノ角ゴ Pro W3" charset="-128"/>
                <a:cs typeface="ヒラギノ角ゴ Pro W3" charset="-128"/>
              </a:rPr>
              <a:t>Confidential – For Internal Purposes Only</a:t>
            </a:r>
          </a:p>
        </p:txBody>
      </p:sp>
      <p:sp>
        <p:nvSpPr>
          <p:cNvPr id="4"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77433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3409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3475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solidFill>
                  <a:srgbClr val="003A69"/>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effectLst>
            <a:outerShdw blurRad="50800" dist="38100" dir="5400000" algn="tl" rotWithShape="0">
              <a:srgbClr val="000000">
                <a:alpha val="43000"/>
              </a:srgbClr>
            </a:outerShdw>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310113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3" name="Table Placeholder 2"/>
          <p:cNvSpPr>
            <a:spLocks noGrp="1"/>
          </p:cNvSpPr>
          <p:nvPr>
            <p:ph type="tbl" idx="1"/>
          </p:nvPr>
        </p:nvSpPr>
        <p:spPr>
          <a:xfrm>
            <a:off x="457200" y="971551"/>
            <a:ext cx="8229600" cy="3394472"/>
          </a:xfrm>
        </p:spPr>
        <p:txBody>
          <a:bodyPr>
            <a:normAutofit/>
          </a:bodyPr>
          <a:lstStyle/>
          <a:p>
            <a:pPr lvl="0"/>
            <a:endParaRPr lang="en-US" noProof="0" smtClean="0"/>
          </a:p>
        </p:txBody>
      </p:sp>
      <p:sp>
        <p:nvSpPr>
          <p:cNvPr id="5"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3099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ounded Rectangle 5"/>
          <p:cNvSpPr/>
          <p:nvPr userDrawn="1"/>
        </p:nvSpPr>
        <p:spPr bwMode="auto">
          <a:xfrm>
            <a:off x="533400" y="3724275"/>
            <a:ext cx="8191500" cy="800100"/>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a:solidFill>
                <a:srgbClr val="000000"/>
              </a:solidFill>
              <a:latin typeface="Arial" charset="0"/>
            </a:endParaRPr>
          </a:p>
        </p:txBody>
      </p:sp>
      <p:sp>
        <p:nvSpPr>
          <p:cNvPr id="3074" name="Rectangle 2"/>
          <p:cNvSpPr>
            <a:spLocks noGrp="1" noChangeArrowheads="1"/>
          </p:cNvSpPr>
          <p:nvPr>
            <p:ph type="ctrTitle"/>
          </p:nvPr>
        </p:nvSpPr>
        <p:spPr>
          <a:xfrm>
            <a:off x="546100" y="2543175"/>
            <a:ext cx="8166100" cy="1102519"/>
          </a:xfrm>
          <a:prstGeom prst="rect">
            <a:avLst/>
          </a:prstGeom>
        </p:spPr>
        <p:txBody>
          <a:bodyPr anchor="b">
            <a:noAutofit/>
          </a:bodyPr>
          <a:lstStyle>
            <a:lvl1pPr algn="l">
              <a:defRPr sz="4000">
                <a:solidFill>
                  <a:srgbClr val="003A69"/>
                </a:solidFill>
              </a:defRPr>
            </a:lvl1pPr>
          </a:lstStyle>
          <a:p>
            <a:r>
              <a:rPr lang="en-US" dirty="0"/>
              <a:t>Click to edit Master title style</a:t>
            </a:r>
          </a:p>
        </p:txBody>
      </p:sp>
      <p:sp>
        <p:nvSpPr>
          <p:cNvPr id="3075" name="Rectangle 3"/>
          <p:cNvSpPr>
            <a:spLocks noGrp="1" noChangeArrowheads="1"/>
          </p:cNvSpPr>
          <p:nvPr>
            <p:ph type="subTitle" idx="1"/>
          </p:nvPr>
        </p:nvSpPr>
        <p:spPr>
          <a:xfrm>
            <a:off x="635000" y="3790950"/>
            <a:ext cx="7962900" cy="714375"/>
          </a:xfrm>
          <a:effectLst>
            <a:outerShdw blurRad="50800" dist="25400" dir="5400000">
              <a:srgbClr val="000000">
                <a:alpha val="43000"/>
              </a:srgbClr>
            </a:outerShdw>
          </a:effectLst>
        </p:spPr>
        <p:txBody>
          <a:bodyPr lIns="0" tIns="0" rIns="0" bIns="0"/>
          <a:lstStyle>
            <a:lvl1pPr marL="0" indent="0" algn="l">
              <a:buFont typeface="Wingdings" charset="2"/>
              <a:buNone/>
              <a:defRPr sz="2000" b="1">
                <a:solidFill>
                  <a:schemeClr val="bg1"/>
                </a:solidFill>
              </a:defRPr>
            </a:lvl1pPr>
          </a:lstStyle>
          <a:p>
            <a:r>
              <a:rPr lang="en-US" dirty="0"/>
              <a:t>Click to edit Master subtitle style</a:t>
            </a:r>
          </a:p>
        </p:txBody>
      </p:sp>
    </p:spTree>
    <p:extLst>
      <p:ext uri="{BB962C8B-B14F-4D97-AF65-F5344CB8AC3E}">
        <p14:creationId xmlns="" xmlns:p14="http://schemas.microsoft.com/office/powerpoint/2010/main" val="2103072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2" name="Title 1"/>
          <p:cNvSpPr>
            <a:spLocks noGrp="1"/>
          </p:cNvSpPr>
          <p:nvPr>
            <p:ph type="title"/>
          </p:nvPr>
        </p:nvSpPr>
        <p:spPr>
          <a:xfrm>
            <a:off x="355600" y="212725"/>
            <a:ext cx="8458200" cy="3619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700960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 xmlns:p14="http://schemas.microsoft.com/office/powerpoint/2010/main" val="322373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2" name="Title 1"/>
          <p:cNvSpPr>
            <a:spLocks noGrp="1"/>
          </p:cNvSpPr>
          <p:nvPr>
            <p:ph type="title"/>
          </p:nvPr>
        </p:nvSpPr>
        <p:spPr>
          <a:xfrm>
            <a:off x="355600" y="212725"/>
            <a:ext cx="8458200" cy="3619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2324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2" name="Title 1"/>
          <p:cNvSpPr>
            <a:spLocks noGrp="1"/>
          </p:cNvSpPr>
          <p:nvPr>
            <p:ph type="title"/>
          </p:nvPr>
        </p:nvSpPr>
        <p:spPr>
          <a:xfrm>
            <a:off x="355600" y="212725"/>
            <a:ext cx="8458200" cy="3619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6223000" y="4714875"/>
            <a:ext cx="2603500" cy="285750"/>
          </a:xfrm>
          <a:prstGeom prst="rect">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a:solidFill>
                <a:srgbClr val="000000"/>
              </a:solidFill>
              <a:latin typeface="Arial" charset="0"/>
            </a:endParaRPr>
          </a:p>
        </p:txBody>
      </p:sp>
    </p:spTree>
    <p:extLst>
      <p:ext uri="{BB962C8B-B14F-4D97-AF65-F5344CB8AC3E}">
        <p14:creationId xmlns="" xmlns:p14="http://schemas.microsoft.com/office/powerpoint/2010/main" val="3394512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212725"/>
            <a:ext cx="8458200" cy="361950"/>
          </a:xfrm>
          <a:prstGeom prst="rect">
            <a:avLst/>
          </a:prstGeom>
        </p:spPr>
        <p:txBody>
          <a:bodyPr/>
          <a:lstStyle>
            <a:lvl1pPr>
              <a:defRPr>
                <a:solidFill>
                  <a:srgbClr val="003A6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68899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2" name="Title 1"/>
          <p:cNvSpPr>
            <a:spLocks noGrp="1"/>
          </p:cNvSpPr>
          <p:nvPr>
            <p:ph type="title"/>
          </p:nvPr>
        </p:nvSpPr>
        <p:spPr>
          <a:xfrm>
            <a:off x="355600" y="212725"/>
            <a:ext cx="8458200" cy="3619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ounded Rectangle 4"/>
          <p:cNvSpPr/>
          <p:nvPr userDrawn="1"/>
        </p:nvSpPr>
        <p:spPr bwMode="auto">
          <a:xfrm>
            <a:off x="3492500" y="4705350"/>
            <a:ext cx="5422900" cy="247650"/>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6" name="TextBox 5"/>
          <p:cNvSpPr txBox="1"/>
          <p:nvPr userDrawn="1"/>
        </p:nvSpPr>
        <p:spPr>
          <a:xfrm>
            <a:off x="3759200" y="4654550"/>
            <a:ext cx="4927600" cy="307777"/>
          </a:xfrm>
          <a:prstGeom prst="rect">
            <a:avLst/>
          </a:prstGeom>
          <a:noFill/>
          <a:effectLst>
            <a:outerShdw blurRad="25400" dist="25400" dir="2700000">
              <a:srgbClr val="000000">
                <a:alpha val="40000"/>
              </a:srgbClr>
            </a:outerShdw>
          </a:effectLst>
        </p:spPr>
        <p:txBody>
          <a:bodyPr wrap="square" rtlCol="0">
            <a:spAutoFit/>
          </a:bodyPr>
          <a:lstStyle/>
          <a:p>
            <a:pPr algn="ctr"/>
            <a:r>
              <a:rPr lang="en-US" sz="1400" b="1" cap="all" dirty="0">
                <a:solidFill>
                  <a:srgbClr val="FFFFFF"/>
                </a:solidFill>
                <a:latin typeface="Gill Sans MT"/>
                <a:ea typeface="ヒラギノ角ゴ Pro W3" charset="-128"/>
                <a:cs typeface="ヒラギノ角ゴ Pro W3" charset="-128"/>
              </a:rPr>
              <a:t>Confidential – For Internal Purposes Only</a:t>
            </a:r>
            <a:endParaRPr lang="en-US" sz="1400" b="1" cap="all" dirty="0">
              <a:solidFill>
                <a:srgbClr val="FFFFFF"/>
              </a:solidFill>
              <a:latin typeface="Gill Sans MT"/>
              <a:ea typeface="ヒラギノ角ゴ Pro W3" charset="-128"/>
            </a:endParaRPr>
          </a:p>
        </p:txBody>
      </p:sp>
    </p:spTree>
    <p:extLst>
      <p:ext uri="{BB962C8B-B14F-4D97-AF65-F5344CB8AC3E}">
        <p14:creationId xmlns="" xmlns:p14="http://schemas.microsoft.com/office/powerpoint/2010/main" val="1911116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bwMode="auto">
          <a:xfrm>
            <a:off x="546100" y="3200400"/>
            <a:ext cx="8128000" cy="12287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2" name="Title 1"/>
          <p:cNvSpPr>
            <a:spLocks noGrp="1"/>
          </p:cNvSpPr>
          <p:nvPr>
            <p:ph type="title"/>
          </p:nvPr>
        </p:nvSpPr>
        <p:spPr>
          <a:xfrm>
            <a:off x="722313" y="3305176"/>
            <a:ext cx="7772400" cy="1021556"/>
          </a:xfrm>
          <a:prstGeom prst="rect">
            <a:avLst/>
          </a:prstGeom>
        </p:spPr>
        <p:txBody>
          <a:bodyPr/>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133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63327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ounded Rectangle 8"/>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8"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
        <p:nvSpPr>
          <p:cNvPr id="10" name="Rounded Rectangle 9"/>
          <p:cNvSpPr/>
          <p:nvPr userDrawn="1"/>
        </p:nvSpPr>
        <p:spPr bwMode="auto">
          <a:xfrm>
            <a:off x="546100" y="873919"/>
            <a:ext cx="3733800" cy="3659981"/>
          </a:xfrm>
          <a:prstGeom prst="roundRect">
            <a:avLst>
              <a:gd name="adj" fmla="val 8164"/>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a:solidFill>
                <a:srgbClr val="000000"/>
              </a:solidFill>
              <a:latin typeface="Arial" charset="0"/>
            </a:endParaRPr>
          </a:p>
        </p:txBody>
      </p:sp>
      <p:sp>
        <p:nvSpPr>
          <p:cNvPr id="11" name="Rounded Rectangle 10"/>
          <p:cNvSpPr/>
          <p:nvPr userDrawn="1"/>
        </p:nvSpPr>
        <p:spPr bwMode="auto">
          <a:xfrm>
            <a:off x="1155700" y="702469"/>
            <a:ext cx="2489200" cy="3524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t" anchorCtr="0" compatLnSpc="1">
            <a:prstTxWarp prst="textNoShape">
              <a:avLst/>
            </a:prstTxWarp>
            <a:noAutofit/>
          </a:bodyPr>
          <a:lstStyle/>
          <a:p>
            <a:pPr algn="ctr"/>
            <a:endParaRPr lang="en-US" sz="2400" dirty="0">
              <a:solidFill>
                <a:srgbClr val="FFFFFF"/>
              </a:solidFill>
              <a:effectLst>
                <a:outerShdw blurRad="50800" dist="38100" dir="5400000">
                  <a:srgbClr val="000000">
                    <a:alpha val="43000"/>
                  </a:srgbClr>
                </a:outerShdw>
              </a:effectLst>
            </a:endParaRPr>
          </a:p>
        </p:txBody>
      </p:sp>
      <p:sp>
        <p:nvSpPr>
          <p:cNvPr id="12" name="Rounded Rectangle 11"/>
          <p:cNvSpPr/>
          <p:nvPr userDrawn="1"/>
        </p:nvSpPr>
        <p:spPr bwMode="auto">
          <a:xfrm>
            <a:off x="4876800" y="873919"/>
            <a:ext cx="3733800" cy="3659981"/>
          </a:xfrm>
          <a:prstGeom prst="roundRect">
            <a:avLst>
              <a:gd name="adj" fmla="val 8164"/>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a:solidFill>
                <a:srgbClr val="000000"/>
              </a:solidFill>
              <a:latin typeface="Arial" charset="0"/>
            </a:endParaRPr>
          </a:p>
        </p:txBody>
      </p:sp>
      <p:sp>
        <p:nvSpPr>
          <p:cNvPr id="13" name="Rounded Rectangle 12"/>
          <p:cNvSpPr/>
          <p:nvPr userDrawn="1"/>
        </p:nvSpPr>
        <p:spPr bwMode="auto">
          <a:xfrm>
            <a:off x="5486400" y="702469"/>
            <a:ext cx="2489200" cy="352425"/>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t" anchorCtr="0" compatLnSpc="1">
            <a:prstTxWarp prst="textNoShape">
              <a:avLst/>
            </a:prstTxWarp>
            <a:noAutofit/>
          </a:bodyPr>
          <a:lstStyle/>
          <a:p>
            <a:pPr algn="ctr"/>
            <a:endParaRPr lang="en-US" sz="2400" dirty="0">
              <a:solidFill>
                <a:srgbClr val="FFFFFF"/>
              </a:solidFill>
              <a:effectLst>
                <a:outerShdw blurRad="50800" dist="38100" dir="5400000">
                  <a:srgbClr val="000000">
                    <a:alpha val="43000"/>
                  </a:srgbClr>
                </a:outerShdw>
              </a:effectLst>
            </a:endParaRPr>
          </a:p>
        </p:txBody>
      </p:sp>
      <p:sp>
        <p:nvSpPr>
          <p:cNvPr id="3" name="Text Placeholder 2"/>
          <p:cNvSpPr>
            <a:spLocks noGrp="1"/>
          </p:cNvSpPr>
          <p:nvPr>
            <p:ph type="body" idx="1" hasCustomPrompt="1"/>
          </p:nvPr>
        </p:nvSpPr>
        <p:spPr>
          <a:xfrm>
            <a:off x="1206500" y="716758"/>
            <a:ext cx="2374900" cy="333374"/>
          </a:xfrm>
        </p:spPr>
        <p:txBody>
          <a:bodyPr anchor="ctr" anchorCtr="1">
            <a:normAutofit/>
          </a:bodyPr>
          <a:lstStyle>
            <a:lvl1pPr marL="0" indent="0" algn="ctr">
              <a:lnSpc>
                <a:spcPct val="80000"/>
              </a:lnSpc>
              <a:buNone/>
              <a:defRPr sz="1800" b="1">
                <a:solidFill>
                  <a:srgbClr val="FFFFF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Box Title</a:t>
            </a:r>
          </a:p>
        </p:txBody>
      </p:sp>
      <p:sp>
        <p:nvSpPr>
          <p:cNvPr id="5" name="Text Placeholder 4"/>
          <p:cNvSpPr>
            <a:spLocks noGrp="1"/>
          </p:cNvSpPr>
          <p:nvPr>
            <p:ph type="body" sz="quarter" idx="3" hasCustomPrompt="1"/>
          </p:nvPr>
        </p:nvSpPr>
        <p:spPr>
          <a:xfrm>
            <a:off x="5495926" y="706042"/>
            <a:ext cx="2479675" cy="363140"/>
          </a:xfrm>
        </p:spPr>
        <p:txBody>
          <a:bodyPr anchor="ctr" anchorCtr="1">
            <a:normAutofit/>
          </a:bodyPr>
          <a:lstStyle>
            <a:lvl1pPr marL="0" indent="0">
              <a:lnSpc>
                <a:spcPct val="80000"/>
              </a:lnSpc>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Box Title</a:t>
            </a:r>
          </a:p>
        </p:txBody>
      </p:sp>
      <p:sp>
        <p:nvSpPr>
          <p:cNvPr id="6" name="Content Placeholder 5"/>
          <p:cNvSpPr>
            <a:spLocks noGrp="1"/>
          </p:cNvSpPr>
          <p:nvPr>
            <p:ph sz="quarter" idx="4"/>
          </p:nvPr>
        </p:nvSpPr>
        <p:spPr>
          <a:xfrm>
            <a:off x="5102226" y="1138237"/>
            <a:ext cx="3343275" cy="3224213"/>
          </a:xfrm>
        </p:spPr>
        <p:txBody>
          <a:bodyPr/>
          <a:lstStyle>
            <a:lvl1pPr>
              <a:defRPr sz="2400">
                <a:latin typeface="+mn-lt"/>
                <a:cs typeface="Arial"/>
              </a:defRPr>
            </a:lvl1pPr>
            <a:lvl2pPr>
              <a:defRPr sz="2000">
                <a:latin typeface="+mn-lt"/>
                <a:cs typeface="Arial"/>
              </a:defRPr>
            </a:lvl2pPr>
            <a:lvl3pPr>
              <a:defRPr sz="1800">
                <a:latin typeface="+mn-lt"/>
                <a:cs typeface="Arial"/>
              </a:defRPr>
            </a:lvl3pPr>
            <a:lvl4pPr>
              <a:defRPr sz="1600">
                <a:latin typeface="+mn-lt"/>
                <a:cs typeface="Arial"/>
              </a:defRPr>
            </a:lvl4pPr>
            <a:lvl5pPr>
              <a:defRPr sz="1600">
                <a:latin typeface="+mn-lt"/>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0412" y="1138237"/>
            <a:ext cx="3354388" cy="3224213"/>
          </a:xfrm>
        </p:spPr>
        <p:txBody>
          <a:bodyPr/>
          <a:lstStyle>
            <a:lvl1pPr>
              <a:defRPr sz="2400">
                <a:latin typeface="+mn-lt"/>
                <a:cs typeface="Arial"/>
              </a:defRPr>
            </a:lvl1pPr>
            <a:lvl2pPr>
              <a:defRPr sz="2000">
                <a:latin typeface="+mn-lt"/>
                <a:cs typeface="Arial"/>
              </a:defRPr>
            </a:lvl2pPr>
            <a:lvl3pPr>
              <a:defRPr sz="1800">
                <a:latin typeface="+mn-lt"/>
                <a:cs typeface="Arial"/>
              </a:defRPr>
            </a:lvl3pPr>
            <a:lvl4pPr>
              <a:defRPr sz="1600">
                <a:latin typeface="+mn-lt"/>
                <a:cs typeface="Arial"/>
              </a:defRPr>
            </a:lvl4pPr>
            <a:lvl5pPr>
              <a:defRPr sz="1600">
                <a:latin typeface="+mn-lt"/>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9433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ounded Rectangle 6"/>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3" name="Content Placeholder 2"/>
          <p:cNvSpPr>
            <a:spLocks noGrp="1"/>
          </p:cNvSpPr>
          <p:nvPr>
            <p:ph sz="half" idx="1"/>
          </p:nvPr>
        </p:nvSpPr>
        <p:spPr>
          <a:xfrm>
            <a:off x="457200" y="971551"/>
            <a:ext cx="4038600" cy="339447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1551"/>
            <a:ext cx="4038600" cy="339447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908275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Rounded Rectangle 6"/>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3" name="Content Placeholder 2"/>
          <p:cNvSpPr>
            <a:spLocks noGrp="1"/>
          </p:cNvSpPr>
          <p:nvPr>
            <p:ph sz="half" idx="1"/>
          </p:nvPr>
        </p:nvSpPr>
        <p:spPr>
          <a:xfrm>
            <a:off x="342900" y="800100"/>
            <a:ext cx="2654300" cy="36861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
        <p:nvSpPr>
          <p:cNvPr id="8" name="Picture Placeholder 2"/>
          <p:cNvSpPr>
            <a:spLocks noGrp="1"/>
          </p:cNvSpPr>
          <p:nvPr>
            <p:ph type="pic" idx="10"/>
          </p:nvPr>
        </p:nvSpPr>
        <p:spPr>
          <a:xfrm>
            <a:off x="3302000" y="802481"/>
            <a:ext cx="5589588" cy="3683794"/>
          </a:xfrm>
          <a:effectLst>
            <a:outerShdw blurRad="50800" dist="38100" dir="5400000" algn="tl" rotWithShape="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extLst>
      <p:ext uri="{BB962C8B-B14F-4D97-AF65-F5344CB8AC3E}">
        <p14:creationId xmlns="" xmlns:p14="http://schemas.microsoft.com/office/powerpoint/2010/main" val="3041032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355600" y="238125"/>
            <a:ext cx="8458200" cy="361950"/>
          </a:xfrm>
          <a:prstGeom prst="rect">
            <a:avLst/>
          </a:prstGeom>
        </p:spPr>
        <p:txBody>
          <a:bodyPr/>
          <a:lstStyle>
            <a:lvl1pPr>
              <a:defRPr>
                <a:solidFill>
                  <a:srgbClr val="003A69"/>
                </a:solidFill>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342900" y="800100"/>
            <a:ext cx="2654300" cy="36861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2"/>
          <p:cNvSpPr>
            <a:spLocks noGrp="1"/>
          </p:cNvSpPr>
          <p:nvPr>
            <p:ph type="pic" idx="10"/>
          </p:nvPr>
        </p:nvSpPr>
        <p:spPr>
          <a:xfrm>
            <a:off x="3302000" y="802481"/>
            <a:ext cx="5589588" cy="3683794"/>
          </a:xfrm>
          <a:effectLst>
            <a:outerShdw blurRad="50800" dist="38100" dir="5400000" algn="tl" rotWithShape="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extLst>
      <p:ext uri="{BB962C8B-B14F-4D97-AF65-F5344CB8AC3E}">
        <p14:creationId xmlns="" xmlns:p14="http://schemas.microsoft.com/office/powerpoint/2010/main" val="537125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ounded Rectangle 4"/>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4"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2771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ounded Rectangle 5"/>
          <p:cNvSpPr/>
          <p:nvPr userDrawn="1"/>
        </p:nvSpPr>
        <p:spPr bwMode="auto">
          <a:xfrm>
            <a:off x="228600" y="152400"/>
            <a:ext cx="8686800" cy="428625"/>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4"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
        <p:nvSpPr>
          <p:cNvPr id="7" name="Rounded Rectangle 6"/>
          <p:cNvSpPr/>
          <p:nvPr userDrawn="1"/>
        </p:nvSpPr>
        <p:spPr bwMode="auto">
          <a:xfrm>
            <a:off x="3492500" y="4705350"/>
            <a:ext cx="5422900" cy="247650"/>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9" name="TextBox 8"/>
          <p:cNvSpPr txBox="1"/>
          <p:nvPr userDrawn="1"/>
        </p:nvSpPr>
        <p:spPr>
          <a:xfrm>
            <a:off x="3759200" y="4654550"/>
            <a:ext cx="4927600" cy="307777"/>
          </a:xfrm>
          <a:prstGeom prst="rect">
            <a:avLst/>
          </a:prstGeom>
          <a:noFill/>
          <a:effectLst>
            <a:outerShdw blurRad="25400" dist="25400" dir="2700000">
              <a:srgbClr val="000000">
                <a:alpha val="40000"/>
              </a:srgbClr>
            </a:outerShdw>
          </a:effectLst>
        </p:spPr>
        <p:txBody>
          <a:bodyPr wrap="square" rtlCol="0">
            <a:spAutoFit/>
          </a:bodyPr>
          <a:lstStyle/>
          <a:p>
            <a:pPr algn="ctr"/>
            <a:r>
              <a:rPr lang="en-US" sz="1400" b="1" cap="all" dirty="0">
                <a:solidFill>
                  <a:srgbClr val="FFFFFF"/>
                </a:solidFill>
                <a:latin typeface="Gill Sans MT"/>
                <a:ea typeface="ヒラギノ角ゴ Pro W3" charset="-128"/>
                <a:cs typeface="ヒラギノ角ゴ Pro W3" charset="-128"/>
              </a:rPr>
              <a:t>Confidential – For Internal Purposes Only</a:t>
            </a:r>
            <a:endParaRPr lang="en-US" sz="1400" b="1" cap="all" dirty="0">
              <a:solidFill>
                <a:srgbClr val="FFFFFF"/>
              </a:solidFill>
              <a:latin typeface="Gill Sans MT"/>
              <a:ea typeface="ヒラギノ角ゴ Pro W3" charset="-128"/>
            </a:endParaRPr>
          </a:p>
        </p:txBody>
      </p:sp>
    </p:spTree>
    <p:extLst>
      <p:ext uri="{BB962C8B-B14F-4D97-AF65-F5344CB8AC3E}">
        <p14:creationId xmlns="" xmlns:p14="http://schemas.microsoft.com/office/powerpoint/2010/main" val="187754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5" name="Rectangle 4"/>
          <p:cNvSpPr/>
          <p:nvPr userDrawn="1"/>
        </p:nvSpPr>
        <p:spPr bwMode="auto">
          <a:xfrm>
            <a:off x="6223000" y="4714875"/>
            <a:ext cx="2603500" cy="285750"/>
          </a:xfrm>
          <a:prstGeom prst="rect">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a:solidFill>
                <a:schemeClr val="tx1"/>
              </a:solidFill>
              <a:latin typeface="Arial" charset="0"/>
            </a:endParaRPr>
          </a:p>
        </p:txBody>
      </p:sp>
      <p:sp>
        <p:nvSpPr>
          <p:cNvPr id="2" name="Title 1"/>
          <p:cNvSpPr>
            <a:spLocks noGrp="1"/>
          </p:cNvSpPr>
          <p:nvPr>
            <p:ph type="title"/>
          </p:nvPr>
        </p:nvSpPr>
        <p:spPr>
          <a:xfrm>
            <a:off x="355600" y="212725"/>
            <a:ext cx="8458200" cy="3619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1567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58646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91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solidFill>
                  <a:srgbClr val="003A69"/>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effectLst>
            <a:outerShdw blurRad="50800" dist="38100" dir="5400000" algn="tl" rotWithShape="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95451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Rounded Rectangle 5"/>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b="1" dirty="0">
              <a:solidFill>
                <a:srgbClr val="000000"/>
              </a:solidFill>
              <a:latin typeface="Arial" charset="0"/>
            </a:endParaRPr>
          </a:p>
        </p:txBody>
      </p:sp>
      <p:sp>
        <p:nvSpPr>
          <p:cNvPr id="3" name="Table Placeholder 2"/>
          <p:cNvSpPr>
            <a:spLocks noGrp="1"/>
          </p:cNvSpPr>
          <p:nvPr>
            <p:ph type="tbl" idx="1"/>
          </p:nvPr>
        </p:nvSpPr>
        <p:spPr>
          <a:xfrm>
            <a:off x="457200" y="971551"/>
            <a:ext cx="8229600" cy="3394472"/>
          </a:xfrm>
        </p:spPr>
        <p:txBody>
          <a:bodyPr/>
          <a:lstStyle/>
          <a:p>
            <a:pPr lvl="0"/>
            <a:endParaRPr lang="en-US" noProof="0" smtClean="0"/>
          </a:p>
        </p:txBody>
      </p:sp>
      <p:sp>
        <p:nvSpPr>
          <p:cNvPr id="5"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03644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212725"/>
            <a:ext cx="8458200" cy="361950"/>
          </a:xfrm>
          <a:prstGeom prst="rect">
            <a:avLst/>
          </a:prstGeom>
        </p:spPr>
        <p:txBody>
          <a:bodyPr/>
          <a:lstStyle>
            <a:lvl1pPr>
              <a:defRPr>
                <a:solidFill>
                  <a:srgbClr val="003A6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8440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228600" y="152400"/>
            <a:ext cx="8686800" cy="428625"/>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5" name="Rounded Rectangle 4"/>
          <p:cNvSpPr/>
          <p:nvPr userDrawn="1"/>
        </p:nvSpPr>
        <p:spPr bwMode="auto">
          <a:xfrm>
            <a:off x="3492500" y="4705350"/>
            <a:ext cx="5422900" cy="247650"/>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6" name="TextBox 5"/>
          <p:cNvSpPr txBox="1"/>
          <p:nvPr userDrawn="1"/>
        </p:nvSpPr>
        <p:spPr>
          <a:xfrm>
            <a:off x="3759200" y="4654550"/>
            <a:ext cx="4927600" cy="307975"/>
          </a:xfrm>
          <a:prstGeom prst="rect">
            <a:avLst/>
          </a:prstGeom>
          <a:noFill/>
          <a:effectLst>
            <a:outerShdw blurRad="25400" dist="25400" dir="2700000">
              <a:srgbClr val="000000">
                <a:alpha val="40000"/>
              </a:srgbClr>
            </a:outerShdw>
          </a:effectLst>
        </p:spPr>
        <p:txBody>
          <a:bodyPr>
            <a:spAutoFit/>
          </a:bodyPr>
          <a:lstStyle/>
          <a:p>
            <a:pPr algn="ctr">
              <a:defRPr/>
            </a:pPr>
            <a:r>
              <a:rPr lang="en-US" sz="1400" b="1" cap="all" dirty="0">
                <a:solidFill>
                  <a:schemeClr val="bg1"/>
                </a:solidFill>
                <a:latin typeface="+mj-lt"/>
                <a:ea typeface="ヒラギノ角ゴ Pro W3" charset="-128"/>
                <a:cs typeface="ヒラギノ角ゴ Pro W3" charset="-128"/>
              </a:rPr>
              <a:t>Confidential – For Internal Purposes Only</a:t>
            </a:r>
          </a:p>
        </p:txBody>
      </p:sp>
      <p:sp>
        <p:nvSpPr>
          <p:cNvPr id="2" name="Title 1"/>
          <p:cNvSpPr>
            <a:spLocks noGrp="1"/>
          </p:cNvSpPr>
          <p:nvPr>
            <p:ph type="title"/>
          </p:nvPr>
        </p:nvSpPr>
        <p:spPr>
          <a:xfrm>
            <a:off x="355600" y="212725"/>
            <a:ext cx="8458200" cy="36195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06949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bwMode="auto">
          <a:xfrm>
            <a:off x="546100" y="3200400"/>
            <a:ext cx="8128000" cy="12287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2" name="Title 1"/>
          <p:cNvSpPr>
            <a:spLocks noGrp="1"/>
          </p:cNvSpPr>
          <p:nvPr>
            <p:ph type="title"/>
          </p:nvPr>
        </p:nvSpPr>
        <p:spPr>
          <a:xfrm>
            <a:off x="722313" y="3305176"/>
            <a:ext cx="7772400" cy="1021556"/>
          </a:xfrm>
          <a:prstGeom prst="rect">
            <a:avLst/>
          </a:prstGeom>
        </p:spPr>
        <p:txBody>
          <a:bodyPr/>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133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31734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ounded Rectangle 6"/>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9" name="Rounded Rectangle 8"/>
          <p:cNvSpPr/>
          <p:nvPr userDrawn="1"/>
        </p:nvSpPr>
        <p:spPr bwMode="auto">
          <a:xfrm>
            <a:off x="546100" y="874713"/>
            <a:ext cx="3733800" cy="3659187"/>
          </a:xfrm>
          <a:prstGeom prst="roundRect">
            <a:avLst>
              <a:gd name="adj" fmla="val 8164"/>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a:solidFill>
                <a:schemeClr val="tx1"/>
              </a:solidFill>
              <a:latin typeface="Arial" charset="0"/>
            </a:endParaRPr>
          </a:p>
        </p:txBody>
      </p:sp>
      <p:sp>
        <p:nvSpPr>
          <p:cNvPr id="10" name="Rounded Rectangle 9"/>
          <p:cNvSpPr/>
          <p:nvPr userDrawn="1"/>
        </p:nvSpPr>
        <p:spPr bwMode="auto">
          <a:xfrm>
            <a:off x="1155700" y="703263"/>
            <a:ext cx="2489200" cy="3524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en-US" sz="2400" dirty="0">
              <a:solidFill>
                <a:schemeClr val="bg1"/>
              </a:solidFill>
              <a:effectLst>
                <a:outerShdw blurRad="50800" dist="38100" dir="5400000">
                  <a:srgbClr val="000000">
                    <a:alpha val="43000"/>
                  </a:srgbClr>
                </a:outerShdw>
              </a:effectLst>
              <a:latin typeface="+mj-lt"/>
            </a:endParaRPr>
          </a:p>
        </p:txBody>
      </p:sp>
      <p:sp>
        <p:nvSpPr>
          <p:cNvPr id="11" name="Rounded Rectangle 10"/>
          <p:cNvSpPr/>
          <p:nvPr userDrawn="1"/>
        </p:nvSpPr>
        <p:spPr bwMode="auto">
          <a:xfrm>
            <a:off x="4876800" y="874713"/>
            <a:ext cx="3733800" cy="3659187"/>
          </a:xfrm>
          <a:prstGeom prst="roundRect">
            <a:avLst>
              <a:gd name="adj" fmla="val 8164"/>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a:solidFill>
                <a:schemeClr val="tx1"/>
              </a:solidFill>
              <a:latin typeface="Arial" charset="0"/>
            </a:endParaRPr>
          </a:p>
        </p:txBody>
      </p:sp>
      <p:sp>
        <p:nvSpPr>
          <p:cNvPr id="12" name="Rounded Rectangle 11"/>
          <p:cNvSpPr/>
          <p:nvPr userDrawn="1"/>
        </p:nvSpPr>
        <p:spPr bwMode="auto">
          <a:xfrm>
            <a:off x="5486400" y="703263"/>
            <a:ext cx="2489200" cy="352425"/>
          </a:xfrm>
          <a:prstGeom prst="roundRect">
            <a:avLst/>
          </a:prstGeom>
          <a:gradFill>
            <a:gsLst>
              <a:gs pos="0">
                <a:srgbClr val="9C3022"/>
              </a:gs>
              <a:gs pos="100000">
                <a:srgbClr val="B25B55"/>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en-US" sz="2400" dirty="0">
              <a:solidFill>
                <a:schemeClr val="bg1"/>
              </a:solidFill>
              <a:effectLst>
                <a:outerShdw blurRad="50800" dist="38100" dir="5400000">
                  <a:srgbClr val="000000">
                    <a:alpha val="43000"/>
                  </a:srgbClr>
                </a:outerShdw>
              </a:effectLst>
              <a:latin typeface="+mj-lt"/>
            </a:endParaRPr>
          </a:p>
        </p:txBody>
      </p:sp>
      <p:sp>
        <p:nvSpPr>
          <p:cNvPr id="8"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06500" y="716758"/>
            <a:ext cx="2374900" cy="333374"/>
          </a:xfrm>
        </p:spPr>
        <p:txBody>
          <a:bodyPr anchor="ctr" anchorCtr="1">
            <a:normAutofit/>
          </a:bodyPr>
          <a:lstStyle>
            <a:lvl1pPr marL="0" indent="0" algn="ctr">
              <a:lnSpc>
                <a:spcPct val="80000"/>
              </a:lnSpc>
              <a:buNone/>
              <a:defRPr sz="1800" b="1">
                <a:solidFill>
                  <a:srgbClr val="FFFFF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495926" y="706042"/>
            <a:ext cx="2479675" cy="363140"/>
          </a:xfrm>
        </p:spPr>
        <p:txBody>
          <a:bodyPr anchor="ctr" anchorCtr="1">
            <a:normAutofit/>
          </a:bodyPr>
          <a:lstStyle>
            <a:lvl1pPr marL="0" indent="0">
              <a:lnSpc>
                <a:spcPct val="80000"/>
              </a:lnSpc>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226" y="1138237"/>
            <a:ext cx="3343275" cy="3224213"/>
          </a:xfrm>
        </p:spPr>
        <p:txBody>
          <a:bodyPr/>
          <a:lstStyle>
            <a:lvl1pPr>
              <a:defRPr sz="2400">
                <a:latin typeface="+mn-lt"/>
                <a:cs typeface="Arial"/>
              </a:defRPr>
            </a:lvl1pPr>
            <a:lvl2pPr>
              <a:defRPr sz="2000">
                <a:latin typeface="+mn-lt"/>
                <a:cs typeface="Arial"/>
              </a:defRPr>
            </a:lvl2pPr>
            <a:lvl3pPr>
              <a:defRPr sz="1800">
                <a:latin typeface="+mn-lt"/>
                <a:cs typeface="Arial"/>
              </a:defRPr>
            </a:lvl3pPr>
            <a:lvl4pPr>
              <a:defRPr sz="1600">
                <a:latin typeface="+mn-lt"/>
                <a:cs typeface="Arial"/>
              </a:defRPr>
            </a:lvl4pPr>
            <a:lvl5pPr>
              <a:defRPr sz="1600">
                <a:latin typeface="+mn-lt"/>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0412" y="1138237"/>
            <a:ext cx="3354388" cy="3224213"/>
          </a:xfrm>
        </p:spPr>
        <p:txBody>
          <a:bodyPr/>
          <a:lstStyle>
            <a:lvl1pPr>
              <a:defRPr sz="2400">
                <a:latin typeface="+mn-lt"/>
                <a:cs typeface="Arial"/>
              </a:defRPr>
            </a:lvl1pPr>
            <a:lvl2pPr>
              <a:defRPr sz="2000">
                <a:latin typeface="+mn-lt"/>
                <a:cs typeface="Arial"/>
              </a:defRPr>
            </a:lvl2pPr>
            <a:lvl3pPr>
              <a:defRPr sz="1800">
                <a:latin typeface="+mn-lt"/>
                <a:cs typeface="Arial"/>
              </a:defRPr>
            </a:lvl3pPr>
            <a:lvl4pPr>
              <a:defRPr sz="1600">
                <a:latin typeface="+mn-lt"/>
                <a:cs typeface="Arial"/>
              </a:defRPr>
            </a:lvl4pPr>
            <a:lvl5pPr>
              <a:defRPr sz="1600">
                <a:latin typeface="+mn-lt"/>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8761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ounded Rectangle 4"/>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3" name="Content Placeholder 2"/>
          <p:cNvSpPr>
            <a:spLocks noGrp="1"/>
          </p:cNvSpPr>
          <p:nvPr>
            <p:ph sz="half" idx="1"/>
          </p:nvPr>
        </p:nvSpPr>
        <p:spPr>
          <a:xfrm>
            <a:off x="457200" y="971551"/>
            <a:ext cx="4038600" cy="339447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1551"/>
            <a:ext cx="4038600" cy="339447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0491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ounded Rectangle 4"/>
          <p:cNvSpPr/>
          <p:nvPr userDrawn="1"/>
        </p:nvSpPr>
        <p:spPr bwMode="auto">
          <a:xfrm>
            <a:off x="228600" y="152400"/>
            <a:ext cx="8686800" cy="428625"/>
          </a:xfrm>
          <a:prstGeom prst="roundRect">
            <a:avLst/>
          </a:prstGeom>
          <a:gradFill>
            <a:gsLst>
              <a:gs pos="0">
                <a:srgbClr val="003A69"/>
              </a:gs>
              <a:gs pos="100000">
                <a:srgbClr val="596BA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b="1" dirty="0">
              <a:solidFill>
                <a:schemeClr val="tx1"/>
              </a:solidFill>
              <a:latin typeface="Arial" charset="0"/>
            </a:endParaRPr>
          </a:p>
        </p:txBody>
      </p:sp>
      <p:sp>
        <p:nvSpPr>
          <p:cNvPr id="3" name="Content Placeholder 2"/>
          <p:cNvSpPr>
            <a:spLocks noGrp="1"/>
          </p:cNvSpPr>
          <p:nvPr>
            <p:ph sz="half" idx="1"/>
          </p:nvPr>
        </p:nvSpPr>
        <p:spPr>
          <a:xfrm>
            <a:off x="342900" y="800100"/>
            <a:ext cx="2654300" cy="36861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55600" y="212725"/>
            <a:ext cx="8458200" cy="361950"/>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
        <p:nvSpPr>
          <p:cNvPr id="8" name="Picture Placeholder 2"/>
          <p:cNvSpPr>
            <a:spLocks noGrp="1"/>
          </p:cNvSpPr>
          <p:nvPr>
            <p:ph type="pic" idx="10"/>
          </p:nvPr>
        </p:nvSpPr>
        <p:spPr>
          <a:xfrm>
            <a:off x="3302000" y="802481"/>
            <a:ext cx="5589588" cy="3683794"/>
          </a:xfrm>
          <a:effectLst>
            <a:outerShdw blurRad="50800" dist="38100" dir="5400000" algn="tl" rotWithShape="0">
              <a:srgbClr val="000000">
                <a:alpha val="43000"/>
              </a:srgbClr>
            </a:outerShdw>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extLst>
      <p:ext uri="{BB962C8B-B14F-4D97-AF65-F5344CB8AC3E}">
        <p14:creationId xmlns="" xmlns:p14="http://schemas.microsoft.com/office/powerpoint/2010/main" val="237178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715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Title Placeholder 4"/>
          <p:cNvSpPr>
            <a:spLocks noGrp="1"/>
          </p:cNvSpPr>
          <p:nvPr>
            <p:ph type="title"/>
          </p:nvPr>
        </p:nvSpPr>
        <p:spPr>
          <a:xfrm>
            <a:off x="419100" y="206375"/>
            <a:ext cx="8382000" cy="4953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88" r:id="rId4"/>
    <p:sldLayoutId id="2147483895" r:id="rId5"/>
    <p:sldLayoutId id="2147483896" r:id="rId6"/>
    <p:sldLayoutId id="2147483897" r:id="rId7"/>
    <p:sldLayoutId id="2147483898" r:id="rId8"/>
    <p:sldLayoutId id="2147483899" r:id="rId9"/>
    <p:sldLayoutId id="2147483889" r:id="rId10"/>
    <p:sldLayoutId id="2147483900" r:id="rId11"/>
    <p:sldLayoutId id="2147483901" r:id="rId12"/>
    <p:sldLayoutId id="2147483890" r:id="rId13"/>
    <p:sldLayoutId id="2147483902" r:id="rId14"/>
    <p:sldLayoutId id="2147483891" r:id="rId15"/>
    <p:sldLayoutId id="2147483903" r:id="rId16"/>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800" kern="1200" spc="-30">
          <a:solidFill>
            <a:srgbClr val="003A69"/>
          </a:solidFill>
          <a:effectLst>
            <a:outerShdw blurRad="50800" dist="12700" dir="5400000" algn="tl" rotWithShape="0">
              <a:srgbClr val="000000">
                <a:alpha val="43000"/>
              </a:srgbClr>
            </a:outerShdw>
          </a:effectLst>
          <a:latin typeface="Gill Sans MT"/>
          <a:ea typeface="MS PGothic" pitchFamily="34" charset="-128"/>
          <a:cs typeface="ＭＳ Ｐゴシック" charset="-128"/>
        </a:defRPr>
      </a:lvl1pPr>
      <a:lvl2pPr algn="l" rtl="0" eaLnBrk="0" fontAlgn="base" hangingPunct="0">
        <a:lnSpc>
          <a:spcPct val="80000"/>
        </a:lnSpc>
        <a:spcBef>
          <a:spcPct val="0"/>
        </a:spcBef>
        <a:spcAft>
          <a:spcPct val="0"/>
        </a:spcAft>
        <a:defRPr sz="2800">
          <a:solidFill>
            <a:srgbClr val="003A69"/>
          </a:solidFill>
          <a:latin typeface="Gill Sans MT" charset="0"/>
          <a:ea typeface="MS PGothic" pitchFamily="34" charset="-128"/>
          <a:cs typeface="ＭＳ Ｐゴシック" charset="-128"/>
        </a:defRPr>
      </a:lvl2pPr>
      <a:lvl3pPr algn="l" rtl="0" eaLnBrk="0" fontAlgn="base" hangingPunct="0">
        <a:lnSpc>
          <a:spcPct val="80000"/>
        </a:lnSpc>
        <a:spcBef>
          <a:spcPct val="0"/>
        </a:spcBef>
        <a:spcAft>
          <a:spcPct val="0"/>
        </a:spcAft>
        <a:defRPr sz="2800">
          <a:solidFill>
            <a:srgbClr val="003A69"/>
          </a:solidFill>
          <a:latin typeface="Gill Sans MT" charset="0"/>
          <a:ea typeface="MS PGothic" pitchFamily="34" charset="-128"/>
          <a:cs typeface="ＭＳ Ｐゴシック" charset="-128"/>
        </a:defRPr>
      </a:lvl3pPr>
      <a:lvl4pPr algn="l" rtl="0" eaLnBrk="0" fontAlgn="base" hangingPunct="0">
        <a:lnSpc>
          <a:spcPct val="80000"/>
        </a:lnSpc>
        <a:spcBef>
          <a:spcPct val="0"/>
        </a:spcBef>
        <a:spcAft>
          <a:spcPct val="0"/>
        </a:spcAft>
        <a:defRPr sz="2800">
          <a:solidFill>
            <a:srgbClr val="003A69"/>
          </a:solidFill>
          <a:latin typeface="Gill Sans MT" charset="0"/>
          <a:ea typeface="MS PGothic" pitchFamily="34" charset="-128"/>
          <a:cs typeface="ＭＳ Ｐゴシック" charset="-128"/>
        </a:defRPr>
      </a:lvl4pPr>
      <a:lvl5pPr algn="l" rtl="0" eaLnBrk="0" fontAlgn="base" hangingPunct="0">
        <a:lnSpc>
          <a:spcPct val="80000"/>
        </a:lnSpc>
        <a:spcBef>
          <a:spcPct val="0"/>
        </a:spcBef>
        <a:spcAft>
          <a:spcPct val="0"/>
        </a:spcAft>
        <a:defRPr sz="2800">
          <a:solidFill>
            <a:srgbClr val="003A69"/>
          </a:solidFill>
          <a:latin typeface="Gill Sans MT" charset="0"/>
          <a:ea typeface="MS PGothic" pitchFamily="34" charset="-128"/>
          <a:cs typeface="ＭＳ Ｐゴシック" charset="-128"/>
        </a:defRPr>
      </a:lvl5pPr>
      <a:lvl6pPr marL="457200" algn="l" rtl="0" fontAlgn="base">
        <a:lnSpc>
          <a:spcPct val="80000"/>
        </a:lnSpc>
        <a:spcBef>
          <a:spcPct val="0"/>
        </a:spcBef>
        <a:spcAft>
          <a:spcPct val="0"/>
        </a:spcAft>
        <a:defRPr sz="2800" b="1">
          <a:solidFill>
            <a:schemeClr val="accent2"/>
          </a:solidFill>
          <a:latin typeface="Arial" charset="0"/>
        </a:defRPr>
      </a:lvl6pPr>
      <a:lvl7pPr marL="914400" algn="l" rtl="0" fontAlgn="base">
        <a:lnSpc>
          <a:spcPct val="80000"/>
        </a:lnSpc>
        <a:spcBef>
          <a:spcPct val="0"/>
        </a:spcBef>
        <a:spcAft>
          <a:spcPct val="0"/>
        </a:spcAft>
        <a:defRPr sz="2800" b="1">
          <a:solidFill>
            <a:schemeClr val="accent2"/>
          </a:solidFill>
          <a:latin typeface="Arial" charset="0"/>
        </a:defRPr>
      </a:lvl7pPr>
      <a:lvl8pPr marL="1371600" algn="l" rtl="0" fontAlgn="base">
        <a:lnSpc>
          <a:spcPct val="80000"/>
        </a:lnSpc>
        <a:spcBef>
          <a:spcPct val="0"/>
        </a:spcBef>
        <a:spcAft>
          <a:spcPct val="0"/>
        </a:spcAft>
        <a:defRPr sz="2800" b="1">
          <a:solidFill>
            <a:schemeClr val="accent2"/>
          </a:solidFill>
          <a:latin typeface="Arial" charset="0"/>
        </a:defRPr>
      </a:lvl8pPr>
      <a:lvl9pPr marL="1828800" algn="l" rtl="0" fontAlgn="base">
        <a:lnSpc>
          <a:spcPct val="80000"/>
        </a:lnSpc>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971551"/>
            <a:ext cx="8229600" cy="339447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p:cNvSpPr>
            <a:spLocks noGrp="1"/>
          </p:cNvSpPr>
          <p:nvPr>
            <p:ph type="title"/>
          </p:nvPr>
        </p:nvSpPr>
        <p:spPr>
          <a:xfrm>
            <a:off x="419100" y="206375"/>
            <a:ext cx="8382000" cy="4953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185047984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800" kern="1200" spc="-30">
          <a:solidFill>
            <a:srgbClr val="003A69"/>
          </a:solidFill>
          <a:effectLst>
            <a:outerShdw blurRad="50800" dist="12700" dir="5400000" algn="tl" rotWithShape="0">
              <a:srgbClr val="000000">
                <a:alpha val="43000"/>
              </a:srgbClr>
            </a:outerShdw>
          </a:effectLst>
          <a:latin typeface="Gill Sans MT"/>
          <a:ea typeface="ＭＳ Ｐゴシック" charset="-128"/>
          <a:cs typeface="ＭＳ Ｐゴシック" charset="-128"/>
        </a:defRPr>
      </a:lvl1pPr>
      <a:lvl2pPr algn="l" rtl="0" eaLnBrk="0" fontAlgn="base" hangingPunct="0">
        <a:lnSpc>
          <a:spcPct val="80000"/>
        </a:lnSpc>
        <a:spcBef>
          <a:spcPct val="0"/>
        </a:spcBef>
        <a:spcAft>
          <a:spcPct val="0"/>
        </a:spcAft>
        <a:defRPr sz="2800">
          <a:solidFill>
            <a:schemeClr val="accent1"/>
          </a:solidFill>
          <a:latin typeface="Gill Sans MT" charset="0"/>
          <a:ea typeface="ＭＳ Ｐゴシック" charset="-128"/>
          <a:cs typeface="ＭＳ Ｐゴシック" charset="-128"/>
        </a:defRPr>
      </a:lvl2pPr>
      <a:lvl3pPr algn="l" rtl="0" eaLnBrk="0" fontAlgn="base" hangingPunct="0">
        <a:lnSpc>
          <a:spcPct val="80000"/>
        </a:lnSpc>
        <a:spcBef>
          <a:spcPct val="0"/>
        </a:spcBef>
        <a:spcAft>
          <a:spcPct val="0"/>
        </a:spcAft>
        <a:defRPr sz="2800">
          <a:solidFill>
            <a:schemeClr val="accent1"/>
          </a:solidFill>
          <a:latin typeface="Gill Sans MT" charset="0"/>
          <a:ea typeface="ＭＳ Ｐゴシック" charset="-128"/>
          <a:cs typeface="ＭＳ Ｐゴシック" charset="-128"/>
        </a:defRPr>
      </a:lvl3pPr>
      <a:lvl4pPr algn="l" rtl="0" eaLnBrk="0" fontAlgn="base" hangingPunct="0">
        <a:lnSpc>
          <a:spcPct val="80000"/>
        </a:lnSpc>
        <a:spcBef>
          <a:spcPct val="0"/>
        </a:spcBef>
        <a:spcAft>
          <a:spcPct val="0"/>
        </a:spcAft>
        <a:defRPr sz="2800">
          <a:solidFill>
            <a:schemeClr val="accent1"/>
          </a:solidFill>
          <a:latin typeface="Gill Sans MT" charset="0"/>
          <a:ea typeface="ＭＳ Ｐゴシック" charset="-128"/>
          <a:cs typeface="ＭＳ Ｐゴシック" charset="-128"/>
        </a:defRPr>
      </a:lvl4pPr>
      <a:lvl5pPr algn="l" rtl="0" eaLnBrk="0" fontAlgn="base" hangingPunct="0">
        <a:lnSpc>
          <a:spcPct val="80000"/>
        </a:lnSpc>
        <a:spcBef>
          <a:spcPct val="0"/>
        </a:spcBef>
        <a:spcAft>
          <a:spcPct val="0"/>
        </a:spcAft>
        <a:defRPr sz="2800">
          <a:solidFill>
            <a:schemeClr val="accent1"/>
          </a:solidFill>
          <a:latin typeface="Gill Sans MT" charset="0"/>
          <a:ea typeface="ＭＳ Ｐゴシック" charset="-128"/>
          <a:cs typeface="ＭＳ Ｐゴシック" charset="-128"/>
        </a:defRPr>
      </a:lvl5pPr>
      <a:lvl6pPr marL="457200" algn="l" rtl="0" fontAlgn="base">
        <a:lnSpc>
          <a:spcPct val="80000"/>
        </a:lnSpc>
        <a:spcBef>
          <a:spcPct val="0"/>
        </a:spcBef>
        <a:spcAft>
          <a:spcPct val="0"/>
        </a:spcAft>
        <a:defRPr sz="2800" b="1">
          <a:solidFill>
            <a:schemeClr val="accent2"/>
          </a:solidFill>
          <a:latin typeface="Arial" charset="0"/>
        </a:defRPr>
      </a:lvl6pPr>
      <a:lvl7pPr marL="914400" algn="l" rtl="0" fontAlgn="base">
        <a:lnSpc>
          <a:spcPct val="80000"/>
        </a:lnSpc>
        <a:spcBef>
          <a:spcPct val="0"/>
        </a:spcBef>
        <a:spcAft>
          <a:spcPct val="0"/>
        </a:spcAft>
        <a:defRPr sz="2800" b="1">
          <a:solidFill>
            <a:schemeClr val="accent2"/>
          </a:solidFill>
          <a:latin typeface="Arial" charset="0"/>
        </a:defRPr>
      </a:lvl7pPr>
      <a:lvl8pPr marL="1371600" algn="l" rtl="0" fontAlgn="base">
        <a:lnSpc>
          <a:spcPct val="80000"/>
        </a:lnSpc>
        <a:spcBef>
          <a:spcPct val="0"/>
        </a:spcBef>
        <a:spcAft>
          <a:spcPct val="0"/>
        </a:spcAft>
        <a:defRPr sz="2800" b="1">
          <a:solidFill>
            <a:schemeClr val="accent2"/>
          </a:solidFill>
          <a:latin typeface="Arial" charset="0"/>
        </a:defRPr>
      </a:lvl8pPr>
      <a:lvl9pPr marL="1828800" algn="l" rtl="0" fontAlgn="base">
        <a:lnSpc>
          <a:spcPct val="80000"/>
        </a:lnSpc>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Font typeface="Lucida Grande"/>
        <a:buChar char="»"/>
        <a:defRPr sz="2000">
          <a:solidFill>
            <a:srgbClr val="262626"/>
          </a:solidFill>
          <a:latin typeface="+mn-lt"/>
          <a:ea typeface="ＭＳ Ｐゴシック" charset="-128"/>
          <a:cs typeface="Arial"/>
        </a:defRPr>
      </a:lvl1pPr>
      <a:lvl2pPr marL="742950" indent="-285750" algn="l" rtl="0" eaLnBrk="0" fontAlgn="base" hangingPunct="0">
        <a:spcBef>
          <a:spcPct val="20000"/>
        </a:spcBef>
        <a:spcAft>
          <a:spcPct val="0"/>
        </a:spcAft>
        <a:buChar char="–"/>
        <a:defRPr sz="1900">
          <a:solidFill>
            <a:srgbClr val="262626"/>
          </a:solidFill>
          <a:latin typeface="+mn-lt"/>
          <a:ea typeface="ＭＳ Ｐゴシック" charset="-128"/>
          <a:cs typeface="Arial"/>
        </a:defRPr>
      </a:lvl2pPr>
      <a:lvl3pPr marL="1005840" indent="-228600" algn="l" rtl="0" eaLnBrk="0" fontAlgn="base" hangingPunct="0">
        <a:spcBef>
          <a:spcPct val="20000"/>
        </a:spcBef>
        <a:spcAft>
          <a:spcPct val="0"/>
        </a:spcAft>
        <a:buChar char="•"/>
        <a:defRPr>
          <a:solidFill>
            <a:srgbClr val="262626"/>
          </a:solidFill>
          <a:latin typeface="+mn-lt"/>
          <a:ea typeface="ヒラギノ角ゴ Pro W3" charset="-128"/>
          <a:cs typeface="Arial"/>
        </a:defRPr>
      </a:lvl3pPr>
      <a:lvl4pPr marL="1325880" indent="-228600" algn="l" rtl="0" eaLnBrk="0" fontAlgn="base" hangingPunct="0">
        <a:spcBef>
          <a:spcPct val="20000"/>
        </a:spcBef>
        <a:spcAft>
          <a:spcPct val="0"/>
        </a:spcAft>
        <a:buChar char="–"/>
        <a:defRPr sz="1600">
          <a:solidFill>
            <a:srgbClr val="262626"/>
          </a:solidFill>
          <a:latin typeface="+mn-lt"/>
          <a:ea typeface="ヒラギノ角ゴ Pro W3" charset="-128"/>
          <a:cs typeface="Arial"/>
        </a:defRPr>
      </a:lvl4pPr>
      <a:lvl5pPr marL="1508760" indent="-228600" algn="l" rtl="0" eaLnBrk="0" fontAlgn="base" hangingPunct="0">
        <a:spcBef>
          <a:spcPct val="20000"/>
        </a:spcBef>
        <a:spcAft>
          <a:spcPct val="0"/>
        </a:spcAft>
        <a:buChar char="»"/>
        <a:defRPr sz="1600">
          <a:solidFill>
            <a:srgbClr val="262626"/>
          </a:solidFill>
          <a:latin typeface="+mn-lt"/>
          <a:ea typeface="ヒラギノ角ゴ Pro W3" charset="-128"/>
          <a:cs typeface="Arial"/>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subTitle" idx="1"/>
          </p:nvPr>
        </p:nvSpPr>
        <p:spPr>
          <a:xfrm>
            <a:off x="625475" y="3743325"/>
            <a:ext cx="7962900" cy="733425"/>
          </a:xfrm>
        </p:spPr>
        <p:txBody>
          <a:bodyPr>
            <a:normAutofit lnSpcReduction="10000"/>
          </a:bodyPr>
          <a:lstStyle/>
          <a:p>
            <a:pPr>
              <a:defRPr/>
            </a:pPr>
            <a:r>
              <a:rPr lang="en-US" sz="2400" dirty="0" err="1" smtClean="0">
                <a:ea typeface="Geneva"/>
                <a:cs typeface="Geneva"/>
              </a:rPr>
              <a:t>OpenVSwitch</a:t>
            </a:r>
            <a:r>
              <a:rPr lang="en-US" sz="2400" dirty="0" smtClean="0">
                <a:ea typeface="Geneva"/>
                <a:cs typeface="Geneva"/>
              </a:rPr>
              <a:t> conference Nov/2015</a:t>
            </a:r>
          </a:p>
          <a:p>
            <a:pPr>
              <a:defRPr/>
            </a:pPr>
            <a:r>
              <a:rPr lang="en-US" sz="2400" dirty="0" smtClean="0">
                <a:ea typeface="ＭＳ Ｐゴシック" charset="-128"/>
                <a:cs typeface="Arial" pitchFamily="34" charset="0"/>
              </a:rPr>
              <a:t>Tony van der </a:t>
            </a:r>
            <a:r>
              <a:rPr lang="en-US" sz="2400" dirty="0" err="1" smtClean="0">
                <a:ea typeface="ＭＳ Ｐゴシック" charset="-128"/>
                <a:cs typeface="Arial" pitchFamily="34" charset="0"/>
              </a:rPr>
              <a:t>Peet</a:t>
            </a:r>
            <a:r>
              <a:rPr lang="en-US" sz="2400" dirty="0" smtClean="0">
                <a:ea typeface="ＭＳ Ｐゴシック" charset="-128"/>
                <a:cs typeface="Arial" pitchFamily="34" charset="0"/>
              </a:rPr>
              <a:t>, Christchurch, NZ</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Future directions - TTP</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10</a:t>
            </a:fld>
            <a:endParaRPr lang="en-NZ" sz="1200" dirty="0">
              <a:solidFill>
                <a:srgbClr val="003A69"/>
              </a:solidFill>
              <a:latin typeface="Gill Sans MT"/>
              <a:ea typeface="ヒラギノ角ゴ Pro W3" charset="-128"/>
            </a:endParaRPr>
          </a:p>
        </p:txBody>
      </p:sp>
      <p:sp>
        <p:nvSpPr>
          <p:cNvPr id="6" name="Content Placeholder 1"/>
          <p:cNvSpPr txBox="1">
            <a:spLocks/>
          </p:cNvSpPr>
          <p:nvPr/>
        </p:nvSpPr>
        <p:spPr bwMode="auto">
          <a:xfrm>
            <a:off x="514349" y="3552824"/>
            <a:ext cx="8391525" cy="800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a:lstStyle>
          <a:p>
            <a:pPr>
              <a:buFont typeface="Arial" panose="020B0604020202020204" pitchFamily="34" charset="0"/>
              <a:buChar char="•"/>
            </a:pPr>
            <a:r>
              <a:rPr lang="en-US" kern="0" dirty="0" smtClean="0"/>
              <a:t>… a given application will use a subset of tables</a:t>
            </a:r>
          </a:p>
          <a:p>
            <a:pPr>
              <a:buFont typeface="Arial" panose="020B0604020202020204" pitchFamily="34" charset="0"/>
              <a:buChar char="•"/>
            </a:pPr>
            <a:r>
              <a:rPr lang="en-US" kern="0" dirty="0" smtClean="0"/>
              <a:t>… and have different matches and actions in each one</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95438" y="990600"/>
            <a:ext cx="5743575"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923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Future directions - TTP</a:t>
            </a:r>
            <a:endParaRPr lang="en-US" sz="2400" dirty="0"/>
          </a:p>
        </p:txBody>
      </p:sp>
      <p:sp>
        <p:nvSpPr>
          <p:cNvPr id="7" name="TextBox 6"/>
          <p:cNvSpPr txBox="1"/>
          <p:nvPr/>
        </p:nvSpPr>
        <p:spPr>
          <a:xfrm>
            <a:off x="1514474" y="439487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11</a:t>
            </a:fld>
            <a:endParaRPr lang="en-NZ" sz="1200" dirty="0">
              <a:solidFill>
                <a:srgbClr val="003A69"/>
              </a:solidFill>
              <a:latin typeface="Gill Sans MT"/>
              <a:ea typeface="ヒラギノ角ゴ Pro W3" charset="-128"/>
            </a:endParaRPr>
          </a:p>
        </p:txBody>
      </p:sp>
      <p:sp>
        <p:nvSpPr>
          <p:cNvPr id="6" name="Content Placeholder 1"/>
          <p:cNvSpPr txBox="1">
            <a:spLocks/>
          </p:cNvSpPr>
          <p:nvPr/>
        </p:nvSpPr>
        <p:spPr bwMode="auto">
          <a:xfrm>
            <a:off x="361949" y="598500"/>
            <a:ext cx="8391525" cy="639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a:lstStyle>
          <a:p>
            <a:pPr>
              <a:buFont typeface="Arial" panose="020B0604020202020204" pitchFamily="34" charset="0"/>
              <a:buChar char="•"/>
            </a:pPr>
            <a:r>
              <a:rPr lang="en-US" kern="0" dirty="0" smtClean="0"/>
              <a:t>The TTP (Table Type Pattern) is a formal description of flow table structure</a:t>
            </a:r>
          </a:p>
          <a:p>
            <a:pPr>
              <a:buFont typeface="Arial" panose="020B0604020202020204" pitchFamily="34" charset="0"/>
              <a:buChar char="•"/>
            </a:pPr>
            <a:r>
              <a:rPr lang="en-US" kern="0" dirty="0" smtClean="0"/>
              <a:t>Some of the latest thinking from Curt Beckmann, </a:t>
            </a:r>
            <a:r>
              <a:rPr lang="en-US" kern="0" dirty="0" smtClean="0"/>
              <a:t>at recent MWD</a:t>
            </a:r>
            <a:endParaRPr lang="en-US" kern="0" dirty="0" smtClean="0"/>
          </a:p>
        </p:txBody>
      </p:sp>
      <p:sp>
        <p:nvSpPr>
          <p:cNvPr id="5" name="Rectangle 4"/>
          <p:cNvSpPr/>
          <p:nvPr/>
        </p:nvSpPr>
        <p:spPr>
          <a:xfrm>
            <a:off x="2629782" y="1698965"/>
            <a:ext cx="2886880" cy="171150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sp>
        <p:nvSpPr>
          <p:cNvPr id="8" name="Rectangle 7"/>
          <p:cNvSpPr/>
          <p:nvPr/>
        </p:nvSpPr>
        <p:spPr>
          <a:xfrm>
            <a:off x="2769654" y="2199126"/>
            <a:ext cx="768926" cy="42579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A</a:t>
            </a:r>
            <a:br>
              <a:rPr lang="en-US" sz="1050" dirty="0">
                <a:solidFill>
                  <a:srgbClr val="FFFFFF"/>
                </a:solidFill>
                <a:latin typeface="Dual 300" panose="02000503020000020004" pitchFamily="2" charset="0"/>
              </a:rPr>
            </a:br>
            <a:r>
              <a:rPr lang="en-US" sz="1050" dirty="0">
                <a:solidFill>
                  <a:srgbClr val="FFFFFF"/>
                </a:solidFill>
                <a:latin typeface="Dual 300" panose="02000503020000020004" pitchFamily="2" charset="0"/>
              </a:rPr>
              <a:t>Use Case Rules</a:t>
            </a:r>
          </a:p>
        </p:txBody>
      </p:sp>
      <p:sp>
        <p:nvSpPr>
          <p:cNvPr id="9" name="Rectangle 8"/>
          <p:cNvSpPr/>
          <p:nvPr/>
        </p:nvSpPr>
        <p:spPr>
          <a:xfrm>
            <a:off x="2275625" y="1269708"/>
            <a:ext cx="860845" cy="25630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600" dirty="0">
                <a:solidFill>
                  <a:srgbClr val="FFFFFF"/>
                </a:solidFill>
                <a:latin typeface="Dual 300" panose="02000503020000020004" pitchFamily="2" charset="0"/>
              </a:rPr>
              <a:t>App W</a:t>
            </a:r>
          </a:p>
        </p:txBody>
      </p:sp>
      <p:sp>
        <p:nvSpPr>
          <p:cNvPr id="10" name="Rectangle 9"/>
          <p:cNvSpPr/>
          <p:nvPr/>
        </p:nvSpPr>
        <p:spPr>
          <a:xfrm>
            <a:off x="3196404" y="1269708"/>
            <a:ext cx="860845" cy="25630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600" dirty="0">
                <a:solidFill>
                  <a:srgbClr val="FFFFFF"/>
                </a:solidFill>
                <a:latin typeface="Dual 300" panose="02000503020000020004" pitchFamily="2" charset="0"/>
              </a:rPr>
              <a:t>App X</a:t>
            </a:r>
          </a:p>
        </p:txBody>
      </p:sp>
      <p:sp>
        <p:nvSpPr>
          <p:cNvPr id="11" name="Rectangle 10"/>
          <p:cNvSpPr/>
          <p:nvPr/>
        </p:nvSpPr>
        <p:spPr>
          <a:xfrm>
            <a:off x="2051592" y="3612959"/>
            <a:ext cx="1296489" cy="81049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200" dirty="0">
                <a:solidFill>
                  <a:srgbClr val="FFFFFF"/>
                </a:solidFill>
                <a:latin typeface="Dual 300" panose="02000503020000020004" pitchFamily="2" charset="0"/>
              </a:rPr>
              <a:t>Device R</a:t>
            </a:r>
          </a:p>
          <a:p>
            <a:pPr algn="ctr" defTabSz="914360">
              <a:lnSpc>
                <a:spcPct val="90000"/>
              </a:lnSpc>
              <a:spcBef>
                <a:spcPts val="300"/>
              </a:spcBef>
            </a:pPr>
            <a:endParaRPr lang="en-US" sz="1200" dirty="0">
              <a:solidFill>
                <a:srgbClr val="FFFFFF"/>
              </a:solidFill>
              <a:latin typeface="Dual 300" panose="02000503020000020004" pitchFamily="2" charset="0"/>
            </a:endParaRPr>
          </a:p>
          <a:p>
            <a:pPr algn="ctr" defTabSz="914360">
              <a:lnSpc>
                <a:spcPct val="90000"/>
              </a:lnSpc>
              <a:spcBef>
                <a:spcPts val="300"/>
              </a:spcBef>
            </a:pPr>
            <a:endParaRPr lang="en-US" sz="1200" dirty="0">
              <a:solidFill>
                <a:srgbClr val="FFFFFF"/>
              </a:solidFill>
              <a:latin typeface="Dual 300" panose="02000503020000020004" pitchFamily="2" charset="0"/>
            </a:endParaRPr>
          </a:p>
        </p:txBody>
      </p:sp>
      <p:sp>
        <p:nvSpPr>
          <p:cNvPr id="12" name="Rectangle 11"/>
          <p:cNvSpPr/>
          <p:nvPr/>
        </p:nvSpPr>
        <p:spPr>
          <a:xfrm>
            <a:off x="2451246" y="3952830"/>
            <a:ext cx="527563" cy="42579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R</a:t>
            </a:r>
          </a:p>
          <a:p>
            <a:pPr algn="ctr" defTabSz="914360">
              <a:lnSpc>
                <a:spcPct val="90000"/>
              </a:lnSpc>
              <a:spcBef>
                <a:spcPts val="300"/>
              </a:spcBef>
            </a:pPr>
            <a:r>
              <a:rPr lang="en-US" sz="1050" dirty="0">
                <a:solidFill>
                  <a:srgbClr val="FFFFFF"/>
                </a:solidFill>
                <a:latin typeface="Dual 300" panose="02000503020000020004" pitchFamily="2" charset="0"/>
              </a:rPr>
              <a:t>Agent</a:t>
            </a:r>
          </a:p>
        </p:txBody>
      </p:sp>
      <p:sp>
        <p:nvSpPr>
          <p:cNvPr id="13" name="Rectangle 12"/>
          <p:cNvSpPr/>
          <p:nvPr/>
        </p:nvSpPr>
        <p:spPr>
          <a:xfrm>
            <a:off x="3460005" y="3612959"/>
            <a:ext cx="1296489" cy="81049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200" dirty="0">
                <a:solidFill>
                  <a:srgbClr val="FFFFFF"/>
                </a:solidFill>
                <a:latin typeface="Dual 300" panose="02000503020000020004" pitchFamily="2" charset="0"/>
              </a:rPr>
              <a:t>Device S</a:t>
            </a:r>
          </a:p>
          <a:p>
            <a:pPr algn="ctr" defTabSz="914360">
              <a:lnSpc>
                <a:spcPct val="90000"/>
              </a:lnSpc>
              <a:spcBef>
                <a:spcPts val="300"/>
              </a:spcBef>
            </a:pPr>
            <a:endParaRPr lang="en-US" sz="1200" dirty="0">
              <a:solidFill>
                <a:srgbClr val="FFFFFF"/>
              </a:solidFill>
              <a:latin typeface="Dual 300" panose="02000503020000020004" pitchFamily="2" charset="0"/>
            </a:endParaRPr>
          </a:p>
          <a:p>
            <a:pPr algn="ctr" defTabSz="914360">
              <a:lnSpc>
                <a:spcPct val="90000"/>
              </a:lnSpc>
              <a:spcBef>
                <a:spcPts val="300"/>
              </a:spcBef>
            </a:pPr>
            <a:endParaRPr lang="en-US" sz="1200" dirty="0">
              <a:solidFill>
                <a:srgbClr val="FFFFFF"/>
              </a:solidFill>
              <a:latin typeface="Dual 300" panose="02000503020000020004" pitchFamily="2" charset="0"/>
            </a:endParaRPr>
          </a:p>
        </p:txBody>
      </p:sp>
      <p:sp>
        <p:nvSpPr>
          <p:cNvPr id="14" name="Rectangle 13"/>
          <p:cNvSpPr/>
          <p:nvPr/>
        </p:nvSpPr>
        <p:spPr>
          <a:xfrm>
            <a:off x="3867939" y="3952830"/>
            <a:ext cx="527563" cy="42579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S</a:t>
            </a:r>
          </a:p>
          <a:p>
            <a:pPr algn="ctr" defTabSz="914360">
              <a:lnSpc>
                <a:spcPct val="90000"/>
              </a:lnSpc>
              <a:spcBef>
                <a:spcPts val="300"/>
              </a:spcBef>
            </a:pPr>
            <a:r>
              <a:rPr lang="en-US" sz="1050" dirty="0">
                <a:solidFill>
                  <a:srgbClr val="FFFFFF"/>
                </a:solidFill>
                <a:latin typeface="Dual 300" panose="02000503020000020004" pitchFamily="2" charset="0"/>
              </a:rPr>
              <a:t>Agent</a:t>
            </a:r>
          </a:p>
        </p:txBody>
      </p:sp>
      <p:sp>
        <p:nvSpPr>
          <p:cNvPr id="15" name="Rectangle 14"/>
          <p:cNvSpPr/>
          <p:nvPr/>
        </p:nvSpPr>
        <p:spPr>
          <a:xfrm>
            <a:off x="4868418" y="3612959"/>
            <a:ext cx="1296489" cy="81049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200" dirty="0">
                <a:solidFill>
                  <a:srgbClr val="FFFFFF"/>
                </a:solidFill>
                <a:latin typeface="Dual 300" panose="02000503020000020004" pitchFamily="2" charset="0"/>
              </a:rPr>
              <a:t>Device T</a:t>
            </a:r>
          </a:p>
          <a:p>
            <a:pPr algn="ctr" defTabSz="914360">
              <a:lnSpc>
                <a:spcPct val="90000"/>
              </a:lnSpc>
              <a:spcBef>
                <a:spcPts val="300"/>
              </a:spcBef>
            </a:pPr>
            <a:endParaRPr lang="en-US" sz="1200" dirty="0">
              <a:solidFill>
                <a:srgbClr val="FFFFFF"/>
              </a:solidFill>
              <a:latin typeface="Dual 300" panose="02000503020000020004" pitchFamily="2" charset="0"/>
            </a:endParaRPr>
          </a:p>
          <a:p>
            <a:pPr algn="ctr" defTabSz="914360">
              <a:lnSpc>
                <a:spcPct val="90000"/>
              </a:lnSpc>
              <a:spcBef>
                <a:spcPts val="300"/>
              </a:spcBef>
            </a:pPr>
            <a:endParaRPr lang="en-US" sz="1200" dirty="0">
              <a:solidFill>
                <a:srgbClr val="FFFFFF"/>
              </a:solidFill>
              <a:latin typeface="Dual 300" panose="02000503020000020004" pitchFamily="2" charset="0"/>
            </a:endParaRPr>
          </a:p>
        </p:txBody>
      </p:sp>
      <p:sp>
        <p:nvSpPr>
          <p:cNvPr id="16" name="Rectangle 15"/>
          <p:cNvSpPr/>
          <p:nvPr/>
        </p:nvSpPr>
        <p:spPr>
          <a:xfrm>
            <a:off x="5252880" y="3948910"/>
            <a:ext cx="527563" cy="42579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T</a:t>
            </a:r>
          </a:p>
          <a:p>
            <a:pPr algn="ctr" defTabSz="914360">
              <a:lnSpc>
                <a:spcPct val="90000"/>
              </a:lnSpc>
              <a:spcBef>
                <a:spcPts val="300"/>
              </a:spcBef>
            </a:pPr>
            <a:r>
              <a:rPr lang="en-US" sz="1050" dirty="0">
                <a:solidFill>
                  <a:srgbClr val="FFFFFF"/>
                </a:solidFill>
                <a:latin typeface="Dual 300" panose="02000503020000020004" pitchFamily="2" charset="0"/>
              </a:rPr>
              <a:t>Agent</a:t>
            </a:r>
          </a:p>
        </p:txBody>
      </p:sp>
      <p:sp>
        <p:nvSpPr>
          <p:cNvPr id="17" name="Rectangle 16"/>
          <p:cNvSpPr/>
          <p:nvPr/>
        </p:nvSpPr>
        <p:spPr>
          <a:xfrm>
            <a:off x="2769654" y="2928434"/>
            <a:ext cx="768926" cy="42579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R Device Features</a:t>
            </a:r>
          </a:p>
        </p:txBody>
      </p:sp>
      <p:sp>
        <p:nvSpPr>
          <p:cNvPr id="18" name="Rectangle 17"/>
          <p:cNvSpPr/>
          <p:nvPr/>
        </p:nvSpPr>
        <p:spPr>
          <a:xfrm>
            <a:off x="3692639" y="2213425"/>
            <a:ext cx="768926" cy="42579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B</a:t>
            </a:r>
            <a:br>
              <a:rPr lang="en-US" sz="1050" dirty="0">
                <a:solidFill>
                  <a:srgbClr val="FFFFFF"/>
                </a:solidFill>
                <a:latin typeface="Dual 300" panose="02000503020000020004" pitchFamily="2" charset="0"/>
              </a:rPr>
            </a:br>
            <a:r>
              <a:rPr lang="en-US" sz="1050" dirty="0">
                <a:solidFill>
                  <a:srgbClr val="FFFFFF"/>
                </a:solidFill>
                <a:latin typeface="Dual 300" panose="02000503020000020004" pitchFamily="2" charset="0"/>
              </a:rPr>
              <a:t>Use Case Rules</a:t>
            </a:r>
          </a:p>
        </p:txBody>
      </p:sp>
      <p:sp>
        <p:nvSpPr>
          <p:cNvPr id="19" name="Rectangle 18"/>
          <p:cNvSpPr/>
          <p:nvPr/>
        </p:nvSpPr>
        <p:spPr>
          <a:xfrm>
            <a:off x="4591377" y="2215229"/>
            <a:ext cx="768926" cy="42579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C</a:t>
            </a:r>
            <a:br>
              <a:rPr lang="en-US" sz="1050" dirty="0">
                <a:solidFill>
                  <a:srgbClr val="FFFFFF"/>
                </a:solidFill>
                <a:latin typeface="Dual 300" panose="02000503020000020004" pitchFamily="2" charset="0"/>
              </a:rPr>
            </a:br>
            <a:r>
              <a:rPr lang="en-US" sz="1050" dirty="0">
                <a:solidFill>
                  <a:srgbClr val="FFFFFF"/>
                </a:solidFill>
                <a:latin typeface="Dual 300" panose="02000503020000020004" pitchFamily="2" charset="0"/>
              </a:rPr>
              <a:t>Use Case Rules</a:t>
            </a:r>
          </a:p>
        </p:txBody>
      </p:sp>
      <p:sp>
        <p:nvSpPr>
          <p:cNvPr id="20" name="Rectangle 19"/>
          <p:cNvSpPr/>
          <p:nvPr/>
        </p:nvSpPr>
        <p:spPr>
          <a:xfrm>
            <a:off x="3692639" y="2928434"/>
            <a:ext cx="768926" cy="42579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S Device Features</a:t>
            </a:r>
          </a:p>
        </p:txBody>
      </p:sp>
      <p:cxnSp>
        <p:nvCxnSpPr>
          <p:cNvPr id="21" name="Straight Arrow Connector 20"/>
          <p:cNvCxnSpPr>
            <a:stCxn id="17" idx="2"/>
            <a:endCxn id="11" idx="0"/>
          </p:cNvCxnSpPr>
          <p:nvPr/>
        </p:nvCxnSpPr>
        <p:spPr>
          <a:xfrm flipH="1">
            <a:off x="2699837" y="3354224"/>
            <a:ext cx="454281" cy="258734"/>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0" idx="2"/>
            <a:endCxn id="13" idx="0"/>
          </p:cNvCxnSpPr>
          <p:nvPr/>
        </p:nvCxnSpPr>
        <p:spPr>
          <a:xfrm>
            <a:off x="4077103" y="3354224"/>
            <a:ext cx="31147" cy="258734"/>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5" idx="0"/>
          </p:cNvCxnSpPr>
          <p:nvPr/>
        </p:nvCxnSpPr>
        <p:spPr>
          <a:xfrm>
            <a:off x="5000088" y="3354224"/>
            <a:ext cx="516575" cy="258734"/>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8" idx="2"/>
            <a:endCxn id="20" idx="0"/>
          </p:cNvCxnSpPr>
          <p:nvPr/>
        </p:nvCxnSpPr>
        <p:spPr>
          <a:xfrm>
            <a:off x="4077102" y="2639216"/>
            <a:ext cx="0"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8" idx="2"/>
          </p:cNvCxnSpPr>
          <p:nvPr/>
        </p:nvCxnSpPr>
        <p:spPr>
          <a:xfrm>
            <a:off x="3154118" y="2624917"/>
            <a:ext cx="661555"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314663" y="2628215"/>
            <a:ext cx="1487366" cy="27845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968380" y="2639216"/>
            <a:ext cx="0"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154117" y="2639215"/>
            <a:ext cx="0"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255225" y="2624917"/>
            <a:ext cx="661555"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3355924" y="2631746"/>
            <a:ext cx="506693"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4273126" y="2638314"/>
            <a:ext cx="506693" cy="2892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58698" y="1988812"/>
            <a:ext cx="1500172" cy="313932"/>
          </a:xfrm>
          <a:prstGeom prst="rect">
            <a:avLst/>
          </a:prstGeom>
          <a:noFill/>
        </p:spPr>
        <p:txBody>
          <a:bodyPr wrap="square" rtlCol="0">
            <a:spAutoFit/>
          </a:bodyPr>
          <a:lstStyle/>
          <a:p>
            <a:pPr>
              <a:lnSpc>
                <a:spcPct val="90000"/>
              </a:lnSpc>
              <a:spcBef>
                <a:spcPts val="300"/>
              </a:spcBef>
            </a:pPr>
            <a:r>
              <a:rPr lang="en-US" sz="1600" dirty="0">
                <a:latin typeface="Dual 400" panose="02000603000000020004" pitchFamily="2" charset="0"/>
              </a:rPr>
              <a:t>Mapping layer</a:t>
            </a:r>
          </a:p>
        </p:txBody>
      </p:sp>
      <p:cxnSp>
        <p:nvCxnSpPr>
          <p:cNvPr id="33" name="Straight Arrow Connector 32"/>
          <p:cNvCxnSpPr/>
          <p:nvPr/>
        </p:nvCxnSpPr>
        <p:spPr>
          <a:xfrm flipV="1">
            <a:off x="2132355" y="2145778"/>
            <a:ext cx="392647" cy="2865"/>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117183" y="1269708"/>
            <a:ext cx="860845" cy="25630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600" dirty="0">
                <a:solidFill>
                  <a:srgbClr val="FFFFFF"/>
                </a:solidFill>
                <a:latin typeface="Dual 300" panose="02000503020000020004" pitchFamily="2" charset="0"/>
              </a:rPr>
              <a:t>App Y</a:t>
            </a:r>
          </a:p>
        </p:txBody>
      </p:sp>
      <p:sp>
        <p:nvSpPr>
          <p:cNvPr id="35" name="Rectangle 34"/>
          <p:cNvSpPr/>
          <p:nvPr/>
        </p:nvSpPr>
        <p:spPr>
          <a:xfrm>
            <a:off x="5037961" y="1269708"/>
            <a:ext cx="860845" cy="25630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600" dirty="0">
                <a:solidFill>
                  <a:srgbClr val="FFFFFF"/>
                </a:solidFill>
                <a:latin typeface="Dual 300" panose="02000503020000020004" pitchFamily="2" charset="0"/>
              </a:rPr>
              <a:t>App Z</a:t>
            </a:r>
          </a:p>
        </p:txBody>
      </p:sp>
      <p:cxnSp>
        <p:nvCxnSpPr>
          <p:cNvPr id="36" name="Straight Arrow Connector 35"/>
          <p:cNvCxnSpPr/>
          <p:nvPr/>
        </p:nvCxnSpPr>
        <p:spPr>
          <a:xfrm>
            <a:off x="3176139" y="2012948"/>
            <a:ext cx="0" cy="18617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9" idx="2"/>
          </p:cNvCxnSpPr>
          <p:nvPr/>
        </p:nvCxnSpPr>
        <p:spPr>
          <a:xfrm>
            <a:off x="2706047" y="1526017"/>
            <a:ext cx="457642" cy="25204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2"/>
          </p:cNvCxnSpPr>
          <p:nvPr/>
        </p:nvCxnSpPr>
        <p:spPr>
          <a:xfrm>
            <a:off x="3626826" y="1526017"/>
            <a:ext cx="0" cy="25204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4" idx="2"/>
          </p:cNvCxnSpPr>
          <p:nvPr/>
        </p:nvCxnSpPr>
        <p:spPr>
          <a:xfrm>
            <a:off x="4547605" y="1526016"/>
            <a:ext cx="0" cy="22829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2978809" y="1754315"/>
            <a:ext cx="2194149" cy="25630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400" dirty="0">
                <a:solidFill>
                  <a:srgbClr val="FFFFFF"/>
                </a:solidFill>
                <a:latin typeface="Dual 300" panose="02000503020000020004" pitchFamily="2" charset="0"/>
              </a:rPr>
              <a:t>Fully abstracted NBI </a:t>
            </a:r>
          </a:p>
        </p:txBody>
      </p:sp>
      <p:cxnSp>
        <p:nvCxnSpPr>
          <p:cNvPr id="41" name="Straight Arrow Connector 40"/>
          <p:cNvCxnSpPr/>
          <p:nvPr/>
        </p:nvCxnSpPr>
        <p:spPr>
          <a:xfrm>
            <a:off x="4076305" y="2012948"/>
            <a:ext cx="0" cy="18617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976471" y="2012948"/>
            <a:ext cx="0" cy="18617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2"/>
          </p:cNvCxnSpPr>
          <p:nvPr/>
        </p:nvCxnSpPr>
        <p:spPr>
          <a:xfrm>
            <a:off x="2706047" y="1526017"/>
            <a:ext cx="207878" cy="681421"/>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5252880" y="1526016"/>
            <a:ext cx="527563" cy="140241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643179" y="3611826"/>
            <a:ext cx="1296489" cy="81049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200" dirty="0">
                <a:solidFill>
                  <a:srgbClr val="FFFFFF"/>
                </a:solidFill>
                <a:latin typeface="Dual 300" panose="02000503020000020004" pitchFamily="2" charset="0"/>
              </a:rPr>
              <a:t>Device Q</a:t>
            </a:r>
          </a:p>
          <a:p>
            <a:pPr algn="ctr" defTabSz="914360">
              <a:lnSpc>
                <a:spcPct val="90000"/>
              </a:lnSpc>
              <a:spcBef>
                <a:spcPts val="300"/>
              </a:spcBef>
            </a:pPr>
            <a:endParaRPr lang="en-US" sz="1200" dirty="0">
              <a:solidFill>
                <a:srgbClr val="FFFFFF"/>
              </a:solidFill>
              <a:latin typeface="Dual 300" panose="02000503020000020004" pitchFamily="2" charset="0"/>
            </a:endParaRPr>
          </a:p>
          <a:p>
            <a:pPr algn="ctr" defTabSz="914360">
              <a:lnSpc>
                <a:spcPct val="90000"/>
              </a:lnSpc>
              <a:spcBef>
                <a:spcPts val="300"/>
              </a:spcBef>
            </a:pPr>
            <a:endParaRPr lang="en-US" sz="1200" dirty="0">
              <a:solidFill>
                <a:srgbClr val="FFFFFF"/>
              </a:solidFill>
              <a:latin typeface="Dual 300" panose="02000503020000020004" pitchFamily="2" charset="0"/>
            </a:endParaRPr>
          </a:p>
        </p:txBody>
      </p:sp>
      <p:sp>
        <p:nvSpPr>
          <p:cNvPr id="46" name="Rectangle 45"/>
          <p:cNvSpPr/>
          <p:nvPr/>
        </p:nvSpPr>
        <p:spPr>
          <a:xfrm>
            <a:off x="693110" y="3958435"/>
            <a:ext cx="527563" cy="42579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A</a:t>
            </a:r>
          </a:p>
          <a:p>
            <a:pPr algn="ctr" defTabSz="914360">
              <a:lnSpc>
                <a:spcPct val="90000"/>
              </a:lnSpc>
              <a:spcBef>
                <a:spcPts val="300"/>
              </a:spcBef>
            </a:pPr>
            <a:r>
              <a:rPr lang="en-US" sz="1050" dirty="0">
                <a:solidFill>
                  <a:srgbClr val="FFFFFF"/>
                </a:solidFill>
                <a:latin typeface="Dual 300" panose="02000503020000020004" pitchFamily="2" charset="0"/>
              </a:rPr>
              <a:t>Agent</a:t>
            </a:r>
          </a:p>
        </p:txBody>
      </p:sp>
      <p:cxnSp>
        <p:nvCxnSpPr>
          <p:cNvPr id="47" name="Straight Arrow Connector 46"/>
          <p:cNvCxnSpPr/>
          <p:nvPr/>
        </p:nvCxnSpPr>
        <p:spPr>
          <a:xfrm flipH="1">
            <a:off x="1357365" y="2624916"/>
            <a:ext cx="1587324" cy="997656"/>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298145" y="3959443"/>
            <a:ext cx="527563" cy="42579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B</a:t>
            </a:r>
          </a:p>
          <a:p>
            <a:pPr algn="ctr" defTabSz="914360">
              <a:lnSpc>
                <a:spcPct val="90000"/>
              </a:lnSpc>
              <a:spcBef>
                <a:spcPts val="300"/>
              </a:spcBef>
            </a:pPr>
            <a:r>
              <a:rPr lang="en-US" sz="1050" dirty="0">
                <a:solidFill>
                  <a:srgbClr val="FFFFFF"/>
                </a:solidFill>
                <a:latin typeface="Dual 300" panose="02000503020000020004" pitchFamily="2" charset="0"/>
              </a:rPr>
              <a:t>Agent</a:t>
            </a:r>
          </a:p>
        </p:txBody>
      </p:sp>
      <p:cxnSp>
        <p:nvCxnSpPr>
          <p:cNvPr id="49" name="Straight Arrow Connector 48"/>
          <p:cNvCxnSpPr/>
          <p:nvPr/>
        </p:nvCxnSpPr>
        <p:spPr>
          <a:xfrm flipH="1">
            <a:off x="1357365" y="2624916"/>
            <a:ext cx="2335274" cy="997656"/>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57200" y="2638314"/>
            <a:ext cx="1500172" cy="313932"/>
          </a:xfrm>
          <a:prstGeom prst="rect">
            <a:avLst/>
          </a:prstGeom>
          <a:noFill/>
        </p:spPr>
        <p:txBody>
          <a:bodyPr wrap="square" rtlCol="0">
            <a:spAutoFit/>
          </a:bodyPr>
          <a:lstStyle/>
          <a:p>
            <a:pPr>
              <a:lnSpc>
                <a:spcPct val="90000"/>
              </a:lnSpc>
              <a:spcBef>
                <a:spcPts val="300"/>
              </a:spcBef>
            </a:pPr>
            <a:r>
              <a:rPr lang="en-US" sz="1600" dirty="0">
                <a:latin typeface="Dual 400" panose="02000603000000020004" pitchFamily="2" charset="0"/>
              </a:rPr>
              <a:t>Mapping layer</a:t>
            </a:r>
          </a:p>
        </p:txBody>
      </p:sp>
      <p:sp>
        <p:nvSpPr>
          <p:cNvPr id="51" name="Rectangle 50"/>
          <p:cNvSpPr/>
          <p:nvPr/>
        </p:nvSpPr>
        <p:spPr>
          <a:xfrm>
            <a:off x="4588583" y="2928434"/>
            <a:ext cx="768926" cy="42579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r>
              <a:rPr lang="en-US" sz="1050" dirty="0">
                <a:solidFill>
                  <a:srgbClr val="FFFFFF"/>
                </a:solidFill>
                <a:latin typeface="Dual 300" panose="02000503020000020004" pitchFamily="2" charset="0"/>
              </a:rPr>
              <a:t>TTP T Device Features</a:t>
            </a:r>
          </a:p>
        </p:txBody>
      </p:sp>
      <p:sp>
        <p:nvSpPr>
          <p:cNvPr id="52" name="TextBox 51"/>
          <p:cNvSpPr txBox="1"/>
          <p:nvPr/>
        </p:nvSpPr>
        <p:spPr>
          <a:xfrm>
            <a:off x="5629884" y="2653343"/>
            <a:ext cx="3265862" cy="757130"/>
          </a:xfrm>
          <a:prstGeom prst="rect">
            <a:avLst/>
          </a:prstGeom>
          <a:noFill/>
        </p:spPr>
        <p:txBody>
          <a:bodyPr wrap="square" rtlCol="0">
            <a:spAutoFit/>
          </a:bodyPr>
          <a:lstStyle/>
          <a:p>
            <a:pPr>
              <a:lnSpc>
                <a:spcPct val="90000"/>
              </a:lnSpc>
              <a:spcBef>
                <a:spcPts val="300"/>
              </a:spcBef>
            </a:pPr>
            <a:r>
              <a:rPr lang="en-US" sz="1600" dirty="0" smtClean="0">
                <a:latin typeface="Dual 400" panose="02000603000000020004" pitchFamily="2" charset="0"/>
              </a:rPr>
              <a:t>Model Driven abstraction layers build the southbound </a:t>
            </a:r>
            <a:r>
              <a:rPr lang="en-US" sz="1600" dirty="0">
                <a:latin typeface="Dual 400" panose="02000603000000020004" pitchFamily="2" charset="0"/>
              </a:rPr>
              <a:t>mappings “automagically</a:t>
            </a:r>
            <a:r>
              <a:rPr lang="en-US" sz="1600" dirty="0" smtClean="0">
                <a:latin typeface="Dual 400" panose="02000603000000020004" pitchFamily="2" charset="0"/>
              </a:rPr>
              <a:t>”… use </a:t>
            </a:r>
            <a:r>
              <a:rPr lang="en-US" sz="1600" dirty="0" err="1" smtClean="0">
                <a:latin typeface="Dual 400" panose="02000603000000020004" pitchFamily="2" charset="0"/>
              </a:rPr>
              <a:t>flowpaths</a:t>
            </a:r>
            <a:endParaRPr lang="en-US" sz="1600" dirty="0">
              <a:latin typeface="Dual 400" panose="02000603000000020004" pitchFamily="2" charset="0"/>
            </a:endParaRPr>
          </a:p>
        </p:txBody>
      </p:sp>
      <p:cxnSp>
        <p:nvCxnSpPr>
          <p:cNvPr id="53" name="Straight Arrow Connector 52"/>
          <p:cNvCxnSpPr/>
          <p:nvPr/>
        </p:nvCxnSpPr>
        <p:spPr>
          <a:xfrm flipV="1">
            <a:off x="2114695" y="2771279"/>
            <a:ext cx="392647" cy="2865"/>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640805" y="4601001"/>
            <a:ext cx="2961342" cy="313932"/>
          </a:xfrm>
          <a:prstGeom prst="rect">
            <a:avLst/>
          </a:prstGeom>
          <a:noFill/>
        </p:spPr>
        <p:txBody>
          <a:bodyPr wrap="square" rtlCol="0">
            <a:spAutoFit/>
          </a:bodyPr>
          <a:lstStyle/>
          <a:p>
            <a:pPr>
              <a:lnSpc>
                <a:spcPct val="90000"/>
              </a:lnSpc>
              <a:spcBef>
                <a:spcPts val="300"/>
              </a:spcBef>
            </a:pPr>
            <a:r>
              <a:rPr lang="en-US" sz="1600" dirty="0" smtClean="0">
                <a:latin typeface="Dual 400" panose="02000603000000020004" pitchFamily="2" charset="0"/>
              </a:rPr>
              <a:t>Device supports only one vendor-centric model</a:t>
            </a:r>
            <a:endParaRPr lang="en-US" sz="1600" dirty="0">
              <a:latin typeface="Dual 400" panose="02000603000000020004" pitchFamily="2" charset="0"/>
            </a:endParaRPr>
          </a:p>
        </p:txBody>
      </p:sp>
      <p:sp>
        <p:nvSpPr>
          <p:cNvPr id="55" name="TextBox 54"/>
          <p:cNvSpPr txBox="1"/>
          <p:nvPr/>
        </p:nvSpPr>
        <p:spPr>
          <a:xfrm>
            <a:off x="5685293" y="2014470"/>
            <a:ext cx="2543448" cy="535531"/>
          </a:xfrm>
          <a:prstGeom prst="rect">
            <a:avLst/>
          </a:prstGeom>
          <a:noFill/>
        </p:spPr>
        <p:txBody>
          <a:bodyPr wrap="square" rtlCol="0">
            <a:spAutoFit/>
          </a:bodyPr>
          <a:lstStyle/>
          <a:p>
            <a:pPr>
              <a:lnSpc>
                <a:spcPct val="90000"/>
              </a:lnSpc>
              <a:spcBef>
                <a:spcPts val="300"/>
              </a:spcBef>
            </a:pPr>
            <a:r>
              <a:rPr lang="en-US" sz="1600" dirty="0" smtClean="0">
                <a:latin typeface="Dual 400" panose="02000603000000020004" pitchFamily="2" charset="0"/>
              </a:rPr>
              <a:t>Use Case TTPs very similar to Flow Objectives</a:t>
            </a:r>
            <a:endParaRPr lang="en-US" sz="1600" dirty="0">
              <a:latin typeface="Dual 400" panose="02000603000000020004" pitchFamily="2" charset="0"/>
            </a:endParaRPr>
          </a:p>
        </p:txBody>
      </p:sp>
    </p:spTree>
    <p:extLst>
      <p:ext uri="{BB962C8B-B14F-4D97-AF65-F5344CB8AC3E}">
        <p14:creationId xmlns="" xmlns:p14="http://schemas.microsoft.com/office/powerpoint/2010/main" val="9268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2" grpId="0"/>
      <p:bldP spid="34" grpId="0" animBg="1"/>
      <p:bldP spid="35" grpId="0" animBg="1"/>
      <p:bldP spid="40" grpId="0" animBg="1"/>
      <p:bldP spid="45" grpId="0" animBg="1"/>
      <p:bldP spid="46" grpId="0" animBg="1"/>
      <p:bldP spid="48" grpId="0" animBg="1"/>
      <p:bldP spid="50" grpId="0"/>
      <p:bldP spid="51" grpId="0" animBg="1"/>
      <p:bldP spid="52"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Future directions - TTP</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12</a:t>
            </a:fld>
            <a:endParaRPr lang="en-NZ" sz="1200" dirty="0">
              <a:solidFill>
                <a:srgbClr val="003A69"/>
              </a:solidFill>
              <a:latin typeface="Gill Sans MT"/>
              <a:ea typeface="ヒラギノ角ゴ Pro W3" charset="-128"/>
            </a:endParaRPr>
          </a:p>
        </p:txBody>
      </p:sp>
      <p:sp>
        <p:nvSpPr>
          <p:cNvPr id="6" name="Content Placeholder 1"/>
          <p:cNvSpPr txBox="1">
            <a:spLocks/>
          </p:cNvSpPr>
          <p:nvPr/>
        </p:nvSpPr>
        <p:spPr bwMode="auto">
          <a:xfrm>
            <a:off x="361949" y="876299"/>
            <a:ext cx="8391525" cy="3705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a:lstStyle>
          <a:p>
            <a:pPr>
              <a:buFont typeface="Arial" panose="020B0604020202020204" pitchFamily="34" charset="0"/>
              <a:buChar char="•"/>
            </a:pPr>
            <a:r>
              <a:rPr lang="en-US" kern="0" dirty="0" smtClean="0"/>
              <a:t>There </a:t>
            </a:r>
            <a:r>
              <a:rPr lang="en-US" kern="0" dirty="0" smtClean="0"/>
              <a:t>have been examples of both uses of TTP created already (ONF site</a:t>
            </a:r>
            <a:r>
              <a:rPr lang="en-US" kern="0" dirty="0" smtClean="0"/>
              <a:t>)</a:t>
            </a:r>
          </a:p>
          <a:p>
            <a:pPr lvl="1">
              <a:buFont typeface="Arial" panose="020B0604020202020204" pitchFamily="34" charset="0"/>
              <a:buChar char="•"/>
            </a:pPr>
            <a:r>
              <a:rPr lang="en-US" kern="0" dirty="0" smtClean="0"/>
              <a:t>Project Atrium has defined an application centric TTP</a:t>
            </a:r>
          </a:p>
          <a:p>
            <a:pPr lvl="1">
              <a:buFont typeface="Arial" panose="020B0604020202020204" pitchFamily="34" charset="0"/>
              <a:buChar char="•"/>
            </a:pPr>
            <a:r>
              <a:rPr lang="en-US" kern="0" dirty="0" smtClean="0"/>
              <a:t>This is relatively short and concise</a:t>
            </a:r>
          </a:p>
          <a:p>
            <a:pPr lvl="1">
              <a:buFont typeface="Arial" panose="020B0604020202020204" pitchFamily="34" charset="0"/>
              <a:buChar char="•"/>
            </a:pPr>
            <a:r>
              <a:rPr lang="en-US" kern="0" dirty="0" smtClean="0"/>
              <a:t>An example of a switch centric TTP comes from OF-DPA</a:t>
            </a:r>
            <a:endParaRPr lang="en-US" kern="0" dirty="0" smtClean="0"/>
          </a:p>
          <a:p>
            <a:pPr lvl="2">
              <a:buFont typeface="Arial" panose="020B0604020202020204" pitchFamily="34" charset="0"/>
              <a:buChar char="•"/>
            </a:pPr>
            <a:endParaRPr lang="en-US" kern="0" dirty="0" smtClean="0"/>
          </a:p>
        </p:txBody>
      </p:sp>
    </p:spTree>
    <p:extLst>
      <p:ext uri="{BB962C8B-B14F-4D97-AF65-F5344CB8AC3E}">
        <p14:creationId xmlns="" xmlns:p14="http://schemas.microsoft.com/office/powerpoint/2010/main" val="9268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Future directions - OF-DPA</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13</a:t>
            </a:fld>
            <a:endParaRPr lang="en-NZ" sz="1200" dirty="0">
              <a:solidFill>
                <a:srgbClr val="003A69"/>
              </a:solidFill>
              <a:latin typeface="Gill Sans MT"/>
              <a:ea typeface="ヒラギノ角ゴ Pro W3" charset="-128"/>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00099" y="574358"/>
            <a:ext cx="7357111" cy="41667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535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Future directions - OF-DPA</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14</a:t>
            </a:fld>
            <a:endParaRPr lang="en-NZ" sz="1200" dirty="0">
              <a:solidFill>
                <a:srgbClr val="003A69"/>
              </a:solidFill>
              <a:latin typeface="Gill Sans MT"/>
              <a:ea typeface="ヒラギノ角ゴ Pro W3" charset="-128"/>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86050" y="642938"/>
            <a:ext cx="6172200" cy="3495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76222" y="2949742"/>
            <a:ext cx="660082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The OF-DPA pipeline</a:t>
            </a:r>
          </a:p>
          <a:p>
            <a:pPr marL="285750" indent="-285750">
              <a:buFont typeface="Arial" panose="020B0604020202020204" pitchFamily="34" charset="0"/>
              <a:buChar char="•"/>
            </a:pPr>
            <a:r>
              <a:rPr lang="en-US" sz="2000" dirty="0" smtClean="0">
                <a:latin typeface="+mn-lt"/>
              </a:rPr>
              <a:t>Both silicon and </a:t>
            </a:r>
            <a:r>
              <a:rPr lang="en-US" sz="2000" dirty="0" err="1" smtClean="0">
                <a:latin typeface="+mn-lt"/>
              </a:rPr>
              <a:t>OpenFlow</a:t>
            </a:r>
            <a:r>
              <a:rPr lang="en-US" sz="2000" dirty="0" smtClean="0">
                <a:latin typeface="+mn-lt"/>
              </a:rPr>
              <a:t> use the same pipeline</a:t>
            </a:r>
          </a:p>
          <a:p>
            <a:pPr marL="285750" indent="-285750">
              <a:buFont typeface="Arial" panose="020B0604020202020204" pitchFamily="34" charset="0"/>
              <a:buChar char="•"/>
            </a:pPr>
            <a:r>
              <a:rPr lang="en-US" sz="2000" dirty="0" smtClean="0">
                <a:latin typeface="+mn-lt"/>
              </a:rPr>
              <a:t>A TTP has been created</a:t>
            </a:r>
          </a:p>
          <a:p>
            <a:pPr marL="285750" indent="-285750">
              <a:buFont typeface="Arial" panose="020B0604020202020204" pitchFamily="34" charset="0"/>
              <a:buChar char="•"/>
            </a:pPr>
            <a:r>
              <a:rPr lang="en-US" sz="2000" dirty="0" smtClean="0">
                <a:latin typeface="+mn-lt"/>
              </a:rPr>
              <a:t>Full </a:t>
            </a:r>
            <a:r>
              <a:rPr lang="en-US" sz="2000" dirty="0" err="1" smtClean="0">
                <a:latin typeface="+mn-lt"/>
              </a:rPr>
              <a:t>utilisation</a:t>
            </a:r>
            <a:r>
              <a:rPr lang="en-US" sz="2000" dirty="0" smtClean="0">
                <a:latin typeface="+mn-lt"/>
              </a:rPr>
              <a:t> of switch resources, wire-speed forwarding</a:t>
            </a:r>
            <a:endParaRPr lang="en-NZ" sz="2000" dirty="0" smtClean="0">
              <a:latin typeface="+mn-lt"/>
            </a:endParaRPr>
          </a:p>
        </p:txBody>
      </p:sp>
    </p:spTree>
    <p:extLst>
      <p:ext uri="{BB962C8B-B14F-4D97-AF65-F5344CB8AC3E}">
        <p14:creationId xmlns="" xmlns:p14="http://schemas.microsoft.com/office/powerpoint/2010/main" val="33535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Suggested changes to </a:t>
            </a:r>
            <a:r>
              <a:rPr lang="en-US" sz="2400" dirty="0" err="1" smtClean="0"/>
              <a:t>OpenVSwitch</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15</a:t>
            </a:fld>
            <a:endParaRPr lang="en-NZ" sz="1200" dirty="0">
              <a:solidFill>
                <a:srgbClr val="003A69"/>
              </a:solidFill>
              <a:latin typeface="Gill Sans MT"/>
              <a:ea typeface="ヒラギノ角ゴ Pro W3" charset="-128"/>
            </a:endParaRPr>
          </a:p>
        </p:txBody>
      </p:sp>
      <p:sp>
        <p:nvSpPr>
          <p:cNvPr id="5" name="TextBox 4"/>
          <p:cNvSpPr txBox="1"/>
          <p:nvPr/>
        </p:nvSpPr>
        <p:spPr>
          <a:xfrm>
            <a:off x="276221" y="701842"/>
            <a:ext cx="8505829"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Support for TTPs</a:t>
            </a:r>
          </a:p>
          <a:p>
            <a:pPr marL="742950" lvl="1" indent="-285750">
              <a:buFont typeface="Arial" panose="020B0604020202020204" pitchFamily="34" charset="0"/>
              <a:buChar char="•"/>
            </a:pPr>
            <a:r>
              <a:rPr lang="en-US" sz="2000" dirty="0" smtClean="0">
                <a:latin typeface="+mn-lt"/>
              </a:rPr>
              <a:t>Optional for </a:t>
            </a:r>
            <a:r>
              <a:rPr lang="en-US" sz="2000" dirty="0" err="1" smtClean="0">
                <a:latin typeface="+mn-lt"/>
              </a:rPr>
              <a:t>ofproto-dpif</a:t>
            </a:r>
            <a:r>
              <a:rPr lang="en-US" sz="2000" dirty="0" smtClean="0">
                <a:latin typeface="+mn-lt"/>
              </a:rPr>
              <a:t>, via database parameter</a:t>
            </a:r>
          </a:p>
          <a:p>
            <a:pPr marL="742950" lvl="1" indent="-285750">
              <a:buFont typeface="Arial" panose="020B0604020202020204" pitchFamily="34" charset="0"/>
              <a:buChar char="•"/>
            </a:pPr>
            <a:r>
              <a:rPr lang="en-US" sz="2000" dirty="0" smtClean="0">
                <a:latin typeface="+mn-lt"/>
              </a:rPr>
              <a:t>Affects table features response if present</a:t>
            </a:r>
          </a:p>
          <a:p>
            <a:pPr marL="742950" lvl="1" indent="-285750">
              <a:buFont typeface="Arial" panose="020B0604020202020204" pitchFamily="34" charset="0"/>
              <a:buChar char="•"/>
            </a:pPr>
            <a:r>
              <a:rPr lang="en-US" sz="2000" dirty="0" smtClean="0">
                <a:latin typeface="+mn-lt"/>
              </a:rPr>
              <a:t>Affects </a:t>
            </a:r>
            <a:r>
              <a:rPr lang="en-US" sz="2000" dirty="0" err="1" smtClean="0">
                <a:latin typeface="+mn-lt"/>
              </a:rPr>
              <a:t>ofproto’s</a:t>
            </a:r>
            <a:r>
              <a:rPr lang="en-US" sz="2000" dirty="0" smtClean="0">
                <a:latin typeface="+mn-lt"/>
              </a:rPr>
              <a:t> rule processing if present</a:t>
            </a:r>
          </a:p>
          <a:p>
            <a:pPr marL="742950" lvl="1" indent="-285750">
              <a:buFont typeface="Arial" panose="020B0604020202020204" pitchFamily="34" charset="0"/>
              <a:buChar char="•"/>
            </a:pPr>
            <a:r>
              <a:rPr lang="en-US" sz="2000" dirty="0" smtClean="0">
                <a:latin typeface="+mn-lt"/>
              </a:rPr>
              <a:t>TTPs have been published as </a:t>
            </a:r>
            <a:r>
              <a:rPr lang="en-US" sz="2000" dirty="0" err="1" smtClean="0">
                <a:latin typeface="+mn-lt"/>
              </a:rPr>
              <a:t>json</a:t>
            </a:r>
            <a:r>
              <a:rPr lang="en-US" sz="2000" dirty="0" smtClean="0">
                <a:latin typeface="+mn-lt"/>
              </a:rPr>
              <a:t> documents, </a:t>
            </a:r>
            <a:r>
              <a:rPr lang="en-US" sz="2000" dirty="0" err="1" smtClean="0">
                <a:latin typeface="+mn-lt"/>
              </a:rPr>
              <a:t>json</a:t>
            </a:r>
            <a:r>
              <a:rPr lang="en-US" sz="2000" dirty="0" smtClean="0">
                <a:latin typeface="+mn-lt"/>
              </a:rPr>
              <a:t> support exists already</a:t>
            </a:r>
          </a:p>
          <a:p>
            <a:pPr marL="285750" indent="-285750">
              <a:buFont typeface="Arial" panose="020B0604020202020204" pitchFamily="34" charset="0"/>
              <a:buChar char="•"/>
            </a:pPr>
            <a:r>
              <a:rPr lang="en-US" sz="2000" dirty="0" smtClean="0">
                <a:latin typeface="+mn-lt"/>
              </a:rPr>
              <a:t>Support for a new </a:t>
            </a:r>
            <a:r>
              <a:rPr lang="en-US" sz="2000" dirty="0" err="1" smtClean="0">
                <a:latin typeface="+mn-lt"/>
              </a:rPr>
              <a:t>ofproto</a:t>
            </a:r>
            <a:r>
              <a:rPr lang="en-US" sz="2000" dirty="0" smtClean="0">
                <a:latin typeface="+mn-lt"/>
              </a:rPr>
              <a:t>, </a:t>
            </a:r>
            <a:r>
              <a:rPr lang="en-US" sz="2000" dirty="0" err="1" smtClean="0">
                <a:latin typeface="+mn-lt"/>
              </a:rPr>
              <a:t>ofproto-ttp</a:t>
            </a:r>
            <a:endParaRPr lang="en-US" sz="2000" dirty="0" smtClean="0">
              <a:latin typeface="+mn-lt"/>
            </a:endParaRPr>
          </a:p>
          <a:p>
            <a:pPr marL="742950" lvl="1" indent="-285750">
              <a:buFont typeface="Arial" panose="020B0604020202020204" pitchFamily="34" charset="0"/>
              <a:buChar char="•"/>
            </a:pPr>
            <a:r>
              <a:rPr lang="en-US" sz="2000" dirty="0" smtClean="0">
                <a:latin typeface="+mn-lt"/>
              </a:rPr>
              <a:t>TTP will be mandatory</a:t>
            </a:r>
          </a:p>
          <a:p>
            <a:pPr marL="742950" lvl="1" indent="-285750">
              <a:buFont typeface="Arial" panose="020B0604020202020204" pitchFamily="34" charset="0"/>
              <a:buChar char="•"/>
            </a:pPr>
            <a:r>
              <a:rPr lang="en-US" sz="2000" dirty="0" smtClean="0">
                <a:latin typeface="+mn-lt"/>
              </a:rPr>
              <a:t>Sub-layer called </a:t>
            </a:r>
            <a:r>
              <a:rPr lang="en-US" sz="2000" dirty="0" err="1" smtClean="0">
                <a:latin typeface="+mn-lt"/>
              </a:rPr>
              <a:t>ttp</a:t>
            </a:r>
            <a:r>
              <a:rPr lang="en-US" sz="2000" dirty="0" smtClean="0">
                <a:latin typeface="+mn-lt"/>
              </a:rPr>
              <a:t>, which may implement the TTP</a:t>
            </a:r>
          </a:p>
          <a:p>
            <a:pPr marL="742950" lvl="1" indent="-285750">
              <a:buFont typeface="Arial" panose="020B0604020202020204" pitchFamily="34" charset="0"/>
              <a:buChar char="•"/>
            </a:pPr>
            <a:r>
              <a:rPr lang="en-US" sz="2000" dirty="0" smtClean="0">
                <a:latin typeface="+mn-lt"/>
              </a:rPr>
              <a:t>Or use the generic code described above</a:t>
            </a:r>
          </a:p>
          <a:p>
            <a:pPr marL="742950" lvl="1" indent="-285750">
              <a:buFont typeface="Arial" panose="020B0604020202020204" pitchFamily="34" charset="0"/>
              <a:buChar char="•"/>
            </a:pPr>
            <a:r>
              <a:rPr lang="en-US" sz="2000" dirty="0" smtClean="0">
                <a:latin typeface="+mn-lt"/>
              </a:rPr>
              <a:t>Rule processing can then implement hardware mappings for the TTP</a:t>
            </a:r>
          </a:p>
          <a:p>
            <a:pPr marL="742950" lvl="1" indent="-285750">
              <a:buFont typeface="Arial" panose="020B0604020202020204" pitchFamily="34" charset="0"/>
              <a:buChar char="•"/>
            </a:pPr>
            <a:r>
              <a:rPr lang="en-US" sz="2000" dirty="0" smtClean="0">
                <a:latin typeface="+mn-lt"/>
              </a:rPr>
              <a:t>Sub-layer will also have to implement functionality found in the </a:t>
            </a:r>
            <a:r>
              <a:rPr lang="en-US" sz="2000" dirty="0" err="1" smtClean="0">
                <a:latin typeface="+mn-lt"/>
              </a:rPr>
              <a:t>dpif</a:t>
            </a:r>
            <a:r>
              <a:rPr lang="en-US" sz="2000" dirty="0" smtClean="0">
                <a:latin typeface="+mn-lt"/>
              </a:rPr>
              <a:t> layer</a:t>
            </a:r>
          </a:p>
        </p:txBody>
      </p:sp>
    </p:spTree>
    <p:extLst>
      <p:ext uri="{BB962C8B-B14F-4D97-AF65-F5344CB8AC3E}">
        <p14:creationId xmlns="" xmlns:p14="http://schemas.microsoft.com/office/powerpoint/2010/main" val="151003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Suggested changes to </a:t>
            </a:r>
            <a:r>
              <a:rPr lang="en-US" sz="2400" dirty="0" err="1" smtClean="0"/>
              <a:t>OpenVSwitch</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16</a:t>
            </a:fld>
            <a:endParaRPr lang="en-NZ" sz="1200" dirty="0">
              <a:solidFill>
                <a:srgbClr val="003A69"/>
              </a:solidFill>
              <a:latin typeface="Gill Sans MT"/>
              <a:ea typeface="ヒラギノ角ゴ Pro W3" charset="-128"/>
            </a:endParaRPr>
          </a:p>
        </p:txBody>
      </p:sp>
      <p:sp>
        <p:nvSpPr>
          <p:cNvPr id="5" name="TextBox 4"/>
          <p:cNvSpPr txBox="1"/>
          <p:nvPr/>
        </p:nvSpPr>
        <p:spPr>
          <a:xfrm>
            <a:off x="276221" y="701842"/>
            <a:ext cx="8505829"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I have started doing this work, and will implement as much as I need to </a:t>
            </a:r>
            <a:r>
              <a:rPr lang="en-US" sz="2000" dirty="0" err="1" smtClean="0">
                <a:latin typeface="+mn-lt"/>
              </a:rPr>
              <a:t>to</a:t>
            </a:r>
            <a:r>
              <a:rPr lang="en-US" sz="2000" dirty="0" smtClean="0">
                <a:latin typeface="+mn-lt"/>
              </a:rPr>
              <a:t> allow us to implement OF-DPA</a:t>
            </a:r>
          </a:p>
          <a:p>
            <a:pPr marL="285750" indent="-285750">
              <a:buFont typeface="Arial" panose="020B0604020202020204" pitchFamily="34" charset="0"/>
              <a:buChar char="•"/>
            </a:pPr>
            <a:r>
              <a:rPr lang="en-US" sz="2000" dirty="0" smtClean="0">
                <a:latin typeface="+mn-lt"/>
              </a:rPr>
              <a:t>Would like some level of support from the OVS community</a:t>
            </a:r>
          </a:p>
          <a:p>
            <a:pPr marL="285750" indent="-285750">
              <a:buFont typeface="Arial" panose="020B0604020202020204" pitchFamily="34" charset="0"/>
              <a:buChar char="•"/>
            </a:pPr>
            <a:r>
              <a:rPr lang="en-US" sz="2000" dirty="0" smtClean="0">
                <a:latin typeface="+mn-lt"/>
              </a:rPr>
              <a:t>In order of preference:</a:t>
            </a:r>
          </a:p>
          <a:p>
            <a:pPr marL="742950" lvl="1" indent="-285750">
              <a:buFont typeface="Arial" panose="020B0604020202020204" pitchFamily="34" charset="0"/>
              <a:buChar char="•"/>
            </a:pPr>
            <a:r>
              <a:rPr lang="en-US" sz="2000" dirty="0" smtClean="0">
                <a:latin typeface="+mn-lt"/>
              </a:rPr>
              <a:t>Advice on my implementation ideas</a:t>
            </a:r>
          </a:p>
          <a:p>
            <a:pPr marL="742950" lvl="1" indent="-285750">
              <a:buFont typeface="Arial" panose="020B0604020202020204" pitchFamily="34" charset="0"/>
              <a:buChar char="•"/>
            </a:pPr>
            <a:r>
              <a:rPr lang="en-US" sz="2000" dirty="0" smtClean="0">
                <a:latin typeface="+mn-lt"/>
              </a:rPr>
              <a:t>Support in the upstream project (so we aren’t carrying this code forever)</a:t>
            </a:r>
          </a:p>
          <a:p>
            <a:pPr marL="742950" lvl="1" indent="-285750">
              <a:buFont typeface="Arial" panose="020B0604020202020204" pitchFamily="34" charset="0"/>
              <a:buChar char="•"/>
            </a:pPr>
            <a:r>
              <a:rPr lang="en-US" sz="2000" dirty="0" smtClean="0">
                <a:latin typeface="+mn-lt"/>
              </a:rPr>
              <a:t>Help with implementation!</a:t>
            </a:r>
          </a:p>
          <a:p>
            <a:pPr marL="285750" indent="-285750">
              <a:buFont typeface="Arial" panose="020B0604020202020204" pitchFamily="34" charset="0"/>
              <a:buChar char="•"/>
            </a:pPr>
            <a:r>
              <a:rPr lang="en-US" sz="2000" dirty="0" smtClean="0">
                <a:latin typeface="+mn-lt"/>
              </a:rPr>
              <a:t>Not expecting huge enthusiasm for this work</a:t>
            </a:r>
          </a:p>
          <a:p>
            <a:pPr marL="742950" lvl="1" indent="-285750">
              <a:buFont typeface="Arial" panose="020B0604020202020204" pitchFamily="34" charset="0"/>
              <a:buChar char="•"/>
            </a:pPr>
            <a:r>
              <a:rPr lang="en-US" sz="2000" dirty="0" smtClean="0">
                <a:latin typeface="+mn-lt"/>
              </a:rPr>
              <a:t>Limitation to OVS, rather than an enhancement</a:t>
            </a:r>
          </a:p>
          <a:p>
            <a:pPr marL="742950" lvl="1" indent="-285750">
              <a:buFont typeface="Arial" panose="020B0604020202020204" pitchFamily="34" charset="0"/>
              <a:buChar char="•"/>
            </a:pPr>
            <a:r>
              <a:rPr lang="en-US" sz="2000" dirty="0" smtClean="0">
                <a:latin typeface="+mn-lt"/>
              </a:rPr>
              <a:t>OVS is a </a:t>
            </a:r>
            <a:r>
              <a:rPr lang="en-US" sz="2000" i="1" dirty="0" smtClean="0">
                <a:latin typeface="+mn-lt"/>
              </a:rPr>
              <a:t>software</a:t>
            </a:r>
            <a:r>
              <a:rPr lang="en-US" sz="2000" dirty="0" smtClean="0">
                <a:latin typeface="+mn-lt"/>
              </a:rPr>
              <a:t> switch, we are driven by hardware considerations</a:t>
            </a:r>
          </a:p>
          <a:p>
            <a:pPr marL="285750" indent="-285750">
              <a:buFont typeface="Arial" panose="020B0604020202020204" pitchFamily="34" charset="0"/>
              <a:buChar char="•"/>
            </a:pPr>
            <a:r>
              <a:rPr lang="en-US" sz="2000" dirty="0" smtClean="0">
                <a:latin typeface="+mn-lt"/>
              </a:rPr>
              <a:t>But I am prepared to be pleasantly surprised</a:t>
            </a:r>
          </a:p>
          <a:p>
            <a:pPr marL="285750" indent="-285750">
              <a:buFont typeface="Arial" panose="020B0604020202020204" pitchFamily="34" charset="0"/>
              <a:buChar char="•"/>
            </a:pPr>
            <a:r>
              <a:rPr lang="en-US" sz="2000" dirty="0" smtClean="0">
                <a:latin typeface="+mn-lt"/>
              </a:rPr>
              <a:t>And would love the chance to discuss my plans with the experts</a:t>
            </a:r>
          </a:p>
        </p:txBody>
      </p:sp>
    </p:spTree>
    <p:extLst>
      <p:ext uri="{BB962C8B-B14F-4D97-AF65-F5344CB8AC3E}">
        <p14:creationId xmlns="" xmlns:p14="http://schemas.microsoft.com/office/powerpoint/2010/main" val="24587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3413" y="1752600"/>
            <a:ext cx="2805112" cy="830263"/>
          </a:xfrm>
          <a:prstGeom prst="rect">
            <a:avLst/>
          </a:prstGeom>
          <a:noFill/>
          <a:effectLst>
            <a:outerShdw blurRad="50800" dist="25400" dir="5400000">
              <a:srgbClr val="000000">
                <a:alpha val="50000"/>
              </a:srgbClr>
            </a:outerShdw>
          </a:effectLst>
        </p:spPr>
        <p:txBody>
          <a:bodyPr wrap="none">
            <a:spAutoFit/>
          </a:bodyPr>
          <a:lstStyle/>
          <a:p>
            <a:pPr algn="ctr">
              <a:defRPr/>
            </a:pPr>
            <a:r>
              <a:rPr lang="en-US" sz="4800" dirty="0">
                <a:solidFill>
                  <a:schemeClr val="accent1"/>
                </a:solidFill>
                <a:latin typeface="+mn-lt"/>
                <a:ea typeface="ヒラギノ角ゴ Pro W3" charset="-128"/>
                <a:cs typeface="Arial" pitchFamily="34" charset="0"/>
              </a:rPr>
              <a:t>Thank you</a:t>
            </a:r>
          </a:p>
        </p:txBody>
      </p:sp>
      <p:pic>
        <p:nvPicPr>
          <p:cNvPr id="41987" name="Picture 10" descr="signoff.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294063"/>
            <a:ext cx="91440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330200" y="3822700"/>
            <a:ext cx="8521700" cy="749300"/>
          </a:xfrm>
          <a:prstGeom prst="rect">
            <a:avLst/>
          </a:prstGeom>
          <a:noFill/>
        </p:spPr>
        <p:txBody>
          <a:bodyPr lIns="0" tIns="0" rIns="0" bIns="0"/>
          <a:lstStyle/>
          <a:p>
            <a:pPr>
              <a:defRPr/>
            </a:pPr>
            <a:r>
              <a:rPr lang="en-US" sz="1400" baseline="30000" dirty="0">
                <a:latin typeface="+mn-lt"/>
                <a:ea typeface="ヒラギノ角ゴ Pro W3" charset="-128"/>
                <a:cs typeface="Arial" pitchFamily="34" charset="0"/>
              </a:rPr>
              <a:t>Americas Headquarters | 19800 North Creek Parkway | Suite 100 | Bothell | WA 98011 | USA | T: +1 800 424 4284 | F: +1 425 481 3895</a:t>
            </a:r>
          </a:p>
          <a:p>
            <a:pPr>
              <a:defRPr/>
            </a:pPr>
            <a:r>
              <a:rPr lang="en-US" sz="1400" baseline="30000" dirty="0">
                <a:latin typeface="+mn-lt"/>
                <a:ea typeface="ヒラギノ角ゴ Pro W3" charset="-128"/>
                <a:cs typeface="Arial" pitchFamily="34" charset="0"/>
              </a:rPr>
              <a:t>Asia-Pacific Headquarters | 11 Tai </a:t>
            </a:r>
            <a:r>
              <a:rPr lang="en-US" sz="1400" baseline="30000" dirty="0" err="1">
                <a:latin typeface="+mn-lt"/>
                <a:ea typeface="ヒラギノ角ゴ Pro W3" charset="-128"/>
                <a:cs typeface="Arial" pitchFamily="34" charset="0"/>
              </a:rPr>
              <a:t>Seng</a:t>
            </a:r>
            <a:r>
              <a:rPr lang="en-US" sz="1400" baseline="30000" dirty="0">
                <a:latin typeface="+mn-lt"/>
                <a:ea typeface="ヒラギノ角ゴ Pro W3" charset="-128"/>
                <a:cs typeface="Arial" pitchFamily="34" charset="0"/>
              </a:rPr>
              <a:t> Link | Singapore | 534182 | T: +65 6383 3832 | F: +65 6383 3830</a:t>
            </a:r>
          </a:p>
          <a:p>
            <a:pPr>
              <a:defRPr/>
            </a:pPr>
            <a:r>
              <a:rPr lang="en-US" sz="1400" baseline="30000" dirty="0">
                <a:latin typeface="+mn-lt"/>
                <a:ea typeface="ヒラギノ角ゴ Pro W3" charset="-128"/>
                <a:cs typeface="Arial" pitchFamily="34" charset="0"/>
              </a:rPr>
              <a:t>EMEA Headquarters | Via Motta 24 | 6830 </a:t>
            </a:r>
            <a:r>
              <a:rPr lang="en-US" sz="1400" baseline="30000" dirty="0" err="1">
                <a:latin typeface="+mn-lt"/>
                <a:ea typeface="ヒラギノ角ゴ Pro W3" charset="-128"/>
                <a:cs typeface="Arial" pitchFamily="34" charset="0"/>
              </a:rPr>
              <a:t>Chiasso</a:t>
            </a:r>
            <a:r>
              <a:rPr lang="en-US" sz="1400" baseline="30000" dirty="0">
                <a:latin typeface="+mn-lt"/>
                <a:ea typeface="ヒラギノ角ゴ Pro W3" charset="-128"/>
                <a:cs typeface="Arial" pitchFamily="34" charset="0"/>
              </a:rPr>
              <a:t> | Switzerland | T: +41 91 69769.00 | F: +41 91 69769.11</a:t>
            </a:r>
          </a:p>
        </p:txBody>
      </p:sp>
      <p:pic>
        <p:nvPicPr>
          <p:cNvPr id="41989" name="Picture 12" descr="website-identifier.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41300" y="4368800"/>
            <a:ext cx="1611313"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0" name="TextBox 13"/>
          <p:cNvSpPr txBox="1">
            <a:spLocks noChangeArrowheads="1"/>
          </p:cNvSpPr>
          <p:nvPr/>
        </p:nvSpPr>
        <p:spPr bwMode="auto">
          <a:xfrm>
            <a:off x="330200" y="4768850"/>
            <a:ext cx="852170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Lucida Grande"/>
              <a:buChar char="»"/>
              <a:defRPr sz="2000">
                <a:solidFill>
                  <a:srgbClr val="262626"/>
                </a:solidFill>
                <a:latin typeface="Gill Sans MT" pitchFamily="34" charset="0"/>
                <a:ea typeface="MS PGothic" pitchFamily="34" charset="-128"/>
              </a:defRPr>
            </a:lvl1pPr>
            <a:lvl2pPr marL="742950" indent="-285750" eaLnBrk="0" hangingPunct="0">
              <a:spcBef>
                <a:spcPct val="20000"/>
              </a:spcBef>
              <a:buChar char="–"/>
              <a:defRPr sz="1900">
                <a:solidFill>
                  <a:srgbClr val="262626"/>
                </a:solidFill>
                <a:latin typeface="Gill Sans MT" pitchFamily="34" charset="0"/>
                <a:ea typeface="MS PGothic" pitchFamily="34" charset="-128"/>
              </a:defRPr>
            </a:lvl2pPr>
            <a:lvl3pPr marL="1143000" indent="-228600" eaLnBrk="0" hangingPunct="0">
              <a:spcBef>
                <a:spcPct val="20000"/>
              </a:spcBef>
              <a:buChar char="•"/>
              <a:defRPr>
                <a:solidFill>
                  <a:srgbClr val="262626"/>
                </a:solidFill>
                <a:latin typeface="Gill Sans MT" pitchFamily="34" charset="0"/>
                <a:ea typeface="ヒラギノ角ゴ Pro W3"/>
                <a:cs typeface="ヒラギノ角ゴ Pro W3"/>
              </a:defRPr>
            </a:lvl3pPr>
            <a:lvl4pPr marL="1600200" indent="-228600" eaLnBrk="0" hangingPunct="0">
              <a:spcBef>
                <a:spcPct val="20000"/>
              </a:spcBef>
              <a:buChar char="–"/>
              <a:defRPr sz="1600">
                <a:solidFill>
                  <a:srgbClr val="262626"/>
                </a:solidFill>
                <a:latin typeface="Gill Sans MT" pitchFamily="34" charset="0"/>
                <a:ea typeface="ヒラギノ角ゴ Pro W3"/>
                <a:cs typeface="ヒラギノ角ゴ Pro W3"/>
              </a:defRPr>
            </a:lvl4pPr>
            <a:lvl5pPr marL="2057400" indent="-228600" eaLnBrk="0" hangingPunct="0">
              <a:spcBef>
                <a:spcPct val="20000"/>
              </a:spcBef>
              <a:buChar char="»"/>
              <a:defRPr sz="1600">
                <a:solidFill>
                  <a:srgbClr val="262626"/>
                </a:solidFill>
                <a:latin typeface="Gill Sans MT" pitchFamily="34" charset="0"/>
                <a:ea typeface="ヒラギノ角ゴ Pro W3"/>
                <a:cs typeface="ヒラギノ角ゴ Pro W3"/>
              </a:defRPr>
            </a:lvl5pPr>
            <a:lvl6pPr marL="2514600" indent="-228600" eaLnBrk="0" fontAlgn="base" hangingPunct="0">
              <a:spcBef>
                <a:spcPct val="20000"/>
              </a:spcBef>
              <a:spcAft>
                <a:spcPct val="0"/>
              </a:spcAft>
              <a:buChar char="»"/>
              <a:defRPr sz="1600">
                <a:solidFill>
                  <a:srgbClr val="262626"/>
                </a:solidFill>
                <a:latin typeface="Gill Sans MT" pitchFamily="34" charset="0"/>
                <a:ea typeface="ヒラギノ角ゴ Pro W3"/>
                <a:cs typeface="ヒラギノ角ゴ Pro W3"/>
              </a:defRPr>
            </a:lvl6pPr>
            <a:lvl7pPr marL="2971800" indent="-228600" eaLnBrk="0" fontAlgn="base" hangingPunct="0">
              <a:spcBef>
                <a:spcPct val="20000"/>
              </a:spcBef>
              <a:spcAft>
                <a:spcPct val="0"/>
              </a:spcAft>
              <a:buChar char="»"/>
              <a:defRPr sz="1600">
                <a:solidFill>
                  <a:srgbClr val="262626"/>
                </a:solidFill>
                <a:latin typeface="Gill Sans MT" pitchFamily="34" charset="0"/>
                <a:ea typeface="ヒラギノ角ゴ Pro W3"/>
                <a:cs typeface="ヒラギノ角ゴ Pro W3"/>
              </a:defRPr>
            </a:lvl7pPr>
            <a:lvl8pPr marL="3429000" indent="-228600" eaLnBrk="0" fontAlgn="base" hangingPunct="0">
              <a:spcBef>
                <a:spcPct val="20000"/>
              </a:spcBef>
              <a:spcAft>
                <a:spcPct val="0"/>
              </a:spcAft>
              <a:buChar char="»"/>
              <a:defRPr sz="1600">
                <a:solidFill>
                  <a:srgbClr val="262626"/>
                </a:solidFill>
                <a:latin typeface="Gill Sans MT" pitchFamily="34" charset="0"/>
                <a:ea typeface="ヒラギノ角ゴ Pro W3"/>
                <a:cs typeface="ヒラギノ角ゴ Pro W3"/>
              </a:defRPr>
            </a:lvl8pPr>
            <a:lvl9pPr marL="3886200" indent="-228600" eaLnBrk="0" fontAlgn="base" hangingPunct="0">
              <a:spcBef>
                <a:spcPct val="20000"/>
              </a:spcBef>
              <a:spcAft>
                <a:spcPct val="0"/>
              </a:spcAft>
              <a:buChar char="»"/>
              <a:defRPr sz="1600">
                <a:solidFill>
                  <a:srgbClr val="262626"/>
                </a:solidFill>
                <a:latin typeface="Gill Sans MT" pitchFamily="34" charset="0"/>
                <a:ea typeface="ヒラギノ角ゴ Pro W3"/>
                <a:cs typeface="ヒラギノ角ゴ Pro W3"/>
              </a:defRPr>
            </a:lvl9pPr>
          </a:lstStyle>
          <a:p>
            <a:pPr eaLnBrk="1" hangingPunct="1">
              <a:spcBef>
                <a:spcPct val="0"/>
              </a:spcBef>
              <a:buFontTx/>
              <a:buNone/>
            </a:pPr>
            <a:r>
              <a:rPr lang="en-US" altLang="en-US" sz="900" baseline="30000">
                <a:solidFill>
                  <a:schemeClr val="tx1"/>
                </a:solidFill>
                <a:latin typeface="Arial" pitchFamily="34" charset="0"/>
                <a:ea typeface="ヒラギノ角ゴ Pro W3"/>
              </a:rPr>
              <a:t>© 2011 Allied Telesis Inc. All rights reserved. Information in this document is subject to change without notice. All company names, logos, and product designs that are trademarks or registered trademarks are the property of their respective owners.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ea typeface="ＭＳ Ｐゴシック" charset="-128"/>
              </a:rPr>
              <a:t>Contents</a:t>
            </a:r>
            <a:endParaRPr lang="en-US" sz="2400" dirty="0">
              <a:ea typeface="ＭＳ Ｐゴシック" charset="-128"/>
            </a:endParaRPr>
          </a:p>
        </p:txBody>
      </p:sp>
      <p:sp>
        <p:nvSpPr>
          <p:cNvPr id="15363" name="Content Placeholder 4"/>
          <p:cNvSpPr>
            <a:spLocks noGrp="1"/>
          </p:cNvSpPr>
          <p:nvPr>
            <p:ph idx="1"/>
          </p:nvPr>
        </p:nvSpPr>
        <p:spPr>
          <a:xfrm>
            <a:off x="457200" y="971550"/>
            <a:ext cx="8229600" cy="3600450"/>
          </a:xfrm>
        </p:spPr>
        <p:txBody>
          <a:bodyPr/>
          <a:lstStyle/>
          <a:p>
            <a:pPr eaLnBrk="1" hangingPunct="1">
              <a:buFont typeface="Arial" panose="020B0604020202020204" pitchFamily="34" charset="0"/>
              <a:buChar char="•"/>
            </a:pPr>
            <a:r>
              <a:rPr lang="en-US" altLang="en-US" dirty="0" smtClean="0">
                <a:ea typeface="Geneva"/>
                <a:cs typeface="Geneva"/>
                <a:sym typeface="Arial" pitchFamily="34" charset="0"/>
              </a:rPr>
              <a:t>Introduce myself briefly</a:t>
            </a:r>
          </a:p>
          <a:p>
            <a:pPr eaLnBrk="1" hangingPunct="1">
              <a:buFont typeface="Arial" panose="020B0604020202020204" pitchFamily="34" charset="0"/>
              <a:buChar char="•"/>
            </a:pPr>
            <a:r>
              <a:rPr lang="de-DE" altLang="en-US" dirty="0" smtClean="0">
                <a:ea typeface="Geneva"/>
                <a:cs typeface="Geneva"/>
              </a:rPr>
              <a:t>Our OpenFlow projects</a:t>
            </a:r>
          </a:p>
          <a:p>
            <a:pPr eaLnBrk="1" hangingPunct="1">
              <a:buFont typeface="Arial" panose="020B0604020202020204" pitchFamily="34" charset="0"/>
              <a:buChar char="•"/>
            </a:pPr>
            <a:r>
              <a:rPr lang="de-DE" altLang="en-US" dirty="0" smtClean="0">
                <a:ea typeface="Geneva"/>
                <a:cs typeface="Geneva"/>
              </a:rPr>
              <a:t>Future directions</a:t>
            </a:r>
          </a:p>
          <a:p>
            <a:pPr lvl="1" eaLnBrk="1" hangingPunct="1">
              <a:buFont typeface="Arial" panose="020B0604020202020204" pitchFamily="34" charset="0"/>
              <a:buChar char="•"/>
            </a:pPr>
            <a:r>
              <a:rPr lang="de-DE" altLang="en-US" dirty="0" smtClean="0">
                <a:ea typeface="Geneva"/>
                <a:cs typeface="Geneva"/>
              </a:rPr>
              <a:t>TTPs</a:t>
            </a:r>
          </a:p>
          <a:p>
            <a:pPr lvl="1" eaLnBrk="1" hangingPunct="1">
              <a:buFont typeface="Arial" panose="020B0604020202020204" pitchFamily="34" charset="0"/>
              <a:buChar char="•"/>
            </a:pPr>
            <a:r>
              <a:rPr lang="de-DE" altLang="en-US" dirty="0" smtClean="0">
                <a:ea typeface="Geneva"/>
                <a:cs typeface="Geneva"/>
              </a:rPr>
              <a:t>OF-DPA</a:t>
            </a: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16B2F1C4-1A41-4EB9-AB04-9CA64C60074C}" type="slidenum">
              <a:rPr lang="en-NZ" sz="1200">
                <a:solidFill>
                  <a:schemeClr val="accent1"/>
                </a:solidFill>
                <a:latin typeface="+mn-lt"/>
                <a:ea typeface="ヒラギノ角ゴ Pro W3" charset="-128"/>
                <a:cs typeface="ヒラギノ角ゴ Pro W3" charset="-128"/>
              </a:rPr>
              <a:pPr algn="ctr">
                <a:defRPr/>
              </a:pPr>
              <a:t>2</a:t>
            </a:fld>
            <a:endParaRPr lang="en-NZ" sz="1200" dirty="0">
              <a:solidFill>
                <a:schemeClr val="accent1"/>
              </a:solidFill>
              <a:latin typeface="+mn-lt"/>
              <a:ea typeface="ヒラギノ角ゴ Pro W3" charset="-128"/>
              <a:cs typeface="ヒラギノ角ゴ Pro W3" charset="-128"/>
            </a:endParaRPr>
          </a:p>
        </p:txBody>
      </p:sp>
    </p:spTree>
    <p:extLst>
      <p:ext uri="{BB962C8B-B14F-4D97-AF65-F5344CB8AC3E}">
        <p14:creationId xmlns="" xmlns:p14="http://schemas.microsoft.com/office/powerpoint/2010/main" val="36542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ea typeface="ＭＳ Ｐゴシック" charset="-128"/>
              </a:rPr>
              <a:t>Introduction</a:t>
            </a:r>
            <a:endParaRPr lang="en-US" sz="2400" dirty="0">
              <a:ea typeface="ＭＳ Ｐゴシック" charset="-128"/>
            </a:endParaRPr>
          </a:p>
        </p:txBody>
      </p:sp>
      <p:sp>
        <p:nvSpPr>
          <p:cNvPr id="16387" name="Content Placeholder 4"/>
          <p:cNvSpPr>
            <a:spLocks noGrp="1"/>
          </p:cNvSpPr>
          <p:nvPr>
            <p:ph idx="1"/>
          </p:nvPr>
        </p:nvSpPr>
        <p:spPr/>
        <p:txBody>
          <a:bodyPr>
            <a:normAutofit/>
          </a:bodyPr>
          <a:lstStyle/>
          <a:p>
            <a:pPr eaLnBrk="1" hangingPunct="1">
              <a:buFont typeface="Arial" panose="020B0604020202020204" pitchFamily="34" charset="0"/>
              <a:buChar char="•"/>
            </a:pPr>
            <a:endParaRPr lang="de-DE" altLang="en-US" dirty="0" smtClean="0">
              <a:ea typeface="Geneva"/>
              <a:cs typeface="Geneva"/>
            </a:endParaRPr>
          </a:p>
          <a:p>
            <a:pPr eaLnBrk="1" hangingPunct="1">
              <a:buFont typeface="Arial" panose="020B0604020202020204" pitchFamily="34" charset="0"/>
              <a:buChar char="•"/>
            </a:pPr>
            <a:endParaRPr lang="de-DE" altLang="en-US" dirty="0" smtClean="0">
              <a:ea typeface="Geneva"/>
              <a:cs typeface="Geneva"/>
            </a:endParaRP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44E8F889-E30C-410D-9348-24599B4151F9}" type="slidenum">
              <a:rPr lang="en-NZ" sz="1200">
                <a:solidFill>
                  <a:schemeClr val="accent1"/>
                </a:solidFill>
                <a:latin typeface="+mn-lt"/>
                <a:ea typeface="ヒラギノ角ゴ Pro W3" charset="-128"/>
                <a:cs typeface="ヒラギノ角ゴ Pro W3" charset="-128"/>
              </a:rPr>
              <a:pPr algn="ctr">
                <a:defRPr/>
              </a:pPr>
              <a:t>3</a:t>
            </a:fld>
            <a:endParaRPr lang="en-NZ" sz="1200" dirty="0">
              <a:solidFill>
                <a:schemeClr val="accent1"/>
              </a:solidFill>
              <a:latin typeface="+mn-lt"/>
              <a:ea typeface="ヒラギノ角ゴ Pro W3" charset="-128"/>
              <a:cs typeface="ヒラギノ角ゴ Pro W3" charset="-128"/>
            </a:endParaRPr>
          </a:p>
        </p:txBody>
      </p:sp>
      <p:sp>
        <p:nvSpPr>
          <p:cNvPr id="5" name="Content Placeholder 4"/>
          <p:cNvSpPr txBox="1">
            <a:spLocks/>
          </p:cNvSpPr>
          <p:nvPr/>
        </p:nvSpPr>
        <p:spPr bwMode="auto">
          <a:xfrm>
            <a:off x="457200" y="971550"/>
            <a:ext cx="82296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a:lstStyle>
          <a:p>
            <a:pPr eaLnBrk="1" hangingPunct="1">
              <a:buFont typeface="Arial" panose="020B0604020202020204" pitchFamily="34" charset="0"/>
              <a:buChar char="•"/>
            </a:pPr>
            <a:r>
              <a:rPr lang="de-DE" altLang="en-US" kern="0" dirty="0" smtClean="0">
                <a:ea typeface="Geneva"/>
                <a:cs typeface="Geneva"/>
              </a:rPr>
              <a:t>MSc in Astrophysics, VUW, 1987</a:t>
            </a:r>
          </a:p>
          <a:p>
            <a:pPr eaLnBrk="1" hangingPunct="1">
              <a:buFont typeface="Arial" panose="020B0604020202020204" pitchFamily="34" charset="0"/>
              <a:buChar char="•"/>
            </a:pPr>
            <a:r>
              <a:rPr lang="de-DE" altLang="en-US" kern="0" dirty="0" smtClean="0">
                <a:ea typeface="Geneva"/>
                <a:cs typeface="Geneva"/>
              </a:rPr>
              <a:t>Career in networking started Dec/1988, in DSIR, New Zealand</a:t>
            </a:r>
          </a:p>
          <a:p>
            <a:pPr eaLnBrk="1" hangingPunct="1">
              <a:buFont typeface="Arial" panose="020B0604020202020204" pitchFamily="34" charset="0"/>
              <a:buChar char="•"/>
            </a:pPr>
            <a:r>
              <a:rPr lang="de-DE" altLang="en-US" kern="0" dirty="0" smtClean="0">
                <a:ea typeface="Geneva"/>
                <a:cs typeface="Geneva"/>
              </a:rPr>
              <a:t>Continuous chain of ownership:</a:t>
            </a:r>
          </a:p>
          <a:p>
            <a:pPr lvl="1" eaLnBrk="1" hangingPunct="1">
              <a:buFont typeface="Arial" panose="020B0604020202020204" pitchFamily="34" charset="0"/>
              <a:buChar char="•"/>
            </a:pPr>
            <a:r>
              <a:rPr lang="de-DE" altLang="en-US" kern="0" dirty="0" smtClean="0">
                <a:ea typeface="Geneva"/>
                <a:cs typeface="Geneva"/>
              </a:rPr>
              <a:t>DSIR </a:t>
            </a:r>
            <a:r>
              <a:rPr lang="de-DE" altLang="en-US" kern="0" smtClean="0">
                <a:ea typeface="Geneva"/>
                <a:cs typeface="Geneva"/>
                <a:sym typeface="Wingdings"/>
              </a:rPr>
              <a:t> </a:t>
            </a:r>
            <a:r>
              <a:rPr lang="de-DE" altLang="en-US" kern="0">
                <a:ea typeface="Geneva"/>
                <a:cs typeface="Geneva"/>
              </a:rPr>
              <a:t>IRL </a:t>
            </a:r>
            <a:r>
              <a:rPr lang="de-DE" altLang="en-US" kern="0">
                <a:ea typeface="Geneva"/>
                <a:cs typeface="Geneva"/>
                <a:sym typeface="Wingdings"/>
              </a:rPr>
              <a:t> </a:t>
            </a:r>
            <a:r>
              <a:rPr lang="de-DE" altLang="en-US" kern="0">
                <a:ea typeface="Geneva"/>
                <a:cs typeface="Geneva"/>
              </a:rPr>
              <a:t>Network Dynamics </a:t>
            </a:r>
            <a:r>
              <a:rPr lang="de-DE" altLang="en-US" kern="0">
                <a:ea typeface="Geneva"/>
                <a:cs typeface="Geneva"/>
                <a:sym typeface="Wingdings"/>
              </a:rPr>
              <a:t> </a:t>
            </a:r>
            <a:r>
              <a:rPr lang="de-DE" altLang="en-US" kern="0">
                <a:ea typeface="Geneva"/>
                <a:cs typeface="Geneva"/>
              </a:rPr>
              <a:t>Securicor 3Net </a:t>
            </a:r>
            <a:r>
              <a:rPr lang="de-DE" altLang="en-US" kern="0">
                <a:ea typeface="Geneva"/>
                <a:cs typeface="Geneva"/>
                <a:sym typeface="Wingdings"/>
              </a:rPr>
              <a:t> </a:t>
            </a:r>
            <a:r>
              <a:rPr lang="de-DE" altLang="en-US" kern="0" smtClean="0">
                <a:ea typeface="Geneva"/>
                <a:cs typeface="Geneva"/>
              </a:rPr>
              <a:t>Teltrend</a:t>
            </a:r>
            <a:endParaRPr lang="de-DE" altLang="en-US" kern="0" dirty="0" smtClean="0">
              <a:ea typeface="Geneva"/>
              <a:cs typeface="Geneva"/>
            </a:endParaRPr>
          </a:p>
          <a:p>
            <a:pPr lvl="1" eaLnBrk="1" hangingPunct="1">
              <a:buFont typeface="Arial" panose="020B0604020202020204" pitchFamily="34" charset="0"/>
              <a:buChar char="•"/>
            </a:pPr>
            <a:r>
              <a:rPr lang="de-DE" altLang="en-US" kern="0" dirty="0" smtClean="0">
                <a:ea typeface="Geneva"/>
                <a:cs typeface="Geneva"/>
              </a:rPr>
              <a:t>Allied Telesis KK (since ~2000)</a:t>
            </a:r>
          </a:p>
          <a:p>
            <a:pPr eaLnBrk="1" hangingPunct="1">
              <a:buFont typeface="Arial" panose="020B0604020202020204" pitchFamily="34" charset="0"/>
              <a:buChar char="•"/>
            </a:pPr>
            <a:r>
              <a:rPr lang="de-DE" altLang="en-US" kern="0" dirty="0" smtClean="0">
                <a:ea typeface="Geneva"/>
                <a:cs typeface="Geneva"/>
              </a:rPr>
              <a:t>Personally, I had time out in Telecom NZ, Sep/2007 – Feb/2012</a:t>
            </a:r>
          </a:p>
          <a:p>
            <a:pPr eaLnBrk="1" hangingPunct="1">
              <a:buFont typeface="Arial" panose="020B0604020202020204" pitchFamily="34" charset="0"/>
              <a:buChar char="•"/>
            </a:pPr>
            <a:r>
              <a:rPr lang="de-DE" altLang="en-US" kern="0" dirty="0" smtClean="0">
                <a:ea typeface="Geneva"/>
                <a:cs typeface="Geneva"/>
              </a:rPr>
              <a:t>Arrived back „home“ just in time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err="1" smtClean="0">
                <a:ea typeface="ＭＳ Ｐゴシック" charset="-128"/>
              </a:rPr>
              <a:t>OpenFlow</a:t>
            </a:r>
            <a:endParaRPr lang="en-US" sz="2400" dirty="0">
              <a:ea typeface="ＭＳ Ｐゴシック" charset="-128"/>
            </a:endParaRP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44E8F889-E30C-410D-9348-24599B4151F9}" type="slidenum">
              <a:rPr lang="en-NZ" sz="1200">
                <a:solidFill>
                  <a:schemeClr val="accent1"/>
                </a:solidFill>
                <a:latin typeface="+mn-lt"/>
                <a:ea typeface="ヒラギノ角ゴ Pro W3" charset="-128"/>
                <a:cs typeface="ヒラギノ角ゴ Pro W3" charset="-128"/>
              </a:rPr>
              <a:pPr algn="ctr">
                <a:defRPr/>
              </a:pPr>
              <a:t>4</a:t>
            </a:fld>
            <a:endParaRPr lang="en-NZ" sz="1200" dirty="0">
              <a:solidFill>
                <a:schemeClr val="accent1"/>
              </a:solidFill>
              <a:latin typeface="+mn-lt"/>
              <a:ea typeface="ヒラギノ角ゴ Pro W3" charset="-128"/>
              <a:cs typeface="ヒラギノ角ゴ Pro W3" charset="-128"/>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349" y="1070086"/>
            <a:ext cx="8162925" cy="30590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8600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ea typeface="ＭＳ Ｐゴシック" charset="-128"/>
              </a:rPr>
              <a:t>High-level timeline</a:t>
            </a:r>
            <a:endParaRPr lang="en-US" sz="2400" dirty="0">
              <a:ea typeface="ＭＳ Ｐゴシック" charset="-128"/>
            </a:endParaRP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44E8F889-E30C-410D-9348-24599B4151F9}" type="slidenum">
              <a:rPr lang="en-NZ" sz="1200">
                <a:solidFill>
                  <a:schemeClr val="accent1"/>
                </a:solidFill>
                <a:latin typeface="+mn-lt"/>
                <a:ea typeface="ヒラギノ角ゴ Pro W3" charset="-128"/>
                <a:cs typeface="ヒラギノ角ゴ Pro W3" charset="-128"/>
              </a:rPr>
              <a:pPr algn="ctr">
                <a:defRPr/>
              </a:pPr>
              <a:t>5</a:t>
            </a:fld>
            <a:endParaRPr lang="en-NZ" sz="1200" dirty="0">
              <a:solidFill>
                <a:schemeClr val="accent1"/>
              </a:solidFill>
              <a:latin typeface="+mn-lt"/>
              <a:ea typeface="ヒラギノ角ゴ Pro W3" charset="-128"/>
              <a:cs typeface="ヒラギノ角ゴ Pro W3" charset="-128"/>
            </a:endParaRP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May/2012 – First mention of </a:t>
            </a:r>
            <a:r>
              <a:rPr lang="en-US" dirty="0" err="1" smtClean="0"/>
              <a:t>OpenFlow</a:t>
            </a:r>
            <a:r>
              <a:rPr lang="en-US" dirty="0" smtClean="0"/>
              <a:t> in my work diary</a:t>
            </a:r>
          </a:p>
          <a:p>
            <a:pPr>
              <a:buFont typeface="Arial" panose="020B0604020202020204" pitchFamily="34" charset="0"/>
              <a:buChar char="•"/>
            </a:pPr>
            <a:r>
              <a:rPr lang="en-US" dirty="0" smtClean="0"/>
              <a:t>Aug/2012 – Position paper on </a:t>
            </a:r>
            <a:r>
              <a:rPr lang="en-US" dirty="0" err="1" smtClean="0"/>
              <a:t>OpenFlow</a:t>
            </a:r>
            <a:r>
              <a:rPr lang="en-US" dirty="0" smtClean="0"/>
              <a:t> for internal distribution</a:t>
            </a:r>
          </a:p>
          <a:p>
            <a:pPr>
              <a:buFont typeface="Arial" panose="020B0604020202020204" pitchFamily="34" charset="0"/>
              <a:buChar char="•"/>
            </a:pPr>
            <a:r>
              <a:rPr lang="en-US" dirty="0" smtClean="0"/>
              <a:t>Oct/2012 – Start prototype project, including first use of </a:t>
            </a:r>
            <a:r>
              <a:rPr lang="en-US" dirty="0" err="1" smtClean="0"/>
              <a:t>OpenVSwitch</a:t>
            </a:r>
            <a:endParaRPr lang="en-US" dirty="0" smtClean="0"/>
          </a:p>
          <a:p>
            <a:pPr>
              <a:buFont typeface="Arial" panose="020B0604020202020204" pitchFamily="34" charset="0"/>
              <a:buChar char="•"/>
            </a:pPr>
            <a:r>
              <a:rPr lang="en-US" dirty="0" smtClean="0"/>
              <a:t>Apr/2013 – Serious work on prototype begins (1 person)</a:t>
            </a:r>
          </a:p>
          <a:p>
            <a:pPr>
              <a:buFont typeface="Arial" panose="020B0604020202020204" pitchFamily="34" charset="0"/>
              <a:buChar char="•"/>
            </a:pPr>
            <a:r>
              <a:rPr lang="en-US" dirty="0" smtClean="0"/>
              <a:t>May/2013 – First flow in silicon</a:t>
            </a:r>
          </a:p>
          <a:p>
            <a:pPr>
              <a:buFont typeface="Arial" panose="020B0604020202020204" pitchFamily="34" charset="0"/>
              <a:buChar char="•"/>
            </a:pPr>
            <a:r>
              <a:rPr lang="en-US" dirty="0" smtClean="0"/>
              <a:t>Jul/2013 – Change to </a:t>
            </a:r>
            <a:r>
              <a:rPr lang="en-US" dirty="0" err="1" smtClean="0"/>
              <a:t>dpif</a:t>
            </a:r>
            <a:r>
              <a:rPr lang="en-US" dirty="0" smtClean="0"/>
              <a:t> model, OVS 1.10.0</a:t>
            </a:r>
          </a:p>
          <a:p>
            <a:pPr>
              <a:buFont typeface="Arial" panose="020B0604020202020204" pitchFamily="34" charset="0"/>
              <a:buChar char="•"/>
            </a:pPr>
            <a:r>
              <a:rPr lang="en-US" dirty="0" smtClean="0"/>
              <a:t>Aug/2013 – OVS master</a:t>
            </a:r>
          </a:p>
          <a:p>
            <a:pPr>
              <a:buFont typeface="Arial" panose="020B0604020202020204" pitchFamily="34" charset="0"/>
              <a:buChar char="•"/>
            </a:pPr>
            <a:r>
              <a:rPr lang="en-US" dirty="0" smtClean="0"/>
              <a:t>Sep/2013 – First </a:t>
            </a:r>
            <a:r>
              <a:rPr lang="en-US" dirty="0" err="1" smtClean="0"/>
              <a:t>OpenFlow</a:t>
            </a:r>
            <a:r>
              <a:rPr lang="en-US" dirty="0" smtClean="0"/>
              <a:t> demonstration to company meeting</a:t>
            </a:r>
          </a:p>
          <a:p>
            <a:pPr>
              <a:buFont typeface="Arial" panose="020B0604020202020204" pitchFamily="34" charset="0"/>
              <a:buChar char="•"/>
            </a:pPr>
            <a:r>
              <a:rPr lang="en-US" dirty="0" smtClean="0"/>
              <a:t>Nov/2013-Feb/2014 – Summer project to consolidate the work</a:t>
            </a:r>
            <a:endParaRPr lang="en-NZ" dirty="0"/>
          </a:p>
        </p:txBody>
      </p:sp>
    </p:spTree>
    <p:extLst>
      <p:ext uri="{BB962C8B-B14F-4D97-AF65-F5344CB8AC3E}">
        <p14:creationId xmlns="" xmlns:p14="http://schemas.microsoft.com/office/powerpoint/2010/main" val="17600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ea typeface="ＭＳ Ｐゴシック" charset="-128"/>
              </a:rPr>
              <a:t>High-level timeline</a:t>
            </a:r>
            <a:endParaRPr lang="en-US" sz="2400" dirty="0">
              <a:ea typeface="ＭＳ Ｐゴシック" charset="-128"/>
            </a:endParaRP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44E8F889-E30C-410D-9348-24599B4151F9}" type="slidenum">
              <a:rPr lang="en-NZ" sz="1200">
                <a:solidFill>
                  <a:schemeClr val="accent1"/>
                </a:solidFill>
                <a:latin typeface="+mn-lt"/>
                <a:ea typeface="ヒラギノ角ゴ Pro W3" charset="-128"/>
                <a:cs typeface="ヒラギノ角ゴ Pro W3" charset="-128"/>
              </a:rPr>
              <a:pPr algn="ctr">
                <a:defRPr/>
              </a:pPr>
              <a:t>6</a:t>
            </a:fld>
            <a:endParaRPr lang="en-NZ" sz="1200" dirty="0">
              <a:solidFill>
                <a:schemeClr val="accent1"/>
              </a:solidFill>
              <a:latin typeface="+mn-lt"/>
              <a:ea typeface="ヒラギノ角ゴ Pro W3" charset="-128"/>
              <a:cs typeface="ヒラギノ角ゴ Pro W3" charset="-128"/>
            </a:endParaRP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Dec/2013 – First look at OF-DPA</a:t>
            </a:r>
          </a:p>
          <a:p>
            <a:pPr>
              <a:buFont typeface="Arial" panose="020B0604020202020204" pitchFamily="34" charset="0"/>
              <a:buChar char="•"/>
            </a:pPr>
            <a:r>
              <a:rPr lang="en-US" dirty="0" smtClean="0"/>
              <a:t>Jul/2014 – Another look at OF-DPA</a:t>
            </a:r>
          </a:p>
          <a:p>
            <a:pPr>
              <a:buFont typeface="Arial" panose="020B0604020202020204" pitchFamily="34" charset="0"/>
              <a:buChar char="•"/>
            </a:pPr>
            <a:r>
              <a:rPr lang="en-US" dirty="0" smtClean="0"/>
              <a:t>Oct/2014 – </a:t>
            </a:r>
            <a:r>
              <a:rPr lang="en-US" dirty="0" err="1" smtClean="0"/>
              <a:t>Plugfest</a:t>
            </a:r>
            <a:r>
              <a:rPr lang="en-US" dirty="0" smtClean="0"/>
              <a:t> in Wellington, NZ</a:t>
            </a:r>
          </a:p>
          <a:p>
            <a:pPr>
              <a:buFont typeface="Arial" panose="020B0604020202020204" pitchFamily="34" charset="0"/>
              <a:buChar char="•"/>
            </a:pPr>
            <a:r>
              <a:rPr lang="en-US" dirty="0" smtClean="0"/>
              <a:t>Nov/2014 – ONF </a:t>
            </a:r>
            <a:r>
              <a:rPr lang="en-US" dirty="0" err="1" smtClean="0"/>
              <a:t>plugfest</a:t>
            </a:r>
            <a:r>
              <a:rPr lang="en-US" dirty="0" smtClean="0"/>
              <a:t>, Roseville, CA</a:t>
            </a:r>
          </a:p>
          <a:p>
            <a:pPr>
              <a:buFont typeface="Arial" panose="020B0604020202020204" pitchFamily="34" charset="0"/>
              <a:buChar char="•"/>
            </a:pPr>
            <a:r>
              <a:rPr lang="en-US" dirty="0" smtClean="0"/>
              <a:t>Feb/2015-today – New </a:t>
            </a:r>
            <a:r>
              <a:rPr lang="en-US" dirty="0" err="1" smtClean="0"/>
              <a:t>OpenFlow</a:t>
            </a:r>
            <a:r>
              <a:rPr lang="en-US" dirty="0" smtClean="0"/>
              <a:t> project team in San Jose office</a:t>
            </a:r>
            <a:endParaRPr lang="en-NZ" dirty="0"/>
          </a:p>
        </p:txBody>
      </p:sp>
    </p:spTree>
    <p:extLst>
      <p:ext uri="{BB962C8B-B14F-4D97-AF65-F5344CB8AC3E}">
        <p14:creationId xmlns="" xmlns:p14="http://schemas.microsoft.com/office/powerpoint/2010/main" val="39234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ea typeface="ＭＳ Ｐゴシック" charset="-128"/>
              </a:rPr>
              <a:t>Using </a:t>
            </a:r>
            <a:r>
              <a:rPr lang="en-US" sz="2400" dirty="0" err="1" smtClean="0">
                <a:ea typeface="ＭＳ Ｐゴシック" charset="-128"/>
              </a:rPr>
              <a:t>OpenVSwitch</a:t>
            </a:r>
            <a:endParaRPr lang="en-US" sz="2400" dirty="0">
              <a:ea typeface="ＭＳ Ｐゴシック" charset="-128"/>
            </a:endParaRP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44E8F889-E30C-410D-9348-24599B4151F9}" type="slidenum">
              <a:rPr lang="en-NZ" sz="1200">
                <a:solidFill>
                  <a:schemeClr val="accent1"/>
                </a:solidFill>
                <a:latin typeface="+mn-lt"/>
                <a:ea typeface="ヒラギノ角ゴ Pro W3" charset="-128"/>
                <a:cs typeface="ヒラギノ角ゴ Pro W3" charset="-128"/>
              </a:rPr>
              <a:pPr algn="ctr">
                <a:defRPr/>
              </a:pPr>
              <a:t>7</a:t>
            </a:fld>
            <a:endParaRPr lang="en-NZ" sz="1200" dirty="0">
              <a:solidFill>
                <a:schemeClr val="accent1"/>
              </a:solidFill>
              <a:latin typeface="+mn-lt"/>
              <a:ea typeface="ヒラギノ角ゴ Pro W3" charset="-128"/>
              <a:cs typeface="ヒラギノ角ゴ Pro W3" charset="-128"/>
            </a:endParaRP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Doesn’t get that much mention above, because it just works</a:t>
            </a:r>
          </a:p>
          <a:p>
            <a:pPr>
              <a:buFont typeface="Arial" panose="020B0604020202020204" pitchFamily="34" charset="0"/>
              <a:buChar char="•"/>
            </a:pPr>
            <a:r>
              <a:rPr lang="en-US" dirty="0" smtClean="0"/>
              <a:t>Moving to the tip of master was a great move</a:t>
            </a:r>
          </a:p>
          <a:p>
            <a:pPr>
              <a:buFont typeface="Arial" panose="020B0604020202020204" pitchFamily="34" charset="0"/>
              <a:buChar char="•"/>
            </a:pPr>
            <a:r>
              <a:rPr lang="en-US" dirty="0" smtClean="0"/>
              <a:t>Bugs are almost invariably introduced by us!</a:t>
            </a:r>
          </a:p>
          <a:p>
            <a:pPr>
              <a:buFont typeface="Arial" panose="020B0604020202020204" pitchFamily="34" charset="0"/>
              <a:buChar char="•"/>
            </a:pPr>
            <a:r>
              <a:rPr lang="en-US" dirty="0" smtClean="0"/>
              <a:t>Features that are beneficial include no warnings, consistent format, good code structure, great support, high levels of activity (thank you!)</a:t>
            </a:r>
          </a:p>
          <a:p>
            <a:pPr>
              <a:buFont typeface="Arial" panose="020B0604020202020204" pitchFamily="34" charset="0"/>
              <a:buChar char="•"/>
            </a:pPr>
            <a:endParaRPr lang="en-NZ" dirty="0"/>
          </a:p>
        </p:txBody>
      </p:sp>
    </p:spTree>
    <p:extLst>
      <p:ext uri="{BB962C8B-B14F-4D97-AF65-F5344CB8AC3E}">
        <p14:creationId xmlns="" xmlns:p14="http://schemas.microsoft.com/office/powerpoint/2010/main" val="395180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ea typeface="ＭＳ Ｐゴシック" charset="-128"/>
              </a:rPr>
              <a:t>Particular features</a:t>
            </a:r>
            <a:endParaRPr lang="en-US" sz="2400" dirty="0">
              <a:ea typeface="ＭＳ Ｐゴシック" charset="-128"/>
            </a:endParaRPr>
          </a:p>
        </p:txBody>
      </p:sp>
      <p:sp>
        <p:nvSpPr>
          <p:cNvPr id="7" name="TextBox 6"/>
          <p:cNvSpPr txBox="1"/>
          <p:nvPr/>
        </p:nvSpPr>
        <p:spPr>
          <a:xfrm>
            <a:off x="1514475" y="4695825"/>
            <a:ext cx="5438775" cy="276225"/>
          </a:xfrm>
          <a:prstGeom prst="rect">
            <a:avLst/>
          </a:prstGeom>
          <a:noFill/>
        </p:spPr>
        <p:txBody>
          <a:bodyPr>
            <a:spAutoFit/>
          </a:bodyPr>
          <a:lstStyle/>
          <a:p>
            <a:pPr algn="ctr">
              <a:defRPr/>
            </a:pPr>
            <a:r>
              <a:rPr lang="en-NZ" sz="1200" dirty="0">
                <a:solidFill>
                  <a:schemeClr val="accent1"/>
                </a:solidFill>
                <a:latin typeface="+mn-lt"/>
                <a:ea typeface="ヒラギノ角ゴ Pro W3" charset="-128"/>
                <a:cs typeface="ヒラギノ角ゴ Pro W3" charset="-128"/>
              </a:rPr>
              <a:t>slide </a:t>
            </a:r>
            <a:fld id="{44E8F889-E30C-410D-9348-24599B4151F9}" type="slidenum">
              <a:rPr lang="en-NZ" sz="1200">
                <a:solidFill>
                  <a:schemeClr val="accent1"/>
                </a:solidFill>
                <a:latin typeface="+mn-lt"/>
                <a:ea typeface="ヒラギノ角ゴ Pro W3" charset="-128"/>
                <a:cs typeface="ヒラギノ角ゴ Pro W3" charset="-128"/>
              </a:rPr>
              <a:pPr algn="ctr">
                <a:defRPr/>
              </a:pPr>
              <a:t>8</a:t>
            </a:fld>
            <a:endParaRPr lang="en-NZ" sz="1200" dirty="0">
              <a:solidFill>
                <a:schemeClr val="accent1"/>
              </a:solidFill>
              <a:latin typeface="+mn-lt"/>
              <a:ea typeface="ヒラギノ角ゴ Pro W3" charset="-128"/>
              <a:cs typeface="ヒラギノ角ゴ Pro W3" charset="-128"/>
            </a:endParaRPr>
          </a:p>
        </p:txBody>
      </p:sp>
      <p:sp>
        <p:nvSpPr>
          <p:cNvPr id="2" name="Content Placeholder 1"/>
          <p:cNvSpPr>
            <a:spLocks noGrp="1"/>
          </p:cNvSpPr>
          <p:nvPr>
            <p:ph idx="1"/>
          </p:nvPr>
        </p:nvSpPr>
        <p:spPr>
          <a:xfrm>
            <a:off x="457199" y="657226"/>
            <a:ext cx="3571875" cy="2038349"/>
          </a:xfrm>
        </p:spPr>
        <p:txBody>
          <a:bodyPr>
            <a:normAutofit/>
          </a:bodyPr>
          <a:lstStyle/>
          <a:p>
            <a:pPr>
              <a:buFont typeface="Arial" panose="020B0604020202020204" pitchFamily="34" charset="0"/>
              <a:buChar char="•"/>
            </a:pPr>
            <a:r>
              <a:rPr lang="en-US" dirty="0" err="1" smtClean="0"/>
              <a:t>OpenVSwitch</a:t>
            </a:r>
            <a:r>
              <a:rPr lang="en-US" dirty="0" smtClean="0"/>
              <a:t> does software switching, we have hardware switches</a:t>
            </a:r>
          </a:p>
          <a:p>
            <a:pPr>
              <a:buFont typeface="Arial" panose="020B0604020202020204" pitchFamily="34" charset="0"/>
              <a:buChar char="•"/>
            </a:pPr>
            <a:r>
              <a:rPr lang="en-US" dirty="0" smtClean="0"/>
              <a:t>Silicon limitations</a:t>
            </a:r>
          </a:p>
          <a:p>
            <a:pPr lvl="1">
              <a:buFont typeface="Arial" panose="020B0604020202020204" pitchFamily="34" charset="0"/>
              <a:buChar char="•"/>
            </a:pPr>
            <a:r>
              <a:rPr lang="en-US" dirty="0" smtClean="0"/>
              <a:t>VLAN tagging</a:t>
            </a:r>
          </a:p>
          <a:p>
            <a:pPr lvl="1">
              <a:buFont typeface="Arial" panose="020B0604020202020204" pitchFamily="34" charset="0"/>
              <a:buChar char="•"/>
            </a:pPr>
            <a:r>
              <a:rPr lang="en-US" dirty="0" smtClean="0"/>
              <a:t>Missing matches and actions</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24286" y="290513"/>
            <a:ext cx="5272089" cy="2193380"/>
          </a:xfrm>
          <a:prstGeom prst="rect">
            <a:avLst/>
          </a:prstGeom>
        </p:spPr>
      </p:pic>
      <p:sp>
        <p:nvSpPr>
          <p:cNvPr id="6" name="Content Placeholder 1"/>
          <p:cNvSpPr txBox="1">
            <a:spLocks/>
          </p:cNvSpPr>
          <p:nvPr/>
        </p:nvSpPr>
        <p:spPr bwMode="auto">
          <a:xfrm>
            <a:off x="514350" y="2724151"/>
            <a:ext cx="8391525" cy="1971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a:lstStyle>
          <a:p>
            <a:pPr>
              <a:buFont typeface="Arial" panose="020B0604020202020204" pitchFamily="34" charset="0"/>
              <a:buChar char="•"/>
            </a:pPr>
            <a:r>
              <a:rPr lang="en-US" kern="0" dirty="0" smtClean="0"/>
              <a:t>Limited (</a:t>
            </a:r>
            <a:r>
              <a:rPr lang="en-US" kern="0" dirty="0" err="1" smtClean="0"/>
              <a:t>dpif</a:t>
            </a:r>
            <a:r>
              <a:rPr lang="en-US" kern="0" dirty="0" smtClean="0"/>
              <a:t>) flow table size – opportunity to add value</a:t>
            </a:r>
          </a:p>
          <a:p>
            <a:pPr>
              <a:buFont typeface="Arial" panose="020B0604020202020204" pitchFamily="34" charset="0"/>
              <a:buChar char="•"/>
            </a:pPr>
            <a:r>
              <a:rPr lang="en-US" kern="0" dirty="0" smtClean="0"/>
              <a:t>Variety of silicon – need to be careful with this</a:t>
            </a:r>
          </a:p>
          <a:p>
            <a:pPr>
              <a:buFont typeface="Arial" panose="020B0604020202020204" pitchFamily="34" charset="0"/>
              <a:buChar char="•"/>
            </a:pPr>
            <a:r>
              <a:rPr lang="en-US" kern="0" dirty="0" smtClean="0"/>
              <a:t>CPUs can have limited performance – another challenge</a:t>
            </a:r>
          </a:p>
          <a:p>
            <a:pPr>
              <a:buFont typeface="Arial" panose="020B0604020202020204" pitchFamily="34" charset="0"/>
              <a:buChar char="•"/>
            </a:pPr>
            <a:r>
              <a:rPr lang="en-US" kern="0" dirty="0" smtClean="0"/>
              <a:t>However, amount of our code is surprisingly small (at least with </a:t>
            </a:r>
            <a:r>
              <a:rPr lang="en-US" kern="0" dirty="0" err="1" smtClean="0"/>
              <a:t>dpif</a:t>
            </a:r>
            <a:r>
              <a:rPr lang="en-US" kern="0" dirty="0" smtClean="0"/>
              <a:t>)</a:t>
            </a:r>
          </a:p>
        </p:txBody>
      </p:sp>
    </p:spTree>
    <p:extLst>
      <p:ext uri="{BB962C8B-B14F-4D97-AF65-F5344CB8AC3E}">
        <p14:creationId xmlns="" xmlns:p14="http://schemas.microsoft.com/office/powerpoint/2010/main" val="20694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Future directions - TTP</a:t>
            </a:r>
            <a:endParaRPr lang="en-US" sz="2400" dirty="0"/>
          </a:p>
        </p:txBody>
      </p:sp>
      <p:sp>
        <p:nvSpPr>
          <p:cNvPr id="7" name="TextBox 6"/>
          <p:cNvSpPr txBox="1"/>
          <p:nvPr/>
        </p:nvSpPr>
        <p:spPr>
          <a:xfrm>
            <a:off x="1514474" y="4695825"/>
            <a:ext cx="5438775" cy="276999"/>
          </a:xfrm>
          <a:prstGeom prst="rect">
            <a:avLst/>
          </a:prstGeom>
          <a:noFill/>
        </p:spPr>
        <p:txBody>
          <a:bodyPr wrap="square" rtlCol="0">
            <a:spAutoFit/>
          </a:bodyPr>
          <a:lstStyle/>
          <a:p>
            <a:pPr algn="ctr"/>
            <a:r>
              <a:rPr lang="en-NZ" sz="1200" dirty="0">
                <a:solidFill>
                  <a:srgbClr val="003A69"/>
                </a:solidFill>
                <a:latin typeface="Gill Sans MT"/>
                <a:ea typeface="ヒラギノ角ゴ Pro W3" charset="-128"/>
              </a:rPr>
              <a:t>slide </a:t>
            </a:r>
            <a:fld id="{50CD8734-CC07-47C1-A076-ED6FFD499A71}" type="slidenum">
              <a:rPr lang="en-NZ" sz="1200">
                <a:solidFill>
                  <a:srgbClr val="003A69"/>
                </a:solidFill>
                <a:latin typeface="Gill Sans MT"/>
                <a:ea typeface="ヒラギノ角ゴ Pro W3" charset="-128"/>
              </a:rPr>
              <a:pPr algn="ctr"/>
              <a:t>9</a:t>
            </a:fld>
            <a:endParaRPr lang="en-NZ" sz="1200" dirty="0">
              <a:solidFill>
                <a:srgbClr val="003A69"/>
              </a:solidFill>
              <a:latin typeface="Gill Sans MT"/>
              <a:ea typeface="ヒラギノ角ゴ Pro W3" charset="-128"/>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3925" y="962025"/>
            <a:ext cx="7143750"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1"/>
          <p:cNvSpPr txBox="1">
            <a:spLocks/>
          </p:cNvSpPr>
          <p:nvPr/>
        </p:nvSpPr>
        <p:spPr bwMode="auto">
          <a:xfrm>
            <a:off x="514350" y="3371849"/>
            <a:ext cx="8391525" cy="800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Font typeface="Lucida Grande"/>
              <a:buChar char="»"/>
              <a:defRPr sz="2000">
                <a:solidFill>
                  <a:srgbClr val="262626"/>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900">
                <a:solidFill>
                  <a:srgbClr val="262626"/>
                </a:solidFill>
                <a:latin typeface="+mn-lt"/>
                <a:ea typeface="MS PGothic" pitchFamily="34" charset="-128"/>
                <a:cs typeface="MS PGothic" pitchFamily="34" charset="-128"/>
              </a:defRPr>
            </a:lvl2pPr>
            <a:lvl3pPr marL="1004888" indent="-228600" algn="l" rtl="0" eaLnBrk="0" fontAlgn="base" hangingPunct="0">
              <a:spcBef>
                <a:spcPct val="20000"/>
              </a:spcBef>
              <a:spcAft>
                <a:spcPct val="0"/>
              </a:spcAft>
              <a:buChar char="•"/>
              <a:defRPr>
                <a:solidFill>
                  <a:srgbClr val="262626"/>
                </a:solidFill>
                <a:latin typeface="+mn-lt"/>
                <a:ea typeface="ヒラギノ角ゴ Pro W3" charset="-128"/>
                <a:cs typeface="ヒラギノ角ゴ Pro W3"/>
              </a:defRPr>
            </a:lvl3pPr>
            <a:lvl4pPr marL="1325563"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4pPr>
            <a:lvl5pPr marL="1508125" indent="-228600" algn="l" rtl="0" eaLnBrk="0" fontAlgn="base" hangingPunct="0">
              <a:spcBef>
                <a:spcPct val="20000"/>
              </a:spcBef>
              <a:spcAft>
                <a:spcPct val="0"/>
              </a:spcAft>
              <a:buChar char="»"/>
              <a:defRPr sz="1600">
                <a:solidFill>
                  <a:srgbClr val="262626"/>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600">
                <a:solidFill>
                  <a:srgbClr val="6A6898"/>
                </a:solidFill>
                <a:latin typeface="+mn-lt"/>
                <a:ea typeface="ＭＳ Ｐゴシック" charset="-128"/>
              </a:defRPr>
            </a:lvl6pPr>
            <a:lvl7pPr marL="2971800" indent="-228600" algn="l" rtl="0" fontAlgn="base">
              <a:spcBef>
                <a:spcPct val="20000"/>
              </a:spcBef>
              <a:spcAft>
                <a:spcPct val="0"/>
              </a:spcAft>
              <a:buChar char="»"/>
              <a:defRPr sz="1600">
                <a:solidFill>
                  <a:srgbClr val="6A6898"/>
                </a:solidFill>
                <a:latin typeface="+mn-lt"/>
                <a:ea typeface="ＭＳ Ｐゴシック" charset="-128"/>
              </a:defRPr>
            </a:lvl7pPr>
            <a:lvl8pPr marL="3429000" indent="-228600" algn="l" rtl="0" fontAlgn="base">
              <a:spcBef>
                <a:spcPct val="20000"/>
              </a:spcBef>
              <a:spcAft>
                <a:spcPct val="0"/>
              </a:spcAft>
              <a:buChar char="»"/>
              <a:defRPr sz="1600">
                <a:solidFill>
                  <a:srgbClr val="6A6898"/>
                </a:solidFill>
                <a:latin typeface="+mn-lt"/>
                <a:ea typeface="ＭＳ Ｐゴシック" charset="-128"/>
              </a:defRPr>
            </a:lvl8pPr>
            <a:lvl9pPr marL="3886200" indent="-228600" algn="l" rtl="0" fontAlgn="base">
              <a:spcBef>
                <a:spcPct val="20000"/>
              </a:spcBef>
              <a:spcAft>
                <a:spcPct val="0"/>
              </a:spcAft>
              <a:buChar char="»"/>
              <a:defRPr sz="1600">
                <a:solidFill>
                  <a:srgbClr val="6A6898"/>
                </a:solidFill>
                <a:latin typeface="+mn-lt"/>
                <a:ea typeface="ＭＳ Ｐゴシック" charset="-128"/>
              </a:defRPr>
            </a:lvl9pPr>
          </a:lstStyle>
          <a:p>
            <a:pPr>
              <a:buFont typeface="Arial" panose="020B0604020202020204" pitchFamily="34" charset="0"/>
              <a:buChar char="•"/>
            </a:pPr>
            <a:r>
              <a:rPr lang="en-US" kern="0" dirty="0" err="1" smtClean="0"/>
              <a:t>OpenVSwitch</a:t>
            </a:r>
            <a:r>
              <a:rPr lang="en-US" kern="0" dirty="0" smtClean="0"/>
              <a:t> supports all tables, matches and actions</a:t>
            </a:r>
          </a:p>
          <a:p>
            <a:pPr>
              <a:buFont typeface="Arial" panose="020B0604020202020204" pitchFamily="34" charset="0"/>
              <a:buChar char="•"/>
            </a:pPr>
            <a:r>
              <a:rPr lang="en-US" kern="0" dirty="0" smtClean="0"/>
              <a:t>This is very powerful and flexible, but…</a:t>
            </a:r>
          </a:p>
        </p:txBody>
      </p:sp>
    </p:spTree>
    <p:extLst>
      <p:ext uri="{BB962C8B-B14F-4D97-AF65-F5344CB8AC3E}">
        <p14:creationId xmlns="" xmlns:p14="http://schemas.microsoft.com/office/powerpoint/2010/main" val="28621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liedTelesisTemplate_10-2010">
  <a:themeElements>
    <a:clrScheme name=" Allied Telesis">
      <a:dk1>
        <a:srgbClr val="000000"/>
      </a:dk1>
      <a:lt1>
        <a:srgbClr val="FFFFFF"/>
      </a:lt1>
      <a:dk2>
        <a:srgbClr val="000000"/>
      </a:dk2>
      <a:lt2>
        <a:srgbClr val="8CB7C7"/>
      </a:lt2>
      <a:accent1>
        <a:srgbClr val="003A69"/>
      </a:accent1>
      <a:accent2>
        <a:srgbClr val="9C3022"/>
      </a:accent2>
      <a:accent3>
        <a:srgbClr val="98ADBA"/>
      </a:accent3>
      <a:accent4>
        <a:srgbClr val="8CB7C7"/>
      </a:accent4>
      <a:accent5>
        <a:srgbClr val="CF7600"/>
      </a:accent5>
      <a:accent6>
        <a:srgbClr val="596BA6"/>
      </a:accent6>
      <a:hlink>
        <a:srgbClr val="009999"/>
      </a:hlink>
      <a:folHlink>
        <a:srgbClr val="6F777C"/>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smtClean="0">
            <a:ln>
              <a:noFill/>
            </a:ln>
            <a:solidFill>
              <a:schemeClr val="tx1"/>
            </a:solidFill>
            <a:effectLst/>
            <a:latin typeface="Arial"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chemeClr val="accent1"/>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liedTelesisTemplate_10-2010">
  <a:themeElements>
    <a:clrScheme name=" Allied Telesis">
      <a:dk1>
        <a:srgbClr val="000000"/>
      </a:dk1>
      <a:lt1>
        <a:srgbClr val="FFFFFF"/>
      </a:lt1>
      <a:dk2>
        <a:srgbClr val="000000"/>
      </a:dk2>
      <a:lt2>
        <a:srgbClr val="8CB7C7"/>
      </a:lt2>
      <a:accent1>
        <a:srgbClr val="003A69"/>
      </a:accent1>
      <a:accent2>
        <a:srgbClr val="9C3022"/>
      </a:accent2>
      <a:accent3>
        <a:srgbClr val="98ADBA"/>
      </a:accent3>
      <a:accent4>
        <a:srgbClr val="8CB7C7"/>
      </a:accent4>
      <a:accent5>
        <a:srgbClr val="CF7600"/>
      </a:accent5>
      <a:accent6>
        <a:srgbClr val="596BA6"/>
      </a:accent6>
      <a:hlink>
        <a:srgbClr val="009999"/>
      </a:hlink>
      <a:folHlink>
        <a:srgbClr val="6F777C"/>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smtClean="0">
            <a:ln>
              <a:noFill/>
            </a:ln>
            <a:solidFill>
              <a:schemeClr val="tx1"/>
            </a:solidFill>
            <a:effectLst/>
            <a:latin typeface="Arial"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chemeClr val="accent1"/>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AlliedTelesisTemplate_10-2010.potx</Template>
  <TotalTime>3065</TotalTime>
  <Words>934</Words>
  <Application>Microsoft Office PowerPoint</Application>
  <PresentationFormat>On-screen Show (16:9)</PresentationFormat>
  <Paragraphs>157</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Gill Sans MT</vt:lpstr>
      <vt:lpstr>Geneva</vt:lpstr>
      <vt:lpstr>ＭＳ Ｐゴシック</vt:lpstr>
      <vt:lpstr>Wingdings</vt:lpstr>
      <vt:lpstr>ヒラギノ角ゴ Pro W3</vt:lpstr>
      <vt:lpstr>Dual 300</vt:lpstr>
      <vt:lpstr>Dual 400</vt:lpstr>
      <vt:lpstr>Lucida Grande</vt:lpstr>
      <vt:lpstr>AlliedTelesisTemplate_10-2010</vt:lpstr>
      <vt:lpstr>1_AlliedTelesisTemplate_10-2010</vt:lpstr>
      <vt:lpstr>Slide 1</vt:lpstr>
      <vt:lpstr>Contents</vt:lpstr>
      <vt:lpstr>Introduction</vt:lpstr>
      <vt:lpstr>OpenFlow</vt:lpstr>
      <vt:lpstr>High-level timeline</vt:lpstr>
      <vt:lpstr>High-level timeline</vt:lpstr>
      <vt:lpstr>Using OpenVSwitch</vt:lpstr>
      <vt:lpstr>Particular features</vt:lpstr>
      <vt:lpstr>Future directions - TTP</vt:lpstr>
      <vt:lpstr>Future directions - TTP</vt:lpstr>
      <vt:lpstr>Future directions - TTP</vt:lpstr>
      <vt:lpstr>Future directions - TTP</vt:lpstr>
      <vt:lpstr>Future directions - OF-DPA</vt:lpstr>
      <vt:lpstr>Future directions - OF-DPA</vt:lpstr>
      <vt:lpstr>Suggested changes to OpenVSwitch</vt:lpstr>
      <vt:lpstr>Suggested changes to OpenVSwitch</vt:lpstr>
      <vt:lpstr>Slide 17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Allied Telesis Presentation</dc:title>
  <dc:creator>Tony van der Peet</dc:creator>
  <cp:lastModifiedBy>Tony van der Peet</cp:lastModifiedBy>
  <cp:revision>129</cp:revision>
  <cp:lastPrinted>2015-10-27T02:49:51Z</cp:lastPrinted>
  <dcterms:created xsi:type="dcterms:W3CDTF">2011-01-21T16:18:34Z</dcterms:created>
  <dcterms:modified xsi:type="dcterms:W3CDTF">2015-11-15T12:38:04Z</dcterms:modified>
</cp:coreProperties>
</file>