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</p:sldIdLst>
  <p:sldSz cx="13004800" cy="9753600"/>
  <p:notesSz cx="6858000" cy="9144000"/>
  <p:defaultTextStyle>
    <a:lvl1pPr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1pPr>
    <a:lvl2pPr indent="2286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2pPr>
    <a:lvl3pPr indent="4572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3pPr>
    <a:lvl4pPr indent="6858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4pPr>
    <a:lvl5pPr indent="9144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5pPr>
    <a:lvl6pPr indent="11430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6pPr>
    <a:lvl7pPr indent="13716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7pPr>
    <a:lvl8pPr indent="16002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8pPr>
    <a:lvl9pPr indent="18288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3C0FC">
              <a:alpha val="26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6D6"/>
              </a:solidFill>
              <a:prstDash val="solid"/>
              <a:miter lim="400000"/>
            </a:ln>
          </a:left>
          <a:right>
            <a:ln w="254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1497FC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254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6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065C1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6D6"/>
              </a:solidFill>
              <a:prstDash val="solid"/>
              <a:miter lim="400000"/>
            </a:ln>
          </a:top>
          <a:bottom>
            <a:ln w="254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065C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8EA5CB">
              <a:alpha val="2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CB9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CB9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AAAAA"/>
              </a:solidFill>
              <a:prstDash val="solid"/>
              <a:miter lim="400000"/>
            </a:ln>
          </a:left>
          <a:right>
            <a:ln w="12700" cap="flat">
              <a:solidFill>
                <a:srgbClr val="AAAAAA"/>
              </a:solidFill>
              <a:prstDash val="solid"/>
              <a:miter lim="400000"/>
            </a:ln>
          </a:right>
          <a:top>
            <a:ln w="12700" cap="flat">
              <a:solidFill>
                <a:srgbClr val="AAAAAA"/>
              </a:solidFill>
              <a:prstDash val="solid"/>
              <a:miter lim="400000"/>
            </a:ln>
          </a:top>
          <a:bottom>
            <a:ln w="12700" cap="flat">
              <a:solidFill>
                <a:srgbClr val="AAAAAA"/>
              </a:solidFill>
              <a:prstDash val="solid"/>
              <a:miter lim="400000"/>
            </a:ln>
          </a:bottom>
          <a:insideH>
            <a:ln w="12700" cap="flat">
              <a:solidFill>
                <a:srgbClr val="AAAAAA"/>
              </a:solidFill>
              <a:prstDash val="solid"/>
              <a:miter lim="400000"/>
            </a:ln>
          </a:insideH>
          <a:insideV>
            <a:ln w="12700" cap="flat">
              <a:solidFill>
                <a:srgbClr val="AAAAA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308B16">
              <a:alpha val="3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2D7132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08B16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noFill/>
              <a:miter lim="400000"/>
            </a:ln>
          </a:bottom>
          <a:insideH>
            <a:ln w="254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08B1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BF630E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B4407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B4407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09090"/>
              </a:solidFill>
              <a:prstDash val="solid"/>
              <a:miter lim="400000"/>
            </a:ln>
          </a:left>
          <a:right>
            <a:ln w="12700" cap="flat">
              <a:solidFill>
                <a:srgbClr val="909090"/>
              </a:solidFill>
              <a:prstDash val="solid"/>
              <a:miter lim="400000"/>
            </a:ln>
          </a:right>
          <a:top>
            <a:ln w="12700" cap="flat">
              <a:solidFill>
                <a:srgbClr val="909090"/>
              </a:solidFill>
              <a:prstDash val="solid"/>
              <a:miter lim="400000"/>
            </a:ln>
          </a:top>
          <a:bottom>
            <a:ln w="12700" cap="flat">
              <a:solidFill>
                <a:srgbClr val="909090"/>
              </a:solidFill>
              <a:prstDash val="solid"/>
              <a:miter lim="400000"/>
            </a:ln>
          </a:bottom>
          <a:insideH>
            <a:ln w="12700" cap="flat">
              <a:solidFill>
                <a:srgbClr val="909090"/>
              </a:solidFill>
              <a:prstDash val="solid"/>
              <a:miter lim="400000"/>
            </a:ln>
          </a:insideH>
          <a:insideV>
            <a:ln w="12700" cap="flat">
              <a:solidFill>
                <a:srgbClr val="90909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1F2428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63" name="Shape 63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2.png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2.png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2.png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2.png"/></Relationships>
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2.png"/></Relationships>

</file>

<file path=ppt/slideLayouts/_rels/slideLayout1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2.png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  <a:solidFill>
            <a:srgbClr val="005A82"/>
          </a:solidFill>
        </p:spPr>
        <p:txBody>
          <a:bodyPr anchor="b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9" name="Shape 9"/>
          <p:cNvSpPr/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One</a:t>
            </a:r>
            <a:endParaRPr sz="32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Two</a:t>
            </a:r>
            <a:endParaRPr sz="32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Three</a:t>
            </a:r>
            <a:endParaRPr sz="32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Four</a:t>
            </a:r>
            <a:endParaRPr sz="32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itle - Top Whit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5A82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005A82"/>
                </a:solidFill>
              </a:rPr>
              <a:t>Title Text</a:t>
            </a:r>
          </a:p>
        </p:txBody>
      </p:sp>
      <p:sp>
        <p:nvSpPr>
          <p:cNvPr id="34" name="Shape 34"/>
          <p:cNvSpPr/>
          <p:nvPr/>
        </p:nvSpPr>
        <p:spPr>
          <a:xfrm>
            <a:off x="0" y="9006830"/>
            <a:ext cx="13004800" cy="772170"/>
          </a:xfrm>
          <a:prstGeom prst="rect">
            <a:avLst/>
          </a:prstGeom>
          <a:blipFill>
            <a:blip r:embed="rId2"/>
          </a:blip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pic>
        <p:nvPicPr>
          <p:cNvPr id="35" name="pasted-image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22249" y="9132565"/>
            <a:ext cx="2349501" cy="495301"/>
          </a:xfrm>
          <a:prstGeom prst="rect">
            <a:avLst/>
          </a:prstGeom>
          <a:ln w="12700">
            <a:miter lim="400000"/>
          </a:ln>
        </p:spPr>
      </p:pic>
      <p:sp>
        <p:nvSpPr>
          <p:cNvPr id="36" name="Shape 36"/>
          <p:cNvSpPr/>
          <p:nvPr/>
        </p:nvSpPr>
        <p:spPr>
          <a:xfrm>
            <a:off x="4526533" y="9278615"/>
            <a:ext cx="3748535" cy="279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2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rgbClr val="FFFFFF"/>
                </a:solidFill>
              </a:rPr>
              <a:t>Copyright 2014 SocketPlane, Inc. All Rights Reserved</a:t>
            </a:r>
          </a:p>
        </p:txBody>
      </p:sp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itle &amp; Bullets Whit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5A82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005A82"/>
                </a:solidFill>
              </a:rPr>
              <a:t>Title Text</a:t>
            </a:r>
          </a:p>
        </p:txBody>
      </p:sp>
      <p:sp>
        <p:nvSpPr>
          <p:cNvPr id="39" name="Shape 3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5A82"/>
                </a:solidFill>
              </a:defRPr>
            </a:lvl1pPr>
            <a:lvl2pPr>
              <a:defRPr>
                <a:solidFill>
                  <a:srgbClr val="005A82"/>
                </a:solidFill>
              </a:defRPr>
            </a:lvl2pPr>
            <a:lvl3pPr>
              <a:defRPr>
                <a:solidFill>
                  <a:srgbClr val="005A82"/>
                </a:solidFill>
              </a:defRPr>
            </a:lvl3pPr>
            <a:lvl4pPr>
              <a:defRPr>
                <a:solidFill>
                  <a:srgbClr val="005A82"/>
                </a:solidFill>
              </a:defRPr>
            </a:lvl4pPr>
            <a:lvl5pPr>
              <a:defRPr>
                <a:solidFill>
                  <a:srgbClr val="005A82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005A82"/>
                </a:solidFill>
              </a:rPr>
              <a:t>Body Level One</a:t>
            </a:r>
            <a:endParaRPr sz="3800">
              <a:solidFill>
                <a:srgbClr val="005A82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005A82"/>
                </a:solidFill>
              </a:rPr>
              <a:t>Body Level Two</a:t>
            </a:r>
            <a:endParaRPr sz="3800">
              <a:solidFill>
                <a:srgbClr val="005A82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005A82"/>
                </a:solidFill>
              </a:rPr>
              <a:t>Body Level Three</a:t>
            </a:r>
            <a:endParaRPr sz="3800">
              <a:solidFill>
                <a:srgbClr val="005A82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005A82"/>
                </a:solidFill>
              </a:rPr>
              <a:t>Body Level Four</a:t>
            </a:r>
            <a:endParaRPr sz="3800">
              <a:solidFill>
                <a:srgbClr val="005A82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005A82"/>
                </a:solidFill>
              </a:rPr>
              <a:t>Body Level Five</a:t>
            </a:r>
          </a:p>
        </p:txBody>
      </p:sp>
      <p:sp>
        <p:nvSpPr>
          <p:cNvPr id="40" name="Shape 40"/>
          <p:cNvSpPr/>
          <p:nvPr/>
        </p:nvSpPr>
        <p:spPr>
          <a:xfrm>
            <a:off x="0" y="9006830"/>
            <a:ext cx="13004800" cy="772170"/>
          </a:xfrm>
          <a:prstGeom prst="rect">
            <a:avLst/>
          </a:prstGeom>
          <a:blipFill>
            <a:blip r:embed="rId2"/>
          </a:blip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pic>
        <p:nvPicPr>
          <p:cNvPr id="41" name="pasted-image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22249" y="9132565"/>
            <a:ext cx="2349501" cy="495301"/>
          </a:xfrm>
          <a:prstGeom prst="rect">
            <a:avLst/>
          </a:prstGeom>
          <a:ln w="12700">
            <a:miter lim="400000"/>
          </a:ln>
        </p:spPr>
      </p:pic>
      <p:sp>
        <p:nvSpPr>
          <p:cNvPr id="42" name="Shape 42"/>
          <p:cNvSpPr/>
          <p:nvPr/>
        </p:nvSpPr>
        <p:spPr>
          <a:xfrm>
            <a:off x="4526533" y="9278615"/>
            <a:ext cx="3748535" cy="279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2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rgbClr val="FFFFFF"/>
                </a:solidFill>
              </a:rPr>
              <a:t>Copyright 2014 SocketPlane, Inc. All Rights Reserved</a:t>
            </a:r>
          </a:p>
        </p:txBody>
      </p:sp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itle, Bullets &amp; Photo Whit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5A82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005A82"/>
                </a:solidFill>
              </a:rPr>
              <a:t>Title Text</a:t>
            </a:r>
          </a:p>
        </p:txBody>
      </p:sp>
      <p:sp>
        <p:nvSpPr>
          <p:cNvPr id="45" name="Shape 45"/>
          <p:cNvSpPr/>
          <p:nvPr>
            <p:ph type="body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>
                <a:solidFill>
                  <a:srgbClr val="005A82"/>
                </a:solidFill>
              </a:defRPr>
            </a:lvl1pPr>
            <a:lvl2pPr marL="685800" indent="-342900">
              <a:spcBef>
                <a:spcPts val="3200"/>
              </a:spcBef>
              <a:defRPr sz="2800">
                <a:solidFill>
                  <a:srgbClr val="005A82"/>
                </a:solidFill>
              </a:defRPr>
            </a:lvl2pPr>
            <a:lvl3pPr marL="1231900" indent="-342900">
              <a:spcBef>
                <a:spcPts val="3200"/>
              </a:spcBef>
              <a:defRPr sz="2800">
                <a:solidFill>
                  <a:srgbClr val="005A82"/>
                </a:solidFill>
              </a:defRPr>
            </a:lvl3pPr>
            <a:lvl4pPr marL="1676400" indent="-342900">
              <a:spcBef>
                <a:spcPts val="3200"/>
              </a:spcBef>
              <a:defRPr sz="2800">
                <a:solidFill>
                  <a:srgbClr val="005A82"/>
                </a:solidFill>
              </a:defRPr>
            </a:lvl4pPr>
            <a:lvl5pPr marL="2120900" indent="-342900">
              <a:spcBef>
                <a:spcPts val="3200"/>
              </a:spcBef>
              <a:defRPr sz="2800">
                <a:solidFill>
                  <a:srgbClr val="005A82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5A82"/>
                </a:solidFill>
              </a:rPr>
              <a:t>Body Level One</a:t>
            </a:r>
            <a:endParaRPr sz="2800">
              <a:solidFill>
                <a:srgbClr val="005A82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5A82"/>
                </a:solidFill>
              </a:rPr>
              <a:t>Body Level Two</a:t>
            </a:r>
            <a:endParaRPr sz="2800">
              <a:solidFill>
                <a:srgbClr val="005A82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5A82"/>
                </a:solidFill>
              </a:rPr>
              <a:t>Body Level Three</a:t>
            </a:r>
            <a:endParaRPr sz="2800">
              <a:solidFill>
                <a:srgbClr val="005A82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5A82"/>
                </a:solidFill>
              </a:rPr>
              <a:t>Body Level Four</a:t>
            </a:r>
            <a:endParaRPr sz="2800">
              <a:solidFill>
                <a:srgbClr val="005A82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5A82"/>
                </a:solidFill>
              </a:rPr>
              <a:t>Body Level Five</a:t>
            </a:r>
          </a:p>
        </p:txBody>
      </p:sp>
      <p:sp>
        <p:nvSpPr>
          <p:cNvPr id="46" name="Shape 46"/>
          <p:cNvSpPr/>
          <p:nvPr/>
        </p:nvSpPr>
        <p:spPr>
          <a:xfrm>
            <a:off x="0" y="9006830"/>
            <a:ext cx="13004800" cy="772170"/>
          </a:xfrm>
          <a:prstGeom prst="rect">
            <a:avLst/>
          </a:prstGeom>
          <a:blipFill>
            <a:blip r:embed="rId2"/>
          </a:blip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pic>
        <p:nvPicPr>
          <p:cNvPr id="47" name="pasted-image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22249" y="9132565"/>
            <a:ext cx="2349501" cy="495301"/>
          </a:xfrm>
          <a:prstGeom prst="rect">
            <a:avLst/>
          </a:prstGeom>
          <a:ln w="12700">
            <a:miter lim="400000"/>
          </a:ln>
        </p:spPr>
      </p:pic>
      <p:sp>
        <p:nvSpPr>
          <p:cNvPr id="48" name="Shape 48"/>
          <p:cNvSpPr/>
          <p:nvPr/>
        </p:nvSpPr>
        <p:spPr>
          <a:xfrm>
            <a:off x="4526533" y="9278615"/>
            <a:ext cx="3748535" cy="279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2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rgbClr val="FFFFFF"/>
                </a:solidFill>
              </a:rPr>
              <a:t>Copyright 2014 SocketPlane, Inc. All Rights Reserved</a:t>
            </a:r>
          </a:p>
        </p:txBody>
      </p:sp>
    </p:spTree>
  </p:cSld>
  <p:clrMapOvr>
    <a:masterClrMapping/>
  </p:clrMapOvr>
  <p:transition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Bullets Whit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5A82"/>
                </a:solidFill>
              </a:defRPr>
            </a:lvl1pPr>
            <a:lvl2pPr>
              <a:defRPr>
                <a:solidFill>
                  <a:srgbClr val="005A82"/>
                </a:solidFill>
              </a:defRPr>
            </a:lvl2pPr>
            <a:lvl3pPr>
              <a:defRPr>
                <a:solidFill>
                  <a:srgbClr val="005A82"/>
                </a:solidFill>
              </a:defRPr>
            </a:lvl3pPr>
            <a:lvl4pPr>
              <a:defRPr>
                <a:solidFill>
                  <a:srgbClr val="005A82"/>
                </a:solidFill>
              </a:defRPr>
            </a:lvl4pPr>
            <a:lvl5pPr>
              <a:defRPr>
                <a:solidFill>
                  <a:srgbClr val="005A82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005A82"/>
                </a:solidFill>
              </a:rPr>
              <a:t>Body Level One</a:t>
            </a:r>
            <a:endParaRPr sz="3800">
              <a:solidFill>
                <a:srgbClr val="005A82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005A82"/>
                </a:solidFill>
              </a:rPr>
              <a:t>Body Level Two</a:t>
            </a:r>
            <a:endParaRPr sz="3800">
              <a:solidFill>
                <a:srgbClr val="005A82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005A82"/>
                </a:solidFill>
              </a:rPr>
              <a:t>Body Level Three</a:t>
            </a:r>
            <a:endParaRPr sz="3800">
              <a:solidFill>
                <a:srgbClr val="005A82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005A82"/>
                </a:solidFill>
              </a:rPr>
              <a:t>Body Level Four</a:t>
            </a:r>
            <a:endParaRPr sz="3800">
              <a:solidFill>
                <a:srgbClr val="005A82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005A82"/>
                </a:solidFill>
              </a:rPr>
              <a:t>Body Level Five</a:t>
            </a:r>
          </a:p>
        </p:txBody>
      </p:sp>
      <p:sp>
        <p:nvSpPr>
          <p:cNvPr id="51" name="Shape 51"/>
          <p:cNvSpPr/>
          <p:nvPr/>
        </p:nvSpPr>
        <p:spPr>
          <a:xfrm>
            <a:off x="0" y="9006830"/>
            <a:ext cx="13004800" cy="772170"/>
          </a:xfrm>
          <a:prstGeom prst="rect">
            <a:avLst/>
          </a:prstGeom>
          <a:blipFill>
            <a:blip r:embed="rId2"/>
          </a:blip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pic>
        <p:nvPicPr>
          <p:cNvPr id="52" name="pasted-image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22249" y="9132565"/>
            <a:ext cx="2349501" cy="495301"/>
          </a:xfrm>
          <a:prstGeom prst="rect">
            <a:avLst/>
          </a:prstGeom>
          <a:ln w="12700">
            <a:miter lim="400000"/>
          </a:ln>
        </p:spPr>
      </p:pic>
      <p:sp>
        <p:nvSpPr>
          <p:cNvPr id="53" name="Shape 53"/>
          <p:cNvSpPr/>
          <p:nvPr/>
        </p:nvSpPr>
        <p:spPr>
          <a:xfrm>
            <a:off x="4526533" y="9278615"/>
            <a:ext cx="3748535" cy="279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2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rgbClr val="FFFFFF"/>
                </a:solidFill>
              </a:rPr>
              <a:t>Copyright 2014 SocketPlane, Inc. All Rights Reserved</a:t>
            </a:r>
          </a:p>
        </p:txBody>
      </p:sp>
    </p:spTree>
  </p:cSld>
  <p:clrMapOvr>
    <a:masterClrMapping/>
  </p:clrMapOvr>
  <p:transition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Quote Whitw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/>
          <p:nvPr/>
        </p:nvSpPr>
        <p:spPr>
          <a:xfrm>
            <a:off x="0" y="9006830"/>
            <a:ext cx="13004800" cy="772170"/>
          </a:xfrm>
          <a:prstGeom prst="rect">
            <a:avLst/>
          </a:prstGeom>
          <a:blipFill>
            <a:blip r:embed="rId2"/>
          </a:blip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pic>
        <p:nvPicPr>
          <p:cNvPr id="56" name="pasted-image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22249" y="9132565"/>
            <a:ext cx="2349501" cy="495301"/>
          </a:xfrm>
          <a:prstGeom prst="rect">
            <a:avLst/>
          </a:prstGeom>
          <a:ln w="12700">
            <a:miter lim="400000"/>
          </a:ln>
        </p:spPr>
      </p:pic>
      <p:sp>
        <p:nvSpPr>
          <p:cNvPr id="57" name="Shape 57"/>
          <p:cNvSpPr/>
          <p:nvPr/>
        </p:nvSpPr>
        <p:spPr>
          <a:xfrm>
            <a:off x="4526533" y="9278615"/>
            <a:ext cx="3748535" cy="279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2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rgbClr val="FFFFFF"/>
                </a:solidFill>
              </a:rPr>
              <a:t>Copyright 2014 SocketPlane, Inc. All Rights Reserved</a:t>
            </a:r>
          </a:p>
        </p:txBody>
      </p:sp>
    </p:spTree>
  </p:cSld>
  <p:clrMapOvr>
    <a:masterClrMapping/>
  </p:clrMapOvr>
  <p:transition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Blank Whit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/>
          <p:nvPr/>
        </p:nvSpPr>
        <p:spPr>
          <a:xfrm>
            <a:off x="0" y="9006830"/>
            <a:ext cx="13004800" cy="772170"/>
          </a:xfrm>
          <a:prstGeom prst="rect">
            <a:avLst/>
          </a:prstGeom>
          <a:blipFill>
            <a:blip r:embed="rId2"/>
          </a:blip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pic>
        <p:nvPicPr>
          <p:cNvPr id="60" name="pasted-image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22249" y="9132565"/>
            <a:ext cx="2349501" cy="495301"/>
          </a:xfrm>
          <a:prstGeom prst="rect">
            <a:avLst/>
          </a:prstGeom>
          <a:ln w="12700">
            <a:miter lim="400000"/>
          </a:ln>
        </p:spPr>
      </p:pic>
      <p:sp>
        <p:nvSpPr>
          <p:cNvPr id="61" name="Shape 61"/>
          <p:cNvSpPr/>
          <p:nvPr/>
        </p:nvSpPr>
        <p:spPr>
          <a:xfrm>
            <a:off x="4526533" y="9278615"/>
            <a:ext cx="3748535" cy="279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2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rgbClr val="FFFFFF"/>
                </a:solidFill>
              </a:rPr>
              <a:t>Copyright 2014 SocketPlane, Inc. All Rights Reserved</a:t>
            </a:r>
          </a:p>
        </p:txBody>
      </p:sp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Log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/>
        </p:nvSpPr>
        <p:spPr>
          <a:xfrm>
            <a:off x="1270000" y="8585200"/>
            <a:ext cx="10464800" cy="1130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>
            <a:lvl1pPr>
              <a:defRPr sz="32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Navigating Container Based Network Virtualization At Scale</a:t>
            </a:r>
          </a:p>
        </p:txBody>
      </p:sp>
      <p:pic>
        <p:nvPicPr>
          <p:cNvPr id="12" name="logo for dark bck RGB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135699" y="1735336"/>
            <a:ext cx="6733402" cy="628292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7" name="Shape 1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One</a:t>
            </a:r>
            <a:endParaRPr sz="38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Two</a:t>
            </a:r>
            <a:endParaRPr sz="38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Three</a:t>
            </a:r>
            <a:endParaRPr sz="38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Four</a:t>
            </a:r>
            <a:endParaRPr sz="38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20" name="Shape 20"/>
          <p:cNvSpPr/>
          <p:nvPr>
            <p:ph type="body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231900" indent="-342900">
              <a:spcBef>
                <a:spcPts val="3200"/>
              </a:spcBef>
              <a:defRPr sz="2800"/>
            </a:lvl3pPr>
            <a:lvl4pPr marL="1676400" indent="-342900">
              <a:spcBef>
                <a:spcPts val="3200"/>
              </a:spcBef>
              <a:defRPr sz="2800"/>
            </a:lvl4pPr>
            <a:lvl5pPr marL="2120900" indent="-342900">
              <a:spcBef>
                <a:spcPts val="3200"/>
              </a:spcBef>
              <a:defRPr sz="28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Body Level One</a:t>
            </a:r>
            <a:endParaRPr sz="28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Body Level Two</a:t>
            </a:r>
            <a:endParaRPr sz="28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Body Level Three</a:t>
            </a:r>
            <a:endParaRPr sz="28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Body Level Four</a:t>
            </a:r>
            <a:endParaRPr sz="28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Body Level Five</a:t>
            </a:r>
          </a:p>
        </p:txBody>
      </p:sp>
      <p:sp>
        <p:nvSpPr>
          <p:cNvPr id="21" name="Shape 21"/>
          <p:cNvSpPr/>
          <p:nvPr/>
        </p:nvSpPr>
        <p:spPr>
          <a:xfrm>
            <a:off x="0" y="9006830"/>
            <a:ext cx="13004800" cy="772170"/>
          </a:xfrm>
          <a:prstGeom prst="rect">
            <a:avLst/>
          </a:prstGeom>
          <a:blipFill>
            <a:blip r:embed="rId2"/>
          </a:blip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pic>
        <p:nvPicPr>
          <p:cNvPr id="22" name="pasted-image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22249" y="9132565"/>
            <a:ext cx="2349501" cy="495301"/>
          </a:xfrm>
          <a:prstGeom prst="rect">
            <a:avLst/>
          </a:prstGeom>
          <a:ln w="12700">
            <a:miter lim="400000"/>
          </a:ln>
        </p:spPr>
      </p:pic>
      <p:sp>
        <p:nvSpPr>
          <p:cNvPr id="23" name="Shape 23"/>
          <p:cNvSpPr/>
          <p:nvPr/>
        </p:nvSpPr>
        <p:spPr>
          <a:xfrm>
            <a:off x="4526533" y="9278615"/>
            <a:ext cx="3748535" cy="279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2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rgbClr val="FFFFFF"/>
                </a:solidFill>
              </a:rPr>
              <a:t>Copyright 2014 SocketPlane, Inc. All Rights Reserved</a:t>
            </a:r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One</a:t>
            </a:r>
            <a:endParaRPr sz="38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Two</a:t>
            </a:r>
            <a:endParaRPr sz="38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Three</a:t>
            </a:r>
            <a:endParaRPr sz="38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Four</a:t>
            </a:r>
            <a:endParaRPr sz="38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/>
          <p:nvPr/>
        </p:nvSpPr>
        <p:spPr>
          <a:xfrm>
            <a:off x="0" y="9006830"/>
            <a:ext cx="13004800" cy="772170"/>
          </a:xfrm>
          <a:prstGeom prst="rect">
            <a:avLst/>
          </a:prstGeom>
          <a:blipFill>
            <a:blip r:embed="rId2"/>
          </a:blip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pic>
        <p:nvPicPr>
          <p:cNvPr id="28" name="pasted-image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22249" y="9132565"/>
            <a:ext cx="2349501" cy="495301"/>
          </a:xfrm>
          <a:prstGeom prst="rect">
            <a:avLst/>
          </a:prstGeom>
          <a:ln w="12700">
            <a:miter lim="400000"/>
          </a:ln>
        </p:spPr>
      </p:pic>
      <p:sp>
        <p:nvSpPr>
          <p:cNvPr id="29" name="Shape 29"/>
          <p:cNvSpPr/>
          <p:nvPr/>
        </p:nvSpPr>
        <p:spPr>
          <a:xfrm>
            <a:off x="4526533" y="9278615"/>
            <a:ext cx="3748535" cy="279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2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rgbClr val="FFFFFF"/>
                </a:solidFill>
              </a:rPr>
              <a:t>Copyright 2014 SocketPlane, Inc. All Rights Reserved</a:t>
            </a:r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<Relationship Id="rId16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4.xml"/><Relationship Id="rId18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5A8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One</a:t>
            </a:r>
            <a:endParaRPr sz="38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Two</a:t>
            </a:r>
            <a:endParaRPr sz="38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Three</a:t>
            </a:r>
            <a:endParaRPr sz="38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Four</a:t>
            </a:r>
            <a:endParaRPr sz="38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Five</a:t>
            </a:r>
          </a:p>
        </p:txBody>
      </p:sp>
      <p:sp>
        <p:nvSpPr>
          <p:cNvPr id="4" name="Shape 4"/>
          <p:cNvSpPr/>
          <p:nvPr/>
        </p:nvSpPr>
        <p:spPr>
          <a:xfrm>
            <a:off x="0" y="9006830"/>
            <a:ext cx="13004800" cy="772170"/>
          </a:xfrm>
          <a:prstGeom prst="rect">
            <a:avLst/>
          </a:prstGeom>
          <a:blipFill>
            <a:blip r:embed="rId2"/>
          </a:blip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</a:p>
        </p:txBody>
      </p:sp>
      <p:pic>
        <p:nvPicPr>
          <p:cNvPr id="5" name="pasted-image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22249" y="9132565"/>
            <a:ext cx="2349501" cy="495301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Shape 6"/>
          <p:cNvSpPr/>
          <p:nvPr/>
        </p:nvSpPr>
        <p:spPr>
          <a:xfrm>
            <a:off x="4526533" y="9278615"/>
            <a:ext cx="3748535" cy="279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2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rgbClr val="FFFFFF"/>
                </a:solidFill>
              </a:rPr>
              <a:t>Copyright 2014 SocketPlane, Inc. All Rights Reserved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  <p:sldLayoutId id="2147483661" r:id="rId16"/>
    <p:sldLayoutId id="2147483662" r:id="rId17"/>
    <p:sldLayoutId id="2147483663" r:id="rId18"/>
  </p:sldLayoutIdLst>
  <p:transition spd="med" advClick="1"/>
  <p:txStyles>
    <p:titleStyle>
      <a:lvl1pPr algn="ctr" defTabSz="584200">
        <a:defRPr sz="8000">
          <a:solidFill>
            <a:srgbClr val="FFFFFF"/>
          </a:solidFill>
          <a:latin typeface="+mj-lt"/>
          <a:ea typeface="+mj-ea"/>
          <a:cs typeface="+mj-cs"/>
          <a:sym typeface="Helvetica"/>
        </a:defRPr>
      </a:lvl1pPr>
      <a:lvl2pPr indent="228600" algn="ctr" defTabSz="584200">
        <a:defRPr sz="8000">
          <a:solidFill>
            <a:srgbClr val="FFFFFF"/>
          </a:solidFill>
          <a:latin typeface="+mj-lt"/>
          <a:ea typeface="+mj-ea"/>
          <a:cs typeface="+mj-cs"/>
          <a:sym typeface="Helvetica"/>
        </a:defRPr>
      </a:lvl2pPr>
      <a:lvl3pPr indent="457200" algn="ctr" defTabSz="584200">
        <a:defRPr sz="8000">
          <a:solidFill>
            <a:srgbClr val="FFFFFF"/>
          </a:solidFill>
          <a:latin typeface="+mj-lt"/>
          <a:ea typeface="+mj-ea"/>
          <a:cs typeface="+mj-cs"/>
          <a:sym typeface="Helvetica"/>
        </a:defRPr>
      </a:lvl3pPr>
      <a:lvl4pPr indent="685800" algn="ctr" defTabSz="584200">
        <a:defRPr sz="8000">
          <a:solidFill>
            <a:srgbClr val="FFFFFF"/>
          </a:solidFill>
          <a:latin typeface="+mj-lt"/>
          <a:ea typeface="+mj-ea"/>
          <a:cs typeface="+mj-cs"/>
          <a:sym typeface="Helvetica"/>
        </a:defRPr>
      </a:lvl4pPr>
      <a:lvl5pPr indent="914400" algn="ctr" defTabSz="584200">
        <a:defRPr sz="8000">
          <a:solidFill>
            <a:srgbClr val="FFFFFF"/>
          </a:solidFill>
          <a:latin typeface="+mj-lt"/>
          <a:ea typeface="+mj-ea"/>
          <a:cs typeface="+mj-cs"/>
          <a:sym typeface="Helvetica"/>
        </a:defRPr>
      </a:lvl5pPr>
      <a:lvl6pPr indent="1143000" algn="ctr" defTabSz="584200">
        <a:defRPr sz="8000">
          <a:solidFill>
            <a:srgbClr val="FFFFFF"/>
          </a:solidFill>
          <a:latin typeface="+mj-lt"/>
          <a:ea typeface="+mj-ea"/>
          <a:cs typeface="+mj-cs"/>
          <a:sym typeface="Helvetica"/>
        </a:defRPr>
      </a:lvl6pPr>
      <a:lvl7pPr indent="1371600" algn="ctr" defTabSz="584200">
        <a:defRPr sz="8000">
          <a:solidFill>
            <a:srgbClr val="FFFFFF"/>
          </a:solidFill>
          <a:latin typeface="+mj-lt"/>
          <a:ea typeface="+mj-ea"/>
          <a:cs typeface="+mj-cs"/>
          <a:sym typeface="Helvetica"/>
        </a:defRPr>
      </a:lvl7pPr>
      <a:lvl8pPr indent="1600200" algn="ctr" defTabSz="584200">
        <a:defRPr sz="8000">
          <a:solidFill>
            <a:srgbClr val="FFFFFF"/>
          </a:solidFill>
          <a:latin typeface="+mj-lt"/>
          <a:ea typeface="+mj-ea"/>
          <a:cs typeface="+mj-cs"/>
          <a:sym typeface="Helvetica"/>
        </a:defRPr>
      </a:lvl8pPr>
      <a:lvl9pPr indent="1828800" algn="ctr" defTabSz="584200">
        <a:defRPr sz="8000">
          <a:solidFill>
            <a:srgbClr val="FFFFFF"/>
          </a:solidFill>
          <a:latin typeface="+mj-lt"/>
          <a:ea typeface="+mj-ea"/>
          <a:cs typeface="+mj-cs"/>
          <a:sym typeface="Helvetica"/>
        </a:defRPr>
      </a:lvl9pPr>
    </p:titleStyle>
    <p:bodyStyle>
      <a:lvl1pPr marL="444500" indent="-4445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j-lt"/>
          <a:ea typeface="+mj-ea"/>
          <a:cs typeface="+mj-cs"/>
          <a:sym typeface="Helvetica"/>
        </a:defRPr>
      </a:lvl1pPr>
      <a:lvl2pPr marL="889000" indent="-4445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j-lt"/>
          <a:ea typeface="+mj-ea"/>
          <a:cs typeface="+mj-cs"/>
          <a:sym typeface="Helvetica"/>
        </a:defRPr>
      </a:lvl2pPr>
      <a:lvl3pPr marL="1333500" indent="-4445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j-lt"/>
          <a:ea typeface="+mj-ea"/>
          <a:cs typeface="+mj-cs"/>
          <a:sym typeface="Helvetica"/>
        </a:defRPr>
      </a:lvl3pPr>
      <a:lvl4pPr marL="1778000" indent="-4445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j-lt"/>
          <a:ea typeface="+mj-ea"/>
          <a:cs typeface="+mj-cs"/>
          <a:sym typeface="Helvetica"/>
        </a:defRPr>
      </a:lvl4pPr>
      <a:lvl5pPr marL="2222500" indent="-4445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j-lt"/>
          <a:ea typeface="+mj-ea"/>
          <a:cs typeface="+mj-cs"/>
          <a:sym typeface="Helvetica"/>
        </a:defRPr>
      </a:lvl5pPr>
      <a:lvl6pPr marL="2667000" indent="-4445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j-lt"/>
          <a:ea typeface="+mj-ea"/>
          <a:cs typeface="+mj-cs"/>
          <a:sym typeface="Helvetica"/>
        </a:defRPr>
      </a:lvl6pPr>
      <a:lvl7pPr marL="3111500" indent="-4445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j-lt"/>
          <a:ea typeface="+mj-ea"/>
          <a:cs typeface="+mj-cs"/>
          <a:sym typeface="Helvetica"/>
        </a:defRPr>
      </a:lvl7pPr>
      <a:lvl8pPr marL="3556000" indent="-4445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j-lt"/>
          <a:ea typeface="+mj-ea"/>
          <a:cs typeface="+mj-cs"/>
          <a:sym typeface="Helvetica"/>
        </a:defRPr>
      </a:lvl8pPr>
      <a:lvl9pPr marL="4000500" indent="-4445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j-lt"/>
          <a:ea typeface="+mj-ea"/>
          <a:cs typeface="+mj-cs"/>
          <a:sym typeface="Helvetica"/>
        </a:defRPr>
      </a:lvl9pPr>
    </p:bodyStyle>
    <p:otherStyle>
      <a:lvl1pPr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1pPr>
      <a:lvl2pPr indent="228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2pPr>
      <a:lvl3pPr indent="457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3pPr>
      <a:lvl4pPr indent="685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4pPr>
      <a:lvl5pPr indent="9144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5pPr>
      <a:lvl6pPr indent="11430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6pPr>
      <a:lvl7pPr indent="1371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7pPr>
      <a:lvl8pPr indent="1600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8pPr>
      <a:lvl9pPr indent="1828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1.xml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0.xml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hyperlink" Target="https://github.com/openvswitch/ovs" TargetMode="Externa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6.pn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9.pn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1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1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1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1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Relationship Id="rId4" Type="http://schemas.openxmlformats.org/officeDocument/2006/relationships/hyperlink" Target="http://openvswitch.org/docs/vtep.5.pdf" TargetMode="External"/><Relationship Id="rId5" Type="http://schemas.openxmlformats.org/officeDocument/2006/relationships/hyperlink" Target="http://openvswitch.org/ovs-vswitchd.conf.db.5.pdf" TargetMode="Externa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OVSDB</a:t>
            </a:r>
          </a:p>
        </p:txBody>
      </p:sp>
      <p:sp>
        <p:nvSpPr>
          <p:cNvPr id="66" name="Shape 66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“use it to configure a switch or track your stamp collection”</a:t>
            </a:r>
          </a:p>
        </p:txBody>
      </p:sp>
    </p:spTree>
  </p:cSld>
  <p:clrMapOvr>
    <a:masterClrMapping/>
  </p:clrMapOvr>
  <p:transition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005A82"/>
                </a:solidFill>
              </a:rPr>
              <a:t>3. Database Operations</a:t>
            </a:r>
          </a:p>
        </p:txBody>
      </p:sp>
      <p:sp>
        <p:nvSpPr>
          <p:cNvPr id="105" name="Shape 105"/>
          <p:cNvSpPr/>
          <p:nvPr/>
        </p:nvSpPr>
        <p:spPr>
          <a:xfrm>
            <a:off x="2683082" y="1975599"/>
            <a:ext cx="5007100" cy="680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 algn="l">
              <a:buSzPct val="125000"/>
              <a:buChar char="•"/>
              <a:defRPr sz="1800">
                <a:solidFill>
                  <a:srgbClr val="000000"/>
                </a:solidFill>
              </a:defRPr>
            </a:pPr>
            <a:r>
              <a:rPr sz="4500">
                <a:latin typeface="Gill Sans Light"/>
                <a:ea typeface="Gill Sans Light"/>
                <a:cs typeface="Gill Sans Light"/>
                <a:sym typeface="Gill Sans Light"/>
              </a:rPr>
              <a:t>insert</a:t>
            </a:r>
            <a:endParaRPr sz="4500">
              <a:latin typeface="Gill Sans Light"/>
              <a:ea typeface="Gill Sans Light"/>
              <a:cs typeface="Gill Sans Light"/>
              <a:sym typeface="Gill Sans Light"/>
            </a:endParaRPr>
          </a:p>
          <a:p>
            <a:pPr lvl="0" algn="l">
              <a:buSzPct val="125000"/>
              <a:buChar char="•"/>
              <a:defRPr sz="1800">
                <a:solidFill>
                  <a:srgbClr val="000000"/>
                </a:solidFill>
              </a:defRPr>
            </a:pPr>
            <a:r>
              <a:rPr sz="4500">
                <a:latin typeface="Gill Sans Light"/>
                <a:ea typeface="Gill Sans Light"/>
                <a:cs typeface="Gill Sans Light"/>
                <a:sym typeface="Gill Sans Light"/>
              </a:rPr>
              <a:t>select</a:t>
            </a:r>
            <a:endParaRPr sz="4500">
              <a:latin typeface="Gill Sans Light"/>
              <a:ea typeface="Gill Sans Light"/>
              <a:cs typeface="Gill Sans Light"/>
              <a:sym typeface="Gill Sans Light"/>
            </a:endParaRPr>
          </a:p>
          <a:p>
            <a:pPr lvl="0" algn="l">
              <a:buSzPct val="125000"/>
              <a:buChar char="•"/>
              <a:defRPr sz="1800">
                <a:solidFill>
                  <a:srgbClr val="000000"/>
                </a:solidFill>
              </a:defRPr>
            </a:pPr>
            <a:r>
              <a:rPr sz="4500">
                <a:latin typeface="Gill Sans Light"/>
                <a:ea typeface="Gill Sans Light"/>
                <a:cs typeface="Gill Sans Light"/>
                <a:sym typeface="Gill Sans Light"/>
              </a:rPr>
              <a:t>update  </a:t>
            </a:r>
            <a:endParaRPr sz="4500">
              <a:latin typeface="Gill Sans Light"/>
              <a:ea typeface="Gill Sans Light"/>
              <a:cs typeface="Gill Sans Light"/>
              <a:sym typeface="Gill Sans Light"/>
            </a:endParaRPr>
          </a:p>
          <a:p>
            <a:pPr lvl="0" algn="l">
              <a:buSzPct val="125000"/>
              <a:buChar char="•"/>
              <a:defRPr sz="1800">
                <a:solidFill>
                  <a:srgbClr val="000000"/>
                </a:solidFill>
              </a:defRPr>
            </a:pPr>
            <a:r>
              <a:rPr sz="4500">
                <a:latin typeface="Gill Sans Light"/>
                <a:ea typeface="Gill Sans Light"/>
                <a:cs typeface="Gill Sans Light"/>
                <a:sym typeface="Gill Sans Light"/>
              </a:rPr>
              <a:t>mutate </a:t>
            </a:r>
            <a:endParaRPr sz="4500">
              <a:latin typeface="Gill Sans Light"/>
              <a:ea typeface="Gill Sans Light"/>
              <a:cs typeface="Gill Sans Light"/>
              <a:sym typeface="Gill Sans Light"/>
            </a:endParaRPr>
          </a:p>
          <a:p>
            <a:pPr lvl="0" algn="l">
              <a:buSzPct val="125000"/>
              <a:buChar char="•"/>
              <a:defRPr sz="1800">
                <a:solidFill>
                  <a:srgbClr val="000000"/>
                </a:solidFill>
              </a:defRPr>
            </a:pPr>
            <a:r>
              <a:rPr sz="4500">
                <a:latin typeface="Gill Sans Light"/>
                <a:ea typeface="Gill Sans Light"/>
                <a:cs typeface="Gill Sans Light"/>
                <a:sym typeface="Gill Sans Light"/>
              </a:rPr>
              <a:t>delete   </a:t>
            </a:r>
          </a:p>
        </p:txBody>
      </p:sp>
      <p:sp>
        <p:nvSpPr>
          <p:cNvPr id="106" name="Shape 106"/>
          <p:cNvSpPr/>
          <p:nvPr/>
        </p:nvSpPr>
        <p:spPr>
          <a:xfrm>
            <a:off x="7614836" y="1975599"/>
            <a:ext cx="5007100" cy="680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 algn="l">
              <a:buSzPct val="125000"/>
              <a:buChar char="•"/>
              <a:defRPr sz="1800">
                <a:solidFill>
                  <a:srgbClr val="000000"/>
                </a:solidFill>
              </a:defRPr>
            </a:pPr>
            <a:r>
              <a:rPr sz="4500">
                <a:latin typeface="Gill Sans Light"/>
                <a:ea typeface="Gill Sans Light"/>
                <a:cs typeface="Gill Sans Light"/>
                <a:sym typeface="Gill Sans Light"/>
              </a:rPr>
              <a:t>wait</a:t>
            </a:r>
            <a:endParaRPr sz="4500">
              <a:latin typeface="Gill Sans Light"/>
              <a:ea typeface="Gill Sans Light"/>
              <a:cs typeface="Gill Sans Light"/>
              <a:sym typeface="Gill Sans Light"/>
            </a:endParaRPr>
          </a:p>
          <a:p>
            <a:pPr lvl="0" algn="l">
              <a:buSzPct val="125000"/>
              <a:buChar char="•"/>
              <a:defRPr sz="1800">
                <a:solidFill>
                  <a:srgbClr val="000000"/>
                </a:solidFill>
              </a:defRPr>
            </a:pPr>
            <a:r>
              <a:rPr sz="4500">
                <a:latin typeface="Gill Sans Light"/>
                <a:ea typeface="Gill Sans Light"/>
                <a:cs typeface="Gill Sans Light"/>
                <a:sym typeface="Gill Sans Light"/>
              </a:rPr>
              <a:t>commit</a:t>
            </a:r>
            <a:endParaRPr sz="4500">
              <a:latin typeface="Gill Sans Light"/>
              <a:ea typeface="Gill Sans Light"/>
              <a:cs typeface="Gill Sans Light"/>
              <a:sym typeface="Gill Sans Light"/>
            </a:endParaRPr>
          </a:p>
          <a:p>
            <a:pPr lvl="0" algn="l">
              <a:buSzPct val="125000"/>
              <a:buChar char="•"/>
              <a:defRPr sz="1800">
                <a:solidFill>
                  <a:srgbClr val="000000"/>
                </a:solidFill>
              </a:defRPr>
            </a:pPr>
            <a:r>
              <a:rPr sz="4500">
                <a:latin typeface="Gill Sans Light"/>
                <a:ea typeface="Gill Sans Light"/>
                <a:cs typeface="Gill Sans Light"/>
                <a:sym typeface="Gill Sans Light"/>
              </a:rPr>
              <a:t>abort  </a:t>
            </a:r>
            <a:endParaRPr sz="4500">
              <a:latin typeface="Gill Sans Light"/>
              <a:ea typeface="Gill Sans Light"/>
              <a:cs typeface="Gill Sans Light"/>
              <a:sym typeface="Gill Sans Light"/>
            </a:endParaRPr>
          </a:p>
          <a:p>
            <a:pPr lvl="0" algn="l">
              <a:buSzPct val="125000"/>
              <a:buChar char="•"/>
              <a:defRPr sz="1800">
                <a:solidFill>
                  <a:srgbClr val="000000"/>
                </a:solidFill>
              </a:defRPr>
            </a:pPr>
            <a:r>
              <a:rPr sz="4500">
                <a:latin typeface="Gill Sans Light"/>
                <a:ea typeface="Gill Sans Light"/>
                <a:cs typeface="Gill Sans Light"/>
                <a:sym typeface="Gill Sans Light"/>
              </a:rPr>
              <a:t>comment </a:t>
            </a:r>
            <a:endParaRPr sz="4500">
              <a:latin typeface="Gill Sans Light"/>
              <a:ea typeface="Gill Sans Light"/>
              <a:cs typeface="Gill Sans Light"/>
              <a:sym typeface="Gill Sans Light"/>
            </a:endParaRPr>
          </a:p>
          <a:p>
            <a:pPr lvl="0" algn="l">
              <a:buSzPct val="125000"/>
              <a:buChar char="•"/>
              <a:defRPr sz="1800">
                <a:solidFill>
                  <a:srgbClr val="000000"/>
                </a:solidFill>
              </a:defRPr>
            </a:pPr>
            <a:r>
              <a:rPr sz="4500">
                <a:latin typeface="Gill Sans Light"/>
                <a:ea typeface="Gill Sans Light"/>
                <a:cs typeface="Gill Sans Light"/>
                <a:sym typeface="Gill Sans Light"/>
              </a:rPr>
              <a:t>assert   </a:t>
            </a:r>
          </a:p>
        </p:txBody>
      </p:sp>
      <p:sp>
        <p:nvSpPr>
          <p:cNvPr id="107" name="Shape 107"/>
          <p:cNvSpPr/>
          <p:nvPr/>
        </p:nvSpPr>
        <p:spPr>
          <a:xfrm>
            <a:off x="4532957" y="2060972"/>
            <a:ext cx="3735686" cy="685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spcBef>
                <a:spcPts val="4200"/>
              </a:spcBef>
              <a:defRPr sz="1800">
                <a:solidFill>
                  <a:srgbClr val="000000"/>
                </a:solidFill>
              </a:defRPr>
            </a:pPr>
            <a:r>
              <a:rPr b="1" sz="3800">
                <a:solidFill>
                  <a:srgbClr val="005A82"/>
                </a:solidFill>
                <a:latin typeface="+mj-lt"/>
                <a:ea typeface="+mj-ea"/>
                <a:cs typeface="+mj-cs"/>
                <a:sym typeface="Helvetica"/>
              </a:rPr>
              <a:t>transact</a:t>
            </a:r>
            <a:r>
              <a:rPr sz="3800">
                <a:solidFill>
                  <a:srgbClr val="005A82"/>
                </a:solidFill>
                <a:latin typeface="+mj-lt"/>
                <a:ea typeface="+mj-ea"/>
                <a:cs typeface="+mj-cs"/>
                <a:sym typeface="Helvetica"/>
              </a:rPr>
              <a:t> method</a:t>
            </a:r>
          </a:p>
        </p:txBody>
      </p:sp>
    </p:spTree>
  </p:cSld>
  <p:clrMapOvr>
    <a:masterClrMapping/>
  </p:clrMapOvr>
  <p:transition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/>
          <p:nvPr>
            <p:ph type="title"/>
          </p:nvPr>
        </p:nvSpPr>
        <p:spPr>
          <a:xfrm>
            <a:off x="3473031" y="-279829"/>
            <a:ext cx="6058738" cy="1437700"/>
          </a:xfrm>
          <a:prstGeom prst="rect">
            <a:avLst/>
          </a:prstGeom>
        </p:spPr>
        <p:txBody>
          <a:bodyPr/>
          <a:lstStyle>
            <a:lvl1pPr algn="l">
              <a:spcBef>
                <a:spcPts val="4200"/>
              </a:spcBef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005A82"/>
                </a:solidFill>
              </a:rPr>
              <a:t>Sample transact operations</a:t>
            </a:r>
          </a:p>
        </p:txBody>
      </p:sp>
      <p:sp>
        <p:nvSpPr>
          <p:cNvPr id="110" name="Shape 110"/>
          <p:cNvSpPr/>
          <p:nvPr/>
        </p:nvSpPr>
        <p:spPr>
          <a:xfrm>
            <a:off x="741835" y="1540357"/>
            <a:ext cx="5920607" cy="7188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1500">
                <a:latin typeface="+mj-lt"/>
                <a:ea typeface="+mj-ea"/>
                <a:cs typeface="+mj-cs"/>
                <a:sym typeface="Helvetica"/>
              </a:rPr>
              <a:t>{</a:t>
            </a:r>
            <a:endParaRPr sz="1500">
              <a:latin typeface="+mj-lt"/>
              <a:ea typeface="+mj-ea"/>
              <a:cs typeface="+mj-cs"/>
              <a:sym typeface="Helvetica"/>
            </a:endParaRP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1500">
                <a:latin typeface="+mj-lt"/>
                <a:ea typeface="+mj-ea"/>
                <a:cs typeface="+mj-cs"/>
                <a:sym typeface="Helvetica"/>
              </a:rPr>
              <a:t>        "id": "35ed2089-da1e-4898-80a4-b5506ab7f227",</a:t>
            </a:r>
            <a:endParaRPr sz="1500">
              <a:latin typeface="+mj-lt"/>
              <a:ea typeface="+mj-ea"/>
              <a:cs typeface="+mj-cs"/>
              <a:sym typeface="Helvetica"/>
            </a:endParaRP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1500">
                <a:latin typeface="+mj-lt"/>
                <a:ea typeface="+mj-ea"/>
                <a:cs typeface="+mj-cs"/>
                <a:sym typeface="Helvetica"/>
              </a:rPr>
              <a:t>	"method": "transact",</a:t>
            </a:r>
            <a:endParaRPr sz="1500">
              <a:latin typeface="+mj-lt"/>
              <a:ea typeface="+mj-ea"/>
              <a:cs typeface="+mj-cs"/>
              <a:sym typeface="Helvetica"/>
            </a:endParaRP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1500">
                <a:latin typeface="+mj-lt"/>
                <a:ea typeface="+mj-ea"/>
                <a:cs typeface="+mj-cs"/>
                <a:sym typeface="Helvetica"/>
              </a:rPr>
              <a:t>	"params": [</a:t>
            </a:r>
            <a:endParaRPr sz="1500">
              <a:latin typeface="+mj-lt"/>
              <a:ea typeface="+mj-ea"/>
              <a:cs typeface="+mj-cs"/>
              <a:sym typeface="Helvetica"/>
            </a:endParaRPr>
          </a:p>
          <a:p>
            <a:pPr lvl="2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1500">
                <a:latin typeface="+mj-lt"/>
                <a:ea typeface="+mj-ea"/>
                <a:cs typeface="+mj-cs"/>
                <a:sym typeface="Helvetica"/>
              </a:rPr>
              <a:t>   “Open_vSwitch”,</a:t>
            </a:r>
            <a:endParaRPr sz="1500">
              <a:latin typeface="+mj-lt"/>
              <a:ea typeface="+mj-ea"/>
              <a:cs typeface="+mj-cs"/>
              <a:sym typeface="Helvetica"/>
            </a:endParaRPr>
          </a:p>
          <a:p>
            <a:pPr lvl="1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1500">
                <a:latin typeface="+mj-lt"/>
                <a:ea typeface="+mj-ea"/>
                <a:cs typeface="+mj-cs"/>
                <a:sym typeface="Helvetica"/>
              </a:rPr>
              <a:t>        {</a:t>
            </a:r>
            <a:endParaRPr sz="1500">
              <a:latin typeface="+mj-lt"/>
              <a:ea typeface="+mj-ea"/>
              <a:cs typeface="+mj-cs"/>
              <a:sym typeface="Helvetica"/>
            </a:endParaRPr>
          </a:p>
          <a:p>
            <a:pPr lvl="1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1500">
                <a:latin typeface="+mj-lt"/>
                <a:ea typeface="+mj-ea"/>
                <a:cs typeface="+mj-cs"/>
                <a:sym typeface="Helvetica"/>
              </a:rPr>
              <a:t>		"op": "update",</a:t>
            </a:r>
            <a:endParaRPr sz="1500">
              <a:latin typeface="+mj-lt"/>
              <a:ea typeface="+mj-ea"/>
              <a:cs typeface="+mj-cs"/>
              <a:sym typeface="Helvetica"/>
            </a:endParaRPr>
          </a:p>
          <a:p>
            <a:pPr lvl="1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1500">
                <a:latin typeface="+mj-lt"/>
                <a:ea typeface="+mj-ea"/>
                <a:cs typeface="+mj-cs"/>
                <a:sym typeface="Helvetica"/>
              </a:rPr>
              <a:t>		"row": {</a:t>
            </a:r>
            <a:endParaRPr sz="1500">
              <a:latin typeface="+mj-lt"/>
              <a:ea typeface="+mj-ea"/>
              <a:cs typeface="+mj-cs"/>
              <a:sym typeface="Helvetica"/>
            </a:endParaRPr>
          </a:p>
          <a:p>
            <a:pPr lvl="1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1500">
                <a:latin typeface="+mj-lt"/>
                <a:ea typeface="+mj-ea"/>
                <a:cs typeface="+mj-cs"/>
                <a:sym typeface="Helvetica"/>
              </a:rPr>
              <a:t>			"ports": [</a:t>
            </a:r>
            <a:endParaRPr sz="1500">
              <a:latin typeface="+mj-lt"/>
              <a:ea typeface="+mj-ea"/>
              <a:cs typeface="+mj-cs"/>
              <a:sym typeface="Helvetica"/>
            </a:endParaRPr>
          </a:p>
          <a:p>
            <a:pPr lvl="1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1500">
                <a:latin typeface="+mj-lt"/>
                <a:ea typeface="+mj-ea"/>
                <a:cs typeface="+mj-cs"/>
                <a:sym typeface="Helvetica"/>
              </a:rPr>
              <a:t>				"set",</a:t>
            </a:r>
            <a:endParaRPr sz="1500">
              <a:latin typeface="+mj-lt"/>
              <a:ea typeface="+mj-ea"/>
              <a:cs typeface="+mj-cs"/>
              <a:sym typeface="Helvetica"/>
            </a:endParaRPr>
          </a:p>
          <a:p>
            <a:pPr lvl="1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1500">
                <a:latin typeface="+mj-lt"/>
                <a:ea typeface="+mj-ea"/>
                <a:cs typeface="+mj-cs"/>
                <a:sym typeface="Helvetica"/>
              </a:rPr>
              <a:t>				[</a:t>
            </a:r>
            <a:endParaRPr sz="1500">
              <a:latin typeface="+mj-lt"/>
              <a:ea typeface="+mj-ea"/>
              <a:cs typeface="+mj-cs"/>
              <a:sym typeface="Helvetica"/>
            </a:endParaRPr>
          </a:p>
          <a:p>
            <a:pPr lvl="1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1500">
                <a:latin typeface="+mj-lt"/>
                <a:ea typeface="+mj-ea"/>
                <a:cs typeface="+mj-cs"/>
                <a:sym typeface="Helvetica"/>
              </a:rPr>
              <a:t>					[</a:t>
            </a:r>
            <a:endParaRPr sz="1500">
              <a:latin typeface="+mj-lt"/>
              <a:ea typeface="+mj-ea"/>
              <a:cs typeface="+mj-cs"/>
              <a:sym typeface="Helvetica"/>
            </a:endParaRPr>
          </a:p>
          <a:p>
            <a:pPr lvl="1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1500">
                <a:latin typeface="+mj-lt"/>
                <a:ea typeface="+mj-ea"/>
                <a:cs typeface="+mj-cs"/>
                <a:sym typeface="Helvetica"/>
              </a:rPr>
              <a:t>						"uuid",</a:t>
            </a:r>
            <a:endParaRPr sz="1500">
              <a:latin typeface="+mj-lt"/>
              <a:ea typeface="+mj-ea"/>
              <a:cs typeface="+mj-cs"/>
              <a:sym typeface="Helvetica"/>
            </a:endParaRPr>
          </a:p>
          <a:p>
            <a:pPr lvl="1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1500">
                <a:latin typeface="+mj-lt"/>
                <a:ea typeface="+mj-ea"/>
                <a:cs typeface="+mj-cs"/>
                <a:sym typeface="Helvetica"/>
              </a:rPr>
              <a:t>						"55c2f8c4-257e-4a2b-ac4c-99ddfd77240c"</a:t>
            </a:r>
            <a:endParaRPr sz="1500">
              <a:latin typeface="+mj-lt"/>
              <a:ea typeface="+mj-ea"/>
              <a:cs typeface="+mj-cs"/>
              <a:sym typeface="Helvetica"/>
            </a:endParaRPr>
          </a:p>
          <a:p>
            <a:pPr lvl="1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1500">
                <a:latin typeface="+mj-lt"/>
                <a:ea typeface="+mj-ea"/>
                <a:cs typeface="+mj-cs"/>
                <a:sym typeface="Helvetica"/>
              </a:rPr>
              <a:t>					]</a:t>
            </a:r>
            <a:endParaRPr sz="1500">
              <a:latin typeface="+mj-lt"/>
              <a:ea typeface="+mj-ea"/>
              <a:cs typeface="+mj-cs"/>
              <a:sym typeface="Helvetica"/>
            </a:endParaRPr>
          </a:p>
          <a:p>
            <a:pPr lvl="1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1500">
                <a:latin typeface="+mj-lt"/>
                <a:ea typeface="+mj-ea"/>
                <a:cs typeface="+mj-cs"/>
                <a:sym typeface="Helvetica"/>
              </a:rPr>
              <a:t>			]</a:t>
            </a:r>
            <a:endParaRPr sz="1500">
              <a:latin typeface="+mj-lt"/>
              <a:ea typeface="+mj-ea"/>
              <a:cs typeface="+mj-cs"/>
              <a:sym typeface="Helvetica"/>
            </a:endParaRPr>
          </a:p>
          <a:p>
            <a:pPr lvl="1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1500">
                <a:latin typeface="+mj-lt"/>
                <a:ea typeface="+mj-ea"/>
                <a:cs typeface="+mj-cs"/>
                <a:sym typeface="Helvetica"/>
              </a:rPr>
              <a:t>		},</a:t>
            </a:r>
            <a:endParaRPr sz="1500">
              <a:latin typeface="+mj-lt"/>
              <a:ea typeface="+mj-ea"/>
              <a:cs typeface="+mj-cs"/>
              <a:sym typeface="Helvetica"/>
            </a:endParaRPr>
          </a:p>
          <a:p>
            <a:pPr lvl="1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1500">
                <a:latin typeface="+mj-lt"/>
                <a:ea typeface="+mj-ea"/>
                <a:cs typeface="+mj-cs"/>
                <a:sym typeface="Helvetica"/>
              </a:rPr>
              <a:t>		"table": "Bridge",</a:t>
            </a:r>
            <a:endParaRPr sz="1500">
              <a:latin typeface="+mj-lt"/>
              <a:ea typeface="+mj-ea"/>
              <a:cs typeface="+mj-cs"/>
              <a:sym typeface="Helvetica"/>
            </a:endParaRPr>
          </a:p>
          <a:p>
            <a:pPr lvl="1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1500">
                <a:latin typeface="+mj-lt"/>
                <a:ea typeface="+mj-ea"/>
                <a:cs typeface="+mj-cs"/>
                <a:sym typeface="Helvetica"/>
              </a:rPr>
              <a:t>		"where": [</a:t>
            </a:r>
            <a:endParaRPr sz="1500">
              <a:latin typeface="+mj-lt"/>
              <a:ea typeface="+mj-ea"/>
              <a:cs typeface="+mj-cs"/>
              <a:sym typeface="Helvetica"/>
            </a:endParaRPr>
          </a:p>
          <a:p>
            <a:pPr lvl="1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1500">
                <a:latin typeface="+mj-lt"/>
                <a:ea typeface="+mj-ea"/>
                <a:cs typeface="+mj-cs"/>
                <a:sym typeface="Helvetica"/>
              </a:rPr>
              <a:t>			[</a:t>
            </a:r>
            <a:endParaRPr sz="1500">
              <a:latin typeface="+mj-lt"/>
              <a:ea typeface="+mj-ea"/>
              <a:cs typeface="+mj-cs"/>
              <a:sym typeface="Helvetica"/>
            </a:endParaRPr>
          </a:p>
          <a:p>
            <a:pPr lvl="1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1500">
                <a:latin typeface="+mj-lt"/>
                <a:ea typeface="+mj-ea"/>
                <a:cs typeface="+mj-cs"/>
                <a:sym typeface="Helvetica"/>
              </a:rPr>
              <a:t>				"_uuid",</a:t>
            </a:r>
            <a:endParaRPr sz="1500">
              <a:latin typeface="+mj-lt"/>
              <a:ea typeface="+mj-ea"/>
              <a:cs typeface="+mj-cs"/>
              <a:sym typeface="Helvetica"/>
            </a:endParaRPr>
          </a:p>
          <a:p>
            <a:pPr lvl="1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1500">
                <a:latin typeface="+mj-lt"/>
                <a:ea typeface="+mj-ea"/>
                <a:cs typeface="+mj-cs"/>
                <a:sym typeface="Helvetica"/>
              </a:rPr>
              <a:t>				"==",</a:t>
            </a:r>
            <a:endParaRPr sz="1500">
              <a:latin typeface="+mj-lt"/>
              <a:ea typeface="+mj-ea"/>
              <a:cs typeface="+mj-cs"/>
              <a:sym typeface="Helvetica"/>
            </a:endParaRPr>
          </a:p>
          <a:p>
            <a:pPr lvl="1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1500">
                <a:latin typeface="+mj-lt"/>
                <a:ea typeface="+mj-ea"/>
                <a:cs typeface="+mj-cs"/>
                <a:sym typeface="Helvetica"/>
              </a:rPr>
              <a:t>				[</a:t>
            </a:r>
            <a:endParaRPr sz="1500">
              <a:latin typeface="+mj-lt"/>
              <a:ea typeface="+mj-ea"/>
              <a:cs typeface="+mj-cs"/>
              <a:sym typeface="Helvetica"/>
            </a:endParaRPr>
          </a:p>
          <a:p>
            <a:pPr lvl="1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1500">
                <a:latin typeface="+mj-lt"/>
                <a:ea typeface="+mj-ea"/>
                <a:cs typeface="+mj-cs"/>
                <a:sym typeface="Helvetica"/>
              </a:rPr>
              <a:t>					"uuid",</a:t>
            </a:r>
            <a:endParaRPr sz="1500">
              <a:latin typeface="+mj-lt"/>
              <a:ea typeface="+mj-ea"/>
              <a:cs typeface="+mj-cs"/>
              <a:sym typeface="Helvetica"/>
            </a:endParaRPr>
          </a:p>
          <a:p>
            <a:pPr lvl="1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1500">
                <a:latin typeface="+mj-lt"/>
                <a:ea typeface="+mj-ea"/>
                <a:cs typeface="+mj-cs"/>
                <a:sym typeface="Helvetica"/>
              </a:rPr>
              <a:t>					"f14fb5aa-1578-4ca0-81c3-4bb9c1c2ba5f"</a:t>
            </a:r>
            <a:endParaRPr sz="1500">
              <a:latin typeface="+mj-lt"/>
              <a:ea typeface="+mj-ea"/>
              <a:cs typeface="+mj-cs"/>
              <a:sym typeface="Helvetica"/>
            </a:endParaRPr>
          </a:p>
          <a:p>
            <a:pPr lvl="1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1500">
                <a:latin typeface="+mj-lt"/>
                <a:ea typeface="+mj-ea"/>
                <a:cs typeface="+mj-cs"/>
                <a:sym typeface="Helvetica"/>
              </a:rPr>
              <a:t>				]</a:t>
            </a:r>
            <a:endParaRPr sz="1500">
              <a:latin typeface="+mj-lt"/>
              <a:ea typeface="+mj-ea"/>
              <a:cs typeface="+mj-cs"/>
              <a:sym typeface="Helvetica"/>
            </a:endParaRPr>
          </a:p>
          <a:p>
            <a:pPr lvl="1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1500">
                <a:latin typeface="+mj-lt"/>
                <a:ea typeface="+mj-ea"/>
                <a:cs typeface="+mj-cs"/>
                <a:sym typeface="Helvetica"/>
              </a:rPr>
              <a:t>			]</a:t>
            </a:r>
            <a:endParaRPr sz="1500">
              <a:latin typeface="+mj-lt"/>
              <a:ea typeface="+mj-ea"/>
              <a:cs typeface="+mj-cs"/>
              <a:sym typeface="Helvetica"/>
            </a:endParaRPr>
          </a:p>
          <a:p>
            <a:pPr lvl="1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1500">
                <a:latin typeface="+mj-lt"/>
                <a:ea typeface="+mj-ea"/>
                <a:cs typeface="+mj-cs"/>
                <a:sym typeface="Helvetica"/>
              </a:rPr>
              <a:t>		]</a:t>
            </a:r>
            <a:endParaRPr sz="1500">
              <a:latin typeface="+mj-lt"/>
              <a:ea typeface="+mj-ea"/>
              <a:cs typeface="+mj-cs"/>
              <a:sym typeface="Helvetica"/>
            </a:endParaRP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1500">
                <a:latin typeface="+mj-lt"/>
                <a:ea typeface="+mj-ea"/>
                <a:cs typeface="+mj-cs"/>
                <a:sym typeface="Helvetica"/>
              </a:rPr>
              <a:t>	    },</a:t>
            </a:r>
            <a:endParaRPr sz="1500">
              <a:latin typeface="+mj-lt"/>
              <a:ea typeface="+mj-ea"/>
              <a:cs typeface="+mj-cs"/>
              <a:sym typeface="Helvetica"/>
            </a:endParaRP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endParaRPr sz="1500"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111" name="Shape 111"/>
          <p:cNvSpPr/>
          <p:nvPr/>
        </p:nvSpPr>
        <p:spPr>
          <a:xfrm>
            <a:off x="6894770" y="1625600"/>
            <a:ext cx="6058738" cy="650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2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1500">
                <a:latin typeface="+mj-lt"/>
                <a:ea typeface="+mj-ea"/>
                <a:cs typeface="+mj-cs"/>
                <a:sym typeface="Helvetica"/>
              </a:rPr>
              <a:t>	{</a:t>
            </a:r>
            <a:endParaRPr sz="1500">
              <a:latin typeface="+mj-lt"/>
              <a:ea typeface="+mj-ea"/>
              <a:cs typeface="+mj-cs"/>
              <a:sym typeface="Helvetica"/>
            </a:endParaRPr>
          </a:p>
          <a:p>
            <a:pPr lvl="2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1500">
                <a:latin typeface="+mj-lt"/>
                <a:ea typeface="+mj-ea"/>
                <a:cs typeface="+mj-cs"/>
                <a:sym typeface="Helvetica"/>
              </a:rPr>
              <a:t>		"mutations": [</a:t>
            </a:r>
            <a:endParaRPr sz="1500">
              <a:latin typeface="+mj-lt"/>
              <a:ea typeface="+mj-ea"/>
              <a:cs typeface="+mj-cs"/>
              <a:sym typeface="Helvetica"/>
            </a:endParaRPr>
          </a:p>
          <a:p>
            <a:pPr lvl="2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1500">
                <a:latin typeface="+mj-lt"/>
                <a:ea typeface="+mj-ea"/>
                <a:cs typeface="+mj-cs"/>
                <a:sym typeface="Helvetica"/>
              </a:rPr>
              <a:t>			[</a:t>
            </a:r>
            <a:endParaRPr sz="1500">
              <a:latin typeface="+mj-lt"/>
              <a:ea typeface="+mj-ea"/>
              <a:cs typeface="+mj-cs"/>
              <a:sym typeface="Helvetica"/>
            </a:endParaRPr>
          </a:p>
          <a:p>
            <a:pPr lvl="2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1500">
                <a:latin typeface="+mj-lt"/>
                <a:ea typeface="+mj-ea"/>
                <a:cs typeface="+mj-cs"/>
                <a:sym typeface="Helvetica"/>
              </a:rPr>
              <a:t>				"next_cfg",</a:t>
            </a:r>
            <a:endParaRPr sz="1500">
              <a:latin typeface="+mj-lt"/>
              <a:ea typeface="+mj-ea"/>
              <a:cs typeface="+mj-cs"/>
              <a:sym typeface="Helvetica"/>
            </a:endParaRPr>
          </a:p>
          <a:p>
            <a:pPr lvl="2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1500">
                <a:latin typeface="+mj-lt"/>
                <a:ea typeface="+mj-ea"/>
                <a:cs typeface="+mj-cs"/>
                <a:sym typeface="Helvetica"/>
              </a:rPr>
              <a:t>				"+=",</a:t>
            </a:r>
            <a:endParaRPr sz="1500">
              <a:latin typeface="+mj-lt"/>
              <a:ea typeface="+mj-ea"/>
              <a:cs typeface="+mj-cs"/>
              <a:sym typeface="Helvetica"/>
            </a:endParaRPr>
          </a:p>
          <a:p>
            <a:pPr lvl="2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1500">
                <a:latin typeface="+mj-lt"/>
                <a:ea typeface="+mj-ea"/>
                <a:cs typeface="+mj-cs"/>
                <a:sym typeface="Helvetica"/>
              </a:rPr>
              <a:t>				1</a:t>
            </a:r>
            <a:endParaRPr sz="1500">
              <a:latin typeface="+mj-lt"/>
              <a:ea typeface="+mj-ea"/>
              <a:cs typeface="+mj-cs"/>
              <a:sym typeface="Helvetica"/>
            </a:endParaRPr>
          </a:p>
          <a:p>
            <a:pPr lvl="2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1500">
                <a:latin typeface="+mj-lt"/>
                <a:ea typeface="+mj-ea"/>
                <a:cs typeface="+mj-cs"/>
                <a:sym typeface="Helvetica"/>
              </a:rPr>
              <a:t>			]</a:t>
            </a:r>
            <a:endParaRPr sz="1500">
              <a:latin typeface="+mj-lt"/>
              <a:ea typeface="+mj-ea"/>
              <a:cs typeface="+mj-cs"/>
              <a:sym typeface="Helvetica"/>
            </a:endParaRPr>
          </a:p>
          <a:p>
            <a:pPr lvl="2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1500">
                <a:latin typeface="+mj-lt"/>
                <a:ea typeface="+mj-ea"/>
                <a:cs typeface="+mj-cs"/>
                <a:sym typeface="Helvetica"/>
              </a:rPr>
              <a:t>		],</a:t>
            </a:r>
            <a:endParaRPr sz="1500">
              <a:latin typeface="+mj-lt"/>
              <a:ea typeface="+mj-ea"/>
              <a:cs typeface="+mj-cs"/>
              <a:sym typeface="Helvetica"/>
            </a:endParaRPr>
          </a:p>
          <a:p>
            <a:pPr lvl="2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1500">
                <a:latin typeface="+mj-lt"/>
                <a:ea typeface="+mj-ea"/>
                <a:cs typeface="+mj-cs"/>
                <a:sym typeface="Helvetica"/>
              </a:rPr>
              <a:t>		"op": "mutate",</a:t>
            </a:r>
            <a:endParaRPr sz="1500">
              <a:latin typeface="+mj-lt"/>
              <a:ea typeface="+mj-ea"/>
              <a:cs typeface="+mj-cs"/>
              <a:sym typeface="Helvetica"/>
            </a:endParaRPr>
          </a:p>
          <a:p>
            <a:pPr lvl="2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1500">
                <a:latin typeface="+mj-lt"/>
                <a:ea typeface="+mj-ea"/>
                <a:cs typeface="+mj-cs"/>
                <a:sym typeface="Helvetica"/>
              </a:rPr>
              <a:t>		"table": "Open_vSwitch",</a:t>
            </a:r>
            <a:endParaRPr sz="1500">
              <a:latin typeface="+mj-lt"/>
              <a:ea typeface="+mj-ea"/>
              <a:cs typeface="+mj-cs"/>
              <a:sym typeface="Helvetica"/>
            </a:endParaRPr>
          </a:p>
          <a:p>
            <a:pPr lvl="2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1500">
                <a:latin typeface="+mj-lt"/>
                <a:ea typeface="+mj-ea"/>
                <a:cs typeface="+mj-cs"/>
                <a:sym typeface="Helvetica"/>
              </a:rPr>
              <a:t>		"where": [</a:t>
            </a:r>
            <a:endParaRPr sz="1500">
              <a:latin typeface="+mj-lt"/>
              <a:ea typeface="+mj-ea"/>
              <a:cs typeface="+mj-cs"/>
              <a:sym typeface="Helvetica"/>
            </a:endParaRPr>
          </a:p>
          <a:p>
            <a:pPr lvl="2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1500">
                <a:latin typeface="+mj-lt"/>
                <a:ea typeface="+mj-ea"/>
                <a:cs typeface="+mj-cs"/>
                <a:sym typeface="Helvetica"/>
              </a:rPr>
              <a:t>			[</a:t>
            </a:r>
            <a:endParaRPr sz="1500">
              <a:latin typeface="+mj-lt"/>
              <a:ea typeface="+mj-ea"/>
              <a:cs typeface="+mj-cs"/>
              <a:sym typeface="Helvetica"/>
            </a:endParaRPr>
          </a:p>
          <a:p>
            <a:pPr lvl="2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1500">
                <a:latin typeface="+mj-lt"/>
                <a:ea typeface="+mj-ea"/>
                <a:cs typeface="+mj-cs"/>
                <a:sym typeface="Helvetica"/>
              </a:rPr>
              <a:t>				"_uuid",</a:t>
            </a:r>
            <a:endParaRPr sz="1500">
              <a:latin typeface="+mj-lt"/>
              <a:ea typeface="+mj-ea"/>
              <a:cs typeface="+mj-cs"/>
              <a:sym typeface="Helvetica"/>
            </a:endParaRPr>
          </a:p>
          <a:p>
            <a:pPr lvl="2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1500">
                <a:latin typeface="+mj-lt"/>
                <a:ea typeface="+mj-ea"/>
                <a:cs typeface="+mj-cs"/>
                <a:sym typeface="Helvetica"/>
              </a:rPr>
              <a:t>				"==",</a:t>
            </a:r>
            <a:endParaRPr sz="1500">
              <a:latin typeface="+mj-lt"/>
              <a:ea typeface="+mj-ea"/>
              <a:cs typeface="+mj-cs"/>
              <a:sym typeface="Helvetica"/>
            </a:endParaRPr>
          </a:p>
          <a:p>
            <a:pPr lvl="2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1500">
                <a:latin typeface="+mj-lt"/>
                <a:ea typeface="+mj-ea"/>
                <a:cs typeface="+mj-cs"/>
                <a:sym typeface="Helvetica"/>
              </a:rPr>
              <a:t>				[</a:t>
            </a:r>
            <a:endParaRPr sz="1500">
              <a:latin typeface="+mj-lt"/>
              <a:ea typeface="+mj-ea"/>
              <a:cs typeface="+mj-cs"/>
              <a:sym typeface="Helvetica"/>
            </a:endParaRPr>
          </a:p>
          <a:p>
            <a:pPr lvl="2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1500">
                <a:latin typeface="+mj-lt"/>
                <a:ea typeface="+mj-ea"/>
                <a:cs typeface="+mj-cs"/>
                <a:sym typeface="Helvetica"/>
              </a:rPr>
              <a:t>					"uuid",</a:t>
            </a:r>
            <a:endParaRPr sz="1500">
              <a:latin typeface="+mj-lt"/>
              <a:ea typeface="+mj-ea"/>
              <a:cs typeface="+mj-cs"/>
              <a:sym typeface="Helvetica"/>
            </a:endParaRPr>
          </a:p>
          <a:p>
            <a:pPr lvl="2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1500">
                <a:latin typeface="+mj-lt"/>
                <a:ea typeface="+mj-ea"/>
                <a:cs typeface="+mj-cs"/>
                <a:sym typeface="Helvetica"/>
              </a:rPr>
              <a:t>					"987c42d0-eab0-43d9-a32b-4246973706c2"</a:t>
            </a:r>
            <a:endParaRPr sz="1500">
              <a:latin typeface="+mj-lt"/>
              <a:ea typeface="+mj-ea"/>
              <a:cs typeface="+mj-cs"/>
              <a:sym typeface="Helvetica"/>
            </a:endParaRPr>
          </a:p>
          <a:p>
            <a:pPr lvl="2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1500">
                <a:latin typeface="+mj-lt"/>
                <a:ea typeface="+mj-ea"/>
                <a:cs typeface="+mj-cs"/>
                <a:sym typeface="Helvetica"/>
              </a:rPr>
              <a:t>				]</a:t>
            </a:r>
            <a:endParaRPr sz="1500">
              <a:latin typeface="+mj-lt"/>
              <a:ea typeface="+mj-ea"/>
              <a:cs typeface="+mj-cs"/>
              <a:sym typeface="Helvetica"/>
            </a:endParaRPr>
          </a:p>
          <a:p>
            <a:pPr lvl="2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1500">
                <a:latin typeface="+mj-lt"/>
                <a:ea typeface="+mj-ea"/>
                <a:cs typeface="+mj-cs"/>
                <a:sym typeface="Helvetica"/>
              </a:rPr>
              <a:t>			]</a:t>
            </a:r>
            <a:endParaRPr sz="1500">
              <a:latin typeface="+mj-lt"/>
              <a:ea typeface="+mj-ea"/>
              <a:cs typeface="+mj-cs"/>
              <a:sym typeface="Helvetica"/>
            </a:endParaRPr>
          </a:p>
          <a:p>
            <a:pPr lvl="2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1500">
                <a:latin typeface="+mj-lt"/>
                <a:ea typeface="+mj-ea"/>
                <a:cs typeface="+mj-cs"/>
                <a:sym typeface="Helvetica"/>
              </a:rPr>
              <a:t>		]</a:t>
            </a:r>
            <a:endParaRPr sz="1500">
              <a:latin typeface="+mj-lt"/>
              <a:ea typeface="+mj-ea"/>
              <a:cs typeface="+mj-cs"/>
              <a:sym typeface="Helvetica"/>
            </a:endParaRPr>
          </a:p>
          <a:p>
            <a:pPr lvl="2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1500">
                <a:latin typeface="+mj-lt"/>
                <a:ea typeface="+mj-ea"/>
                <a:cs typeface="+mj-cs"/>
                <a:sym typeface="Helvetica"/>
              </a:rPr>
              <a:t>	},</a:t>
            </a:r>
            <a:endParaRPr sz="1500">
              <a:latin typeface="+mj-lt"/>
              <a:ea typeface="+mj-ea"/>
              <a:cs typeface="+mj-cs"/>
              <a:sym typeface="Helvetica"/>
            </a:endParaRPr>
          </a:p>
          <a:p>
            <a:pPr lvl="2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1500">
                <a:latin typeface="+mj-lt"/>
                <a:ea typeface="+mj-ea"/>
                <a:cs typeface="+mj-cs"/>
                <a:sym typeface="Helvetica"/>
              </a:rPr>
              <a:t>	{</a:t>
            </a:r>
            <a:endParaRPr sz="1500">
              <a:latin typeface="+mj-lt"/>
              <a:ea typeface="+mj-ea"/>
              <a:cs typeface="+mj-cs"/>
              <a:sym typeface="Helvetica"/>
            </a:endParaRPr>
          </a:p>
          <a:p>
            <a:pPr lvl="2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1500">
                <a:latin typeface="+mj-lt"/>
                <a:ea typeface="+mj-ea"/>
                <a:cs typeface="+mj-cs"/>
                <a:sym typeface="Helvetica"/>
              </a:rPr>
              <a:t>		"comment": “Awesome comment"</a:t>
            </a:r>
            <a:endParaRPr sz="1500">
              <a:latin typeface="+mj-lt"/>
              <a:ea typeface="+mj-ea"/>
              <a:cs typeface="+mj-cs"/>
              <a:sym typeface="Helvetica"/>
            </a:endParaRPr>
          </a:p>
          <a:p>
            <a:pPr lvl="2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1500">
                <a:latin typeface="+mj-lt"/>
                <a:ea typeface="+mj-ea"/>
                <a:cs typeface="+mj-cs"/>
                <a:sym typeface="Helvetica"/>
              </a:rPr>
              <a:t>		"op": "comment"</a:t>
            </a:r>
            <a:endParaRPr sz="1500">
              <a:latin typeface="+mj-lt"/>
              <a:ea typeface="+mj-ea"/>
              <a:cs typeface="+mj-cs"/>
              <a:sym typeface="Helvetica"/>
            </a:endParaRPr>
          </a:p>
          <a:p>
            <a:pPr lvl="2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1500">
                <a:latin typeface="+mj-lt"/>
                <a:ea typeface="+mj-ea"/>
                <a:cs typeface="+mj-cs"/>
                <a:sym typeface="Helvetica"/>
              </a:rPr>
              <a:t>	}</a:t>
            </a:r>
            <a:endParaRPr sz="1500">
              <a:latin typeface="+mj-lt"/>
              <a:ea typeface="+mj-ea"/>
              <a:cs typeface="+mj-cs"/>
              <a:sym typeface="Helvetica"/>
            </a:endParaRPr>
          </a:p>
          <a:p>
            <a:pPr lvl="2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1500">
                <a:latin typeface="+mj-lt"/>
                <a:ea typeface="+mj-ea"/>
                <a:cs typeface="+mj-cs"/>
                <a:sym typeface="Helvetica"/>
              </a:rPr>
              <a:t>]</a:t>
            </a:r>
            <a:endParaRPr sz="1500">
              <a:latin typeface="+mj-lt"/>
              <a:ea typeface="+mj-ea"/>
              <a:cs typeface="+mj-cs"/>
              <a:sym typeface="Helvetica"/>
            </a:endParaRP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1500">
                <a:latin typeface="+mj-lt"/>
                <a:ea typeface="+mj-ea"/>
                <a:cs typeface="+mj-cs"/>
                <a:sym typeface="Helvetica"/>
              </a:rPr>
              <a:t>}</a:t>
            </a:r>
            <a:endParaRPr sz="1500"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112" name="Shape 112"/>
          <p:cNvSpPr/>
          <p:nvPr/>
        </p:nvSpPr>
        <p:spPr>
          <a:xfrm>
            <a:off x="3387290" y="838199"/>
            <a:ext cx="6230220" cy="685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spcBef>
                <a:spcPts val="4200"/>
              </a:spcBef>
              <a:defRPr sz="3800">
                <a:solidFill>
                  <a:srgbClr val="005A82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005A82"/>
                </a:solidFill>
              </a:rPr>
              <a:t>atomic, consistent &amp; isolated</a:t>
            </a:r>
          </a:p>
        </p:txBody>
      </p:sp>
    </p:spTree>
  </p:cSld>
  <p:clrMapOvr>
    <a:masterClrMapping/>
  </p:clrMapOvr>
  <p:transition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/>
          <p:nvPr>
            <p:ph type="title"/>
          </p:nvPr>
        </p:nvSpPr>
        <p:spPr>
          <a:xfrm>
            <a:off x="952500" y="254000"/>
            <a:ext cx="11099800" cy="1507813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005A82"/>
                </a:solidFill>
              </a:rPr>
              <a:t>What next ?</a:t>
            </a:r>
          </a:p>
        </p:txBody>
      </p:sp>
      <p:sp>
        <p:nvSpPr>
          <p:cNvPr id="115" name="Shape 115"/>
          <p:cNvSpPr/>
          <p:nvPr>
            <p:ph type="body" idx="1"/>
          </p:nvPr>
        </p:nvSpPr>
        <p:spPr>
          <a:xfrm>
            <a:off x="952499" y="2241071"/>
            <a:ext cx="11099801" cy="6286501"/>
          </a:xfrm>
          <a:prstGeom prst="rect">
            <a:avLst/>
          </a:prstGeom>
        </p:spPr>
        <p:txBody>
          <a:bodyPr/>
          <a:lstStyle/>
          <a:p>
            <a:pPr lvl="0" marL="561340" indent="-561340" defTabSz="496570">
              <a:spcBef>
                <a:spcPts val="3500"/>
              </a:spcBef>
              <a:buSzPct val="100000"/>
              <a:buAutoNum type="arabicPeriod" startAt="1"/>
              <a:defRPr sz="1800">
                <a:solidFill>
                  <a:srgbClr val="000000"/>
                </a:solidFill>
              </a:defRPr>
            </a:pPr>
            <a:r>
              <a:rPr sz="3230">
                <a:solidFill>
                  <a:srgbClr val="005A82"/>
                </a:solidFill>
              </a:rPr>
              <a:t>Open-Source OVSDB Client implementations</a:t>
            </a:r>
            <a:br>
              <a:rPr sz="3230">
                <a:solidFill>
                  <a:srgbClr val="005A82"/>
                </a:solidFill>
              </a:rPr>
            </a:br>
            <a:r>
              <a:rPr sz="3230">
                <a:solidFill>
                  <a:srgbClr val="005A82"/>
                </a:solidFill>
              </a:rPr>
              <a:t>Demo : </a:t>
            </a:r>
            <a:r>
              <a:rPr b="1" sz="3230">
                <a:solidFill>
                  <a:srgbClr val="005A82"/>
                </a:solidFill>
              </a:rPr>
              <a:t>Java &amp; Go based </a:t>
            </a:r>
            <a:br>
              <a:rPr b="1" sz="3230">
                <a:solidFill>
                  <a:srgbClr val="005A82"/>
                </a:solidFill>
              </a:rPr>
            </a:br>
            <a:r>
              <a:rPr b="1" sz="3230">
                <a:solidFill>
                  <a:srgbClr val="005A82"/>
                </a:solidFill>
              </a:rPr>
              <a:t>             </a:t>
            </a:r>
            <a:r>
              <a:rPr sz="3230">
                <a:solidFill>
                  <a:srgbClr val="005A82"/>
                </a:solidFill>
              </a:rPr>
              <a:t>https://github.com/socketplane/libovsdb</a:t>
            </a:r>
            <a:endParaRPr sz="3230">
              <a:solidFill>
                <a:srgbClr val="005A82"/>
              </a:solidFill>
            </a:endParaRPr>
          </a:p>
          <a:p>
            <a:pPr lvl="0" marL="561340" indent="-561340" defTabSz="496570">
              <a:spcBef>
                <a:spcPts val="3500"/>
              </a:spcBef>
              <a:buSzPct val="100000"/>
              <a:buAutoNum type="arabicPeriod" startAt="1"/>
              <a:defRPr sz="1800">
                <a:solidFill>
                  <a:srgbClr val="000000"/>
                </a:solidFill>
              </a:defRPr>
            </a:pPr>
            <a:r>
              <a:rPr sz="3230">
                <a:solidFill>
                  <a:srgbClr val="005A82"/>
                </a:solidFill>
              </a:rPr>
              <a:t>Want to develop your own Stamp collection DB ?</a:t>
            </a:r>
            <a:endParaRPr sz="3230">
              <a:solidFill>
                <a:srgbClr val="005A82"/>
              </a:solidFill>
            </a:endParaRPr>
          </a:p>
          <a:p>
            <a:pPr lvl="1" marL="755650" indent="-377825" defTabSz="496570">
              <a:spcBef>
                <a:spcPts val="3500"/>
              </a:spcBef>
              <a:defRPr sz="1800">
                <a:solidFill>
                  <a:srgbClr val="000000"/>
                </a:solidFill>
              </a:defRPr>
            </a:pPr>
            <a:r>
              <a:rPr sz="3230">
                <a:solidFill>
                  <a:srgbClr val="005A82"/>
                </a:solidFill>
              </a:rPr>
              <a:t>git clone </a:t>
            </a:r>
            <a:r>
              <a:rPr sz="3230" u="sng">
                <a:solidFill>
                  <a:srgbClr val="005A82"/>
                </a:solidFill>
                <a:hlinkClick r:id="rId2" invalidUrl="" action="" tgtFrame="" tooltip="" history="1" highlightClick="0" endSnd="0"/>
              </a:rPr>
              <a:t>https://github.com/openvswitch/ovs</a:t>
            </a:r>
            <a:endParaRPr sz="3230">
              <a:solidFill>
                <a:srgbClr val="005A82"/>
              </a:solidFill>
            </a:endParaRPr>
          </a:p>
          <a:p>
            <a:pPr lvl="1" marL="755650" indent="-377825" defTabSz="496570">
              <a:spcBef>
                <a:spcPts val="3500"/>
              </a:spcBef>
              <a:defRPr sz="1800">
                <a:solidFill>
                  <a:srgbClr val="000000"/>
                </a:solidFill>
              </a:defRPr>
            </a:pPr>
            <a:r>
              <a:rPr sz="3230">
                <a:solidFill>
                  <a:srgbClr val="005A82"/>
                </a:solidFill>
              </a:rPr>
              <a:t>refer to </a:t>
            </a:r>
            <a:r>
              <a:rPr b="1" sz="3230">
                <a:solidFill>
                  <a:srgbClr val="005A82"/>
                </a:solidFill>
              </a:rPr>
              <a:t>vswitchd/vswitch.ovsschema</a:t>
            </a:r>
            <a:br>
              <a:rPr b="1" sz="3230">
                <a:solidFill>
                  <a:srgbClr val="005A82"/>
                </a:solidFill>
              </a:rPr>
            </a:br>
            <a:r>
              <a:rPr b="1" sz="3230">
                <a:solidFill>
                  <a:srgbClr val="005A82"/>
                </a:solidFill>
              </a:rPr>
              <a:t>&amp; vtep/vtep.ovsschema</a:t>
            </a:r>
            <a:endParaRPr b="1" sz="3230">
              <a:solidFill>
                <a:srgbClr val="005A82"/>
              </a:solidFill>
            </a:endParaRPr>
          </a:p>
          <a:p>
            <a:pPr lvl="1" marL="755650" indent="-377825" defTabSz="496570">
              <a:spcBef>
                <a:spcPts val="3500"/>
              </a:spcBef>
              <a:defRPr sz="1800">
                <a:solidFill>
                  <a:srgbClr val="000000"/>
                </a:solidFill>
              </a:defRPr>
            </a:pPr>
            <a:r>
              <a:rPr sz="3230">
                <a:solidFill>
                  <a:srgbClr val="005A82"/>
                </a:solidFill>
              </a:rPr>
              <a:t>Write your own stamp collector schema and start collecting.</a:t>
            </a:r>
          </a:p>
        </p:txBody>
      </p:sp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Screenshot 2014-11-18 02.51.53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1016000"/>
            <a:ext cx="13004801" cy="77216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005A82"/>
                </a:solidFill>
              </a:rPr>
              <a:t>OVSDB - RFC 7047</a:t>
            </a:r>
          </a:p>
        </p:txBody>
      </p:sp>
      <p:sp>
        <p:nvSpPr>
          <p:cNvPr id="71" name="Shape 71"/>
          <p:cNvSpPr/>
          <p:nvPr/>
        </p:nvSpPr>
        <p:spPr>
          <a:xfrm>
            <a:off x="6275800" y="4711700"/>
            <a:ext cx="453200" cy="330201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500"/>
            </a:pPr>
          </a:p>
        </p:txBody>
      </p:sp>
      <p:pic>
        <p:nvPicPr>
          <p:cNvPr id="72" name="Screenshot 2014-11-18 03.09.57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723345" y="3118326"/>
            <a:ext cx="9354910" cy="5740061"/>
          </a:xfrm>
          <a:prstGeom prst="rect">
            <a:avLst/>
          </a:prstGeom>
          <a:ln w="12700">
            <a:miter lim="400000"/>
          </a:ln>
        </p:spPr>
      </p:pic>
      <p:pic>
        <p:nvPicPr>
          <p:cNvPr id="73" name="Justin_D_Pettit_2014-Nov-12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979006" y="7898859"/>
            <a:ext cx="764989" cy="495301"/>
          </a:xfrm>
          <a:prstGeom prst="rect">
            <a:avLst/>
          </a:prstGeom>
          <a:ln w="12700">
            <a:miter lim="400000"/>
          </a:ln>
        </p:spPr>
      </p:pic>
      <p:sp>
        <p:nvSpPr>
          <p:cNvPr id="74" name="Shape 74"/>
          <p:cNvSpPr/>
          <p:nvPr/>
        </p:nvSpPr>
        <p:spPr>
          <a:xfrm>
            <a:off x="6038570" y="4552950"/>
            <a:ext cx="927660" cy="647701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ctr">
            <a:spAutoFit/>
          </a:bodyPr>
          <a:lstStyle/>
          <a:p>
            <a:pPr lvl="0"/>
          </a:p>
        </p:txBody>
      </p:sp>
      <p:sp>
        <p:nvSpPr>
          <p:cNvPr id="75" name="Shape 75"/>
          <p:cNvSpPr/>
          <p:nvPr/>
        </p:nvSpPr>
        <p:spPr>
          <a:xfrm>
            <a:off x="1428849" y="2012297"/>
            <a:ext cx="10147102" cy="685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spcBef>
                <a:spcPts val="4200"/>
              </a:spcBef>
              <a:defRPr sz="3800">
                <a:solidFill>
                  <a:srgbClr val="005A82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005A82"/>
                </a:solidFill>
              </a:rPr>
              <a:t>Open vSwitch Database Management Protocol</a:t>
            </a:r>
          </a:p>
        </p:txBody>
      </p:sp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005A82"/>
                </a:solidFill>
              </a:rPr>
              <a:t>OVSDB vs Openflow</a:t>
            </a:r>
          </a:p>
        </p:txBody>
      </p:sp>
      <p:pic>
        <p:nvPicPr>
          <p:cNvPr id="78" name="Screenshot 2014-11-18 03.25.43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118997" y="3461289"/>
            <a:ext cx="8766806" cy="342998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005A82"/>
                </a:solidFill>
              </a:rPr>
              <a:t>OVSDB </a:t>
            </a:r>
          </a:p>
        </p:txBody>
      </p:sp>
      <p:sp>
        <p:nvSpPr>
          <p:cNvPr id="81" name="Shape 81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660400" indent="-660400">
              <a:buSzPct val="100000"/>
              <a:buAutoNum type="arabicPeriod" startAt="1"/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005A82"/>
                </a:solidFill>
              </a:rPr>
              <a:t>Bidirectional </a:t>
            </a:r>
            <a:r>
              <a:rPr b="1" sz="3800">
                <a:solidFill>
                  <a:srgbClr val="005A82"/>
                </a:solidFill>
              </a:rPr>
              <a:t>JSON</a:t>
            </a:r>
            <a:r>
              <a:rPr sz="3800">
                <a:solidFill>
                  <a:srgbClr val="005A82"/>
                </a:solidFill>
              </a:rPr>
              <a:t>-RPC</a:t>
            </a:r>
            <a:endParaRPr sz="3800">
              <a:solidFill>
                <a:srgbClr val="005A82"/>
              </a:solidFill>
            </a:endParaRPr>
          </a:p>
          <a:p>
            <a:pPr lvl="0" marL="660400" indent="-660400">
              <a:buSzPct val="100000"/>
              <a:buAutoNum type="arabicPeriod" startAt="1"/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005A82"/>
                </a:solidFill>
              </a:rPr>
              <a:t>Schema based</a:t>
            </a:r>
            <a:endParaRPr sz="3800">
              <a:solidFill>
                <a:srgbClr val="005A82"/>
              </a:solidFill>
            </a:endParaRPr>
          </a:p>
          <a:p>
            <a:pPr lvl="0" marL="660400" indent="-660400">
              <a:buSzPct val="100000"/>
              <a:buAutoNum type="arabicPeriod" startAt="1"/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005A82"/>
                </a:solidFill>
              </a:rPr>
              <a:t>Standard Database Operations</a:t>
            </a:r>
          </a:p>
        </p:txBody>
      </p:sp>
      <p:sp>
        <p:nvSpPr>
          <p:cNvPr id="82" name="Shape 82"/>
          <p:cNvSpPr/>
          <p:nvPr/>
        </p:nvSpPr>
        <p:spPr>
          <a:xfrm>
            <a:off x="4406924" y="1775469"/>
            <a:ext cx="4190952" cy="685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spcBef>
                <a:spcPts val="4200"/>
              </a:spcBef>
              <a:defRPr sz="3800">
                <a:solidFill>
                  <a:srgbClr val="005A82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005A82"/>
                </a:solidFill>
              </a:rPr>
              <a:t>“Beautifully simple”</a:t>
            </a:r>
          </a:p>
        </p:txBody>
      </p:sp>
    </p:spTree>
  </p:cSld>
  <p:clrMapOvr>
    <a:masterClrMapping/>
  </p:clrMapOvr>
  <p:transition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005A82"/>
                </a:solidFill>
              </a:rPr>
              <a:t>1. JSON-RPC 1.0</a:t>
            </a:r>
          </a:p>
        </p:txBody>
      </p:sp>
      <p:sp>
        <p:nvSpPr>
          <p:cNvPr id="85" name="Shape 85"/>
          <p:cNvSpPr/>
          <p:nvPr>
            <p:ph type="body" idx="1"/>
          </p:nvPr>
        </p:nvSpPr>
        <p:spPr>
          <a:xfrm>
            <a:off x="952500" y="2590800"/>
            <a:ext cx="6765650" cy="6286500"/>
          </a:xfrm>
          <a:prstGeom prst="rect">
            <a:avLst/>
          </a:prstGeom>
        </p:spPr>
        <p:txBody>
          <a:bodyPr/>
          <a:lstStyle/>
          <a:p>
            <a:pPr lvl="0" marL="0" indent="0" defTabSz="484886">
              <a:spcBef>
                <a:spcPts val="34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b="1" sz="3154">
                <a:solidFill>
                  <a:srgbClr val="005A82"/>
                </a:solidFill>
              </a:rPr>
              <a:t>Request</a:t>
            </a:r>
            <a:r>
              <a:rPr sz="3154">
                <a:solidFill>
                  <a:srgbClr val="005A82"/>
                </a:solidFill>
              </a:rPr>
              <a:t> :</a:t>
            </a:r>
            <a:br>
              <a:rPr sz="3154">
                <a:solidFill>
                  <a:srgbClr val="005A82"/>
                </a:solidFill>
              </a:rPr>
            </a:br>
            <a:r>
              <a:rPr sz="3154">
                <a:solidFill>
                  <a:srgbClr val="005A82"/>
                </a:solidFill>
              </a:rPr>
              <a:t>{</a:t>
            </a:r>
            <a:br>
              <a:rPr sz="3154">
                <a:solidFill>
                  <a:srgbClr val="005A82"/>
                </a:solidFill>
              </a:rPr>
            </a:br>
            <a:r>
              <a:rPr sz="3154">
                <a:solidFill>
                  <a:srgbClr val="005A82"/>
                </a:solidFill>
              </a:rPr>
              <a:t>    “id" : &lt;string&gt; or &lt;integer&gt;</a:t>
            </a:r>
            <a:br>
              <a:rPr sz="3154">
                <a:solidFill>
                  <a:srgbClr val="005A82"/>
                </a:solidFill>
              </a:rPr>
            </a:br>
            <a:r>
              <a:rPr sz="3154">
                <a:solidFill>
                  <a:srgbClr val="005A82"/>
                </a:solidFill>
              </a:rPr>
              <a:t>    “method" : &lt;string&gt;,</a:t>
            </a:r>
            <a:br>
              <a:rPr sz="3154">
                <a:solidFill>
                  <a:srgbClr val="005A82"/>
                </a:solidFill>
              </a:rPr>
            </a:br>
            <a:r>
              <a:rPr sz="3154">
                <a:solidFill>
                  <a:srgbClr val="005A82"/>
                </a:solidFill>
              </a:rPr>
              <a:t>    “params" : [&lt;object&gt;]</a:t>
            </a:r>
            <a:br>
              <a:rPr sz="3154">
                <a:solidFill>
                  <a:srgbClr val="005A82"/>
                </a:solidFill>
              </a:rPr>
            </a:br>
            <a:r>
              <a:rPr sz="3154">
                <a:solidFill>
                  <a:srgbClr val="005A82"/>
                </a:solidFill>
              </a:rPr>
              <a:t>}</a:t>
            </a:r>
            <a:endParaRPr sz="3154">
              <a:solidFill>
                <a:srgbClr val="005A82"/>
              </a:solidFill>
            </a:endParaRPr>
          </a:p>
          <a:p>
            <a:pPr lvl="0" marL="0" indent="0" defTabSz="484886">
              <a:spcBef>
                <a:spcPts val="34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b="1" sz="3154">
                <a:solidFill>
                  <a:srgbClr val="005A82"/>
                </a:solidFill>
              </a:rPr>
              <a:t>Response</a:t>
            </a:r>
            <a:r>
              <a:rPr sz="3154">
                <a:solidFill>
                  <a:srgbClr val="005A82"/>
                </a:solidFill>
              </a:rPr>
              <a:t> :</a:t>
            </a:r>
            <a:br>
              <a:rPr sz="3154">
                <a:solidFill>
                  <a:srgbClr val="005A82"/>
                </a:solidFill>
              </a:rPr>
            </a:br>
            <a:r>
              <a:rPr sz="3154">
                <a:solidFill>
                  <a:srgbClr val="005A82"/>
                </a:solidFill>
              </a:rPr>
              <a:t>{</a:t>
            </a:r>
            <a:br>
              <a:rPr sz="3154">
                <a:solidFill>
                  <a:srgbClr val="005A82"/>
                </a:solidFill>
              </a:rPr>
            </a:br>
            <a:r>
              <a:rPr sz="3154">
                <a:solidFill>
                  <a:srgbClr val="005A82"/>
                </a:solidFill>
              </a:rPr>
              <a:t>   "id":&lt;string&gt; or &lt;integer&gt;</a:t>
            </a:r>
            <a:br>
              <a:rPr sz="3154">
                <a:solidFill>
                  <a:srgbClr val="005A82"/>
                </a:solidFill>
              </a:rPr>
            </a:br>
            <a:r>
              <a:rPr sz="3154">
                <a:solidFill>
                  <a:srgbClr val="005A82"/>
                </a:solidFill>
              </a:rPr>
              <a:t>   “result" : [&lt;object&gt;],</a:t>
            </a:r>
            <a:br>
              <a:rPr sz="3154">
                <a:solidFill>
                  <a:srgbClr val="005A82"/>
                </a:solidFill>
              </a:rPr>
            </a:br>
            <a:r>
              <a:rPr sz="3154">
                <a:solidFill>
                  <a:srgbClr val="005A82"/>
                </a:solidFill>
              </a:rPr>
              <a:t>   “error" : &lt;error&gt;</a:t>
            </a:r>
            <a:br>
              <a:rPr sz="3154">
                <a:solidFill>
                  <a:srgbClr val="005A82"/>
                </a:solidFill>
              </a:rPr>
            </a:br>
            <a:r>
              <a:rPr sz="3154">
                <a:solidFill>
                  <a:srgbClr val="005A82"/>
                </a:solidFill>
              </a:rPr>
              <a:t>}</a:t>
            </a:r>
          </a:p>
        </p:txBody>
      </p:sp>
      <p:sp>
        <p:nvSpPr>
          <p:cNvPr id="86" name="Shape 86"/>
          <p:cNvSpPr/>
          <p:nvPr/>
        </p:nvSpPr>
        <p:spPr>
          <a:xfrm>
            <a:off x="8085843" y="4197349"/>
            <a:ext cx="4162538" cy="307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2200">
                <a:latin typeface="+mj-lt"/>
                <a:ea typeface="+mj-ea"/>
                <a:cs typeface="+mj-cs"/>
                <a:sym typeface="Helvetica"/>
              </a:rPr>
              <a:t>Sample “get_schema” request</a:t>
            </a:r>
            <a:endParaRPr sz="2200">
              <a:latin typeface="+mj-lt"/>
              <a:ea typeface="+mj-ea"/>
              <a:cs typeface="+mj-cs"/>
              <a:sym typeface="Helvetica"/>
            </a:endParaRP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endParaRPr sz="2200">
              <a:latin typeface="+mj-lt"/>
              <a:ea typeface="+mj-ea"/>
              <a:cs typeface="+mj-cs"/>
              <a:sym typeface="Helvetica"/>
            </a:endParaRP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2200">
                <a:latin typeface="+mj-lt"/>
                <a:ea typeface="+mj-ea"/>
                <a:cs typeface="+mj-cs"/>
                <a:sym typeface="Helvetica"/>
              </a:rPr>
              <a:t>{</a:t>
            </a:r>
            <a:endParaRPr sz="2200">
              <a:latin typeface="+mj-lt"/>
              <a:ea typeface="+mj-ea"/>
              <a:cs typeface="+mj-cs"/>
              <a:sym typeface="Helvetica"/>
            </a:endParaRP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2200">
                <a:latin typeface="+mj-lt"/>
                <a:ea typeface="+mj-ea"/>
                <a:cs typeface="+mj-cs"/>
                <a:sym typeface="Helvetica"/>
              </a:rPr>
              <a:t>	"id": “cf3f5cd1-0690-40bb-…”</a:t>
            </a:r>
            <a:endParaRPr sz="2200">
              <a:latin typeface="+mj-lt"/>
              <a:ea typeface="+mj-ea"/>
              <a:cs typeface="+mj-cs"/>
              <a:sym typeface="Helvetica"/>
            </a:endParaRP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2200">
                <a:latin typeface="+mj-lt"/>
                <a:ea typeface="+mj-ea"/>
                <a:cs typeface="+mj-cs"/>
                <a:sym typeface="Helvetica"/>
              </a:rPr>
              <a:t>	"method": “get_schema",</a:t>
            </a:r>
            <a:endParaRPr sz="2200">
              <a:latin typeface="+mj-lt"/>
              <a:ea typeface="+mj-ea"/>
              <a:cs typeface="+mj-cs"/>
              <a:sym typeface="Helvetica"/>
            </a:endParaRP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2200">
                <a:latin typeface="+mj-lt"/>
                <a:ea typeface="+mj-ea"/>
                <a:cs typeface="+mj-cs"/>
                <a:sym typeface="Helvetica"/>
              </a:rPr>
              <a:t>	"params": [</a:t>
            </a:r>
            <a:endParaRPr sz="2200">
              <a:latin typeface="+mj-lt"/>
              <a:ea typeface="+mj-ea"/>
              <a:cs typeface="+mj-cs"/>
              <a:sym typeface="Helvetica"/>
            </a:endParaRP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2200">
                <a:latin typeface="+mj-lt"/>
                <a:ea typeface="+mj-ea"/>
                <a:cs typeface="+mj-cs"/>
                <a:sym typeface="Helvetica"/>
              </a:rPr>
              <a:t>		"Open_vSwitch"</a:t>
            </a:r>
            <a:endParaRPr sz="2200">
              <a:latin typeface="+mj-lt"/>
              <a:ea typeface="+mj-ea"/>
              <a:cs typeface="+mj-cs"/>
              <a:sym typeface="Helvetica"/>
            </a:endParaRP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2200">
                <a:latin typeface="+mj-lt"/>
                <a:ea typeface="+mj-ea"/>
                <a:cs typeface="+mj-cs"/>
                <a:sym typeface="Helvetica"/>
              </a:rPr>
              <a:t>	]</a:t>
            </a:r>
            <a:endParaRPr sz="2200">
              <a:latin typeface="+mj-lt"/>
              <a:ea typeface="+mj-ea"/>
              <a:cs typeface="+mj-cs"/>
              <a:sym typeface="Helvetica"/>
            </a:endParaRP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2200">
                <a:latin typeface="+mj-lt"/>
                <a:ea typeface="+mj-ea"/>
                <a:cs typeface="+mj-cs"/>
                <a:sym typeface="Helvetica"/>
              </a:rPr>
              <a:t>}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86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005A82"/>
                </a:solidFill>
              </a:rPr>
              <a:t>RPC methods</a:t>
            </a:r>
          </a:p>
        </p:txBody>
      </p:sp>
      <p:sp>
        <p:nvSpPr>
          <p:cNvPr id="89" name="Shape 89"/>
          <p:cNvSpPr/>
          <p:nvPr/>
        </p:nvSpPr>
        <p:spPr>
          <a:xfrm>
            <a:off x="3152794" y="2337656"/>
            <a:ext cx="4069962" cy="6197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lvl="0" algn="l">
              <a:buSzPct val="125000"/>
              <a:buChar char="•"/>
              <a:defRPr sz="1800">
                <a:solidFill>
                  <a:srgbClr val="000000"/>
                </a:solidFill>
              </a:defRPr>
            </a:pPr>
            <a:r>
              <a:rPr sz="4200">
                <a:latin typeface="Gill Sans Light"/>
                <a:ea typeface="Gill Sans Light"/>
                <a:cs typeface="Gill Sans Light"/>
                <a:sym typeface="Gill Sans Light"/>
              </a:rPr>
              <a:t>list_dbs</a:t>
            </a:r>
            <a:endParaRPr sz="4200">
              <a:latin typeface="Gill Sans Light"/>
              <a:ea typeface="Gill Sans Light"/>
              <a:cs typeface="Gill Sans Light"/>
              <a:sym typeface="Gill Sans Light"/>
            </a:endParaRPr>
          </a:p>
          <a:p>
            <a:pPr lvl="0" algn="l">
              <a:buSzPct val="125000"/>
              <a:buChar char="•"/>
              <a:defRPr sz="1800">
                <a:solidFill>
                  <a:srgbClr val="000000"/>
                </a:solidFill>
              </a:defRPr>
            </a:pPr>
            <a:r>
              <a:rPr sz="4200">
                <a:latin typeface="Gill Sans Light"/>
                <a:ea typeface="Gill Sans Light"/>
                <a:cs typeface="Gill Sans Light"/>
                <a:sym typeface="Gill Sans Light"/>
              </a:rPr>
              <a:t>get_schema </a:t>
            </a:r>
            <a:endParaRPr sz="4200">
              <a:latin typeface="Gill Sans Light"/>
              <a:ea typeface="Gill Sans Light"/>
              <a:cs typeface="Gill Sans Light"/>
              <a:sym typeface="Gill Sans Light"/>
            </a:endParaRPr>
          </a:p>
          <a:p>
            <a:pPr lvl="0" algn="l">
              <a:buSzPct val="125000"/>
              <a:buChar char="•"/>
              <a:defRPr sz="1800">
                <a:solidFill>
                  <a:srgbClr val="000000"/>
                </a:solidFill>
              </a:defRPr>
            </a:pPr>
            <a:r>
              <a:rPr sz="4200">
                <a:latin typeface="Gill Sans Light"/>
                <a:ea typeface="Gill Sans Light"/>
                <a:cs typeface="Gill Sans Light"/>
                <a:sym typeface="Gill Sans Light"/>
              </a:rPr>
              <a:t>transact  </a:t>
            </a:r>
            <a:endParaRPr sz="4200">
              <a:latin typeface="Gill Sans Light"/>
              <a:ea typeface="Gill Sans Light"/>
              <a:cs typeface="Gill Sans Light"/>
              <a:sym typeface="Gill Sans Light"/>
            </a:endParaRPr>
          </a:p>
          <a:p>
            <a:pPr lvl="0" algn="l">
              <a:buSzPct val="125000"/>
              <a:buChar char="•"/>
              <a:defRPr sz="1800">
                <a:solidFill>
                  <a:srgbClr val="000000"/>
                </a:solidFill>
              </a:defRPr>
            </a:pPr>
            <a:r>
              <a:rPr sz="4200">
                <a:latin typeface="Gill Sans Light"/>
                <a:ea typeface="Gill Sans Light"/>
                <a:cs typeface="Gill Sans Light"/>
                <a:sym typeface="Gill Sans Light"/>
              </a:rPr>
              <a:t>cancel  </a:t>
            </a:r>
            <a:endParaRPr sz="4200">
              <a:latin typeface="Gill Sans Light"/>
              <a:ea typeface="Gill Sans Light"/>
              <a:cs typeface="Gill Sans Light"/>
              <a:sym typeface="Gill Sans Light"/>
            </a:endParaRPr>
          </a:p>
          <a:p>
            <a:pPr lvl="0" algn="l">
              <a:buSzPct val="125000"/>
              <a:buChar char="•"/>
              <a:defRPr sz="1800">
                <a:solidFill>
                  <a:srgbClr val="000000"/>
                </a:solidFill>
              </a:defRPr>
            </a:pPr>
            <a:r>
              <a:rPr sz="4200">
                <a:latin typeface="Gill Sans Light"/>
                <a:ea typeface="Gill Sans Light"/>
                <a:cs typeface="Gill Sans Light"/>
                <a:sym typeface="Gill Sans Light"/>
              </a:rPr>
              <a:t>monitor   </a:t>
            </a:r>
            <a:endParaRPr sz="4200">
              <a:latin typeface="Gill Sans Light"/>
              <a:ea typeface="Gill Sans Light"/>
              <a:cs typeface="Gill Sans Light"/>
              <a:sym typeface="Gill Sans Light"/>
            </a:endParaRPr>
          </a:p>
          <a:p>
            <a:pPr lvl="0" algn="l">
              <a:buSzPct val="125000"/>
              <a:buChar char="•"/>
              <a:defRPr sz="1800">
                <a:solidFill>
                  <a:srgbClr val="000000"/>
                </a:solidFill>
              </a:defRPr>
            </a:pPr>
            <a:r>
              <a:rPr sz="4200">
                <a:latin typeface="Gill Sans Light"/>
                <a:ea typeface="Gill Sans Light"/>
                <a:cs typeface="Gill Sans Light"/>
                <a:sym typeface="Gill Sans Light"/>
              </a:rPr>
              <a:t>monitor_cancel</a:t>
            </a:r>
            <a:endParaRPr sz="4200">
              <a:latin typeface="Gill Sans Light"/>
              <a:ea typeface="Gill Sans Light"/>
              <a:cs typeface="Gill Sans Light"/>
              <a:sym typeface="Gill Sans Light"/>
            </a:endParaRPr>
          </a:p>
          <a:p>
            <a:pPr lvl="0" algn="l">
              <a:buSzPct val="125000"/>
              <a:buChar char="•"/>
              <a:defRPr sz="1800">
                <a:solidFill>
                  <a:srgbClr val="000000"/>
                </a:solidFill>
              </a:defRPr>
            </a:pPr>
            <a:r>
              <a:rPr sz="4200">
                <a:latin typeface="Gill Sans Light"/>
                <a:ea typeface="Gill Sans Light"/>
                <a:cs typeface="Gill Sans Light"/>
                <a:sym typeface="Gill Sans Light"/>
              </a:rPr>
              <a:t>lock</a:t>
            </a:r>
            <a:endParaRPr sz="4200">
              <a:latin typeface="Gill Sans Light"/>
              <a:ea typeface="Gill Sans Light"/>
              <a:cs typeface="Gill Sans Light"/>
              <a:sym typeface="Gill Sans Light"/>
            </a:endParaRPr>
          </a:p>
          <a:p>
            <a:pPr lvl="0" algn="l">
              <a:buSzPct val="125000"/>
              <a:buChar char="•"/>
              <a:defRPr sz="1800">
                <a:solidFill>
                  <a:srgbClr val="000000"/>
                </a:solidFill>
              </a:defRPr>
            </a:pPr>
            <a:r>
              <a:rPr sz="4200">
                <a:latin typeface="Gill Sans Light"/>
                <a:ea typeface="Gill Sans Light"/>
                <a:cs typeface="Gill Sans Light"/>
                <a:sym typeface="Gill Sans Light"/>
              </a:rPr>
              <a:t>steal</a:t>
            </a:r>
            <a:endParaRPr sz="4200">
              <a:latin typeface="Gill Sans Light"/>
              <a:ea typeface="Gill Sans Light"/>
              <a:cs typeface="Gill Sans Light"/>
              <a:sym typeface="Gill Sans Light"/>
            </a:endParaRPr>
          </a:p>
          <a:p>
            <a:pPr lvl="0" algn="l">
              <a:buSzPct val="125000"/>
              <a:buChar char="•"/>
              <a:defRPr sz="1800">
                <a:solidFill>
                  <a:srgbClr val="000000"/>
                </a:solidFill>
              </a:defRPr>
            </a:pPr>
            <a:r>
              <a:rPr sz="4200">
                <a:latin typeface="Gill Sans Light"/>
                <a:ea typeface="Gill Sans Light"/>
                <a:cs typeface="Gill Sans Light"/>
                <a:sym typeface="Gill Sans Light"/>
              </a:rPr>
              <a:t>unlock</a:t>
            </a:r>
            <a:endParaRPr sz="4200">
              <a:latin typeface="Gill Sans Light"/>
              <a:ea typeface="Gill Sans Light"/>
              <a:cs typeface="Gill Sans Light"/>
              <a:sym typeface="Gill Sans Light"/>
            </a:endParaRPr>
          </a:p>
          <a:p>
            <a:pPr lvl="0" algn="l">
              <a:buSzPct val="125000"/>
              <a:buChar char="•"/>
              <a:defRPr sz="1800">
                <a:solidFill>
                  <a:srgbClr val="000000"/>
                </a:solidFill>
              </a:defRPr>
            </a:pPr>
            <a:r>
              <a:rPr sz="4200">
                <a:latin typeface="Gill Sans Light"/>
                <a:ea typeface="Gill Sans Light"/>
                <a:cs typeface="Gill Sans Light"/>
                <a:sym typeface="Gill Sans Light"/>
              </a:rPr>
              <a:t>echo </a:t>
            </a:r>
          </a:p>
        </p:txBody>
      </p:sp>
      <p:sp>
        <p:nvSpPr>
          <p:cNvPr id="90" name="Shape 90"/>
          <p:cNvSpPr/>
          <p:nvPr/>
        </p:nvSpPr>
        <p:spPr>
          <a:xfrm>
            <a:off x="7502505" y="3908799"/>
            <a:ext cx="2349501" cy="2540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lvl="0" algn="l">
              <a:buSzPct val="125000"/>
              <a:buChar char="•"/>
              <a:defRPr sz="1800">
                <a:solidFill>
                  <a:srgbClr val="000000"/>
                </a:solidFill>
              </a:defRPr>
            </a:pPr>
            <a:r>
              <a:rPr sz="4200">
                <a:latin typeface="Gill Sans Light"/>
                <a:ea typeface="Gill Sans Light"/>
                <a:cs typeface="Gill Sans Light"/>
                <a:sym typeface="Gill Sans Light"/>
              </a:rPr>
              <a:t>update </a:t>
            </a:r>
            <a:endParaRPr sz="4200">
              <a:latin typeface="Gill Sans Light"/>
              <a:ea typeface="Gill Sans Light"/>
              <a:cs typeface="Gill Sans Light"/>
              <a:sym typeface="Gill Sans Light"/>
            </a:endParaRPr>
          </a:p>
          <a:p>
            <a:pPr lvl="0" algn="l">
              <a:buSzPct val="125000"/>
              <a:buChar char="•"/>
              <a:defRPr sz="1800">
                <a:solidFill>
                  <a:srgbClr val="000000"/>
                </a:solidFill>
              </a:defRPr>
            </a:pPr>
            <a:r>
              <a:rPr sz="4200">
                <a:latin typeface="Gill Sans Light"/>
                <a:ea typeface="Gill Sans Light"/>
                <a:cs typeface="Gill Sans Light"/>
                <a:sym typeface="Gill Sans Light"/>
              </a:rPr>
              <a:t>locked</a:t>
            </a:r>
            <a:endParaRPr sz="4200">
              <a:latin typeface="Gill Sans Light"/>
              <a:ea typeface="Gill Sans Light"/>
              <a:cs typeface="Gill Sans Light"/>
              <a:sym typeface="Gill Sans Light"/>
            </a:endParaRPr>
          </a:p>
          <a:p>
            <a:pPr lvl="0" algn="l">
              <a:buSzPct val="125000"/>
              <a:buChar char="•"/>
              <a:defRPr sz="1800">
                <a:solidFill>
                  <a:srgbClr val="000000"/>
                </a:solidFill>
              </a:defRPr>
            </a:pPr>
            <a:r>
              <a:rPr sz="4200">
                <a:latin typeface="Gill Sans Light"/>
                <a:ea typeface="Gill Sans Light"/>
                <a:cs typeface="Gill Sans Light"/>
                <a:sym typeface="Gill Sans Light"/>
              </a:rPr>
              <a:t>stolen</a:t>
            </a:r>
            <a:endParaRPr sz="4200">
              <a:latin typeface="Gill Sans Light"/>
              <a:ea typeface="Gill Sans Light"/>
              <a:cs typeface="Gill Sans Light"/>
              <a:sym typeface="Gill Sans Light"/>
            </a:endParaRPr>
          </a:p>
          <a:p>
            <a:pPr lvl="0" algn="l">
              <a:buSzPct val="125000"/>
              <a:buChar char="•"/>
              <a:defRPr sz="1800">
                <a:solidFill>
                  <a:srgbClr val="000000"/>
                </a:solidFill>
              </a:defRPr>
            </a:pPr>
            <a:r>
              <a:rPr sz="4200">
                <a:latin typeface="Gill Sans Light"/>
                <a:ea typeface="Gill Sans Light"/>
                <a:cs typeface="Gill Sans Light"/>
                <a:sym typeface="Gill Sans Light"/>
              </a:rPr>
              <a:t>echo </a:t>
            </a:r>
          </a:p>
        </p:txBody>
      </p:sp>
    </p:spTree>
  </p:cSld>
  <p:clrMapOvr>
    <a:masterClrMapping/>
  </p:clrMapOvr>
  <p:transition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005A82"/>
                </a:solidFill>
              </a:rPr>
              <a:t>2. Schema</a:t>
            </a:r>
          </a:p>
        </p:txBody>
      </p:sp>
      <p:sp>
        <p:nvSpPr>
          <p:cNvPr id="93" name="Shape 93"/>
          <p:cNvSpPr/>
          <p:nvPr>
            <p:ph type="body" idx="1"/>
          </p:nvPr>
        </p:nvSpPr>
        <p:spPr>
          <a:xfrm>
            <a:off x="952500" y="2336800"/>
            <a:ext cx="5678212" cy="6286500"/>
          </a:xfrm>
          <a:prstGeom prst="rect">
            <a:avLst/>
          </a:prstGeom>
        </p:spPr>
        <p:txBody>
          <a:bodyPr/>
          <a:lstStyle/>
          <a:p>
            <a:pPr lvl="0" marL="0" indent="0" defTabSz="344677">
              <a:spcBef>
                <a:spcPts val="24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241">
                <a:solidFill>
                  <a:srgbClr val="005A82"/>
                </a:solidFill>
              </a:rPr>
              <a:t>&lt;</a:t>
            </a:r>
            <a:r>
              <a:rPr b="1" sz="2241">
                <a:solidFill>
                  <a:srgbClr val="005A82"/>
                </a:solidFill>
              </a:rPr>
              <a:t>database-schema&gt;</a:t>
            </a:r>
            <a:r>
              <a:rPr sz="2241">
                <a:solidFill>
                  <a:srgbClr val="005A82"/>
                </a:solidFill>
              </a:rPr>
              <a:t> :</a:t>
            </a:r>
            <a:br>
              <a:rPr sz="2241">
                <a:solidFill>
                  <a:srgbClr val="005A82"/>
                </a:solidFill>
              </a:rPr>
            </a:br>
            <a:r>
              <a:rPr sz="2241">
                <a:solidFill>
                  <a:srgbClr val="005A82"/>
                </a:solidFill>
              </a:rPr>
              <a:t>{</a:t>
            </a:r>
            <a:br>
              <a:rPr sz="2241">
                <a:solidFill>
                  <a:srgbClr val="005A82"/>
                </a:solidFill>
              </a:rPr>
            </a:br>
            <a:r>
              <a:rPr sz="2241">
                <a:solidFill>
                  <a:srgbClr val="005A82"/>
                </a:solidFill>
              </a:rPr>
              <a:t>    “name”:&lt;id&gt;,</a:t>
            </a:r>
            <a:br>
              <a:rPr sz="2241">
                <a:solidFill>
                  <a:srgbClr val="005A82"/>
                </a:solidFill>
              </a:rPr>
            </a:br>
            <a:r>
              <a:rPr sz="2241">
                <a:solidFill>
                  <a:srgbClr val="005A82"/>
                </a:solidFill>
              </a:rPr>
              <a:t>    "tables": {&lt;id&gt;: &lt;</a:t>
            </a:r>
            <a:r>
              <a:rPr b="1" sz="2241">
                <a:solidFill>
                  <a:srgbClr val="005A82"/>
                </a:solidFill>
              </a:rPr>
              <a:t>table-schema</a:t>
            </a:r>
            <a:r>
              <a:rPr sz="2241">
                <a:solidFill>
                  <a:srgbClr val="005A82"/>
                </a:solidFill>
              </a:rPr>
              <a:t>&gt;, …},</a:t>
            </a:r>
            <a:br>
              <a:rPr sz="2241">
                <a:solidFill>
                  <a:srgbClr val="005A82"/>
                </a:solidFill>
              </a:rPr>
            </a:br>
            <a:r>
              <a:rPr sz="2241">
                <a:solidFill>
                  <a:srgbClr val="005A82"/>
                </a:solidFill>
              </a:rPr>
              <a:t>    …,</a:t>
            </a:r>
            <a:br>
              <a:rPr sz="2241">
                <a:solidFill>
                  <a:srgbClr val="005A82"/>
                </a:solidFill>
              </a:rPr>
            </a:br>
            <a:r>
              <a:rPr sz="2241">
                <a:solidFill>
                  <a:srgbClr val="005A82"/>
                </a:solidFill>
              </a:rPr>
              <a:t>}</a:t>
            </a:r>
            <a:endParaRPr sz="2241">
              <a:solidFill>
                <a:srgbClr val="005A82"/>
              </a:solidFill>
            </a:endParaRPr>
          </a:p>
          <a:p>
            <a:pPr lvl="0" marL="0" indent="0" defTabSz="344677">
              <a:spcBef>
                <a:spcPts val="24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241">
                <a:solidFill>
                  <a:srgbClr val="005A82"/>
                </a:solidFill>
              </a:rPr>
              <a:t>&lt;</a:t>
            </a:r>
            <a:r>
              <a:rPr b="1" sz="2241">
                <a:solidFill>
                  <a:srgbClr val="005A82"/>
                </a:solidFill>
              </a:rPr>
              <a:t>table-schema&gt;</a:t>
            </a:r>
            <a:r>
              <a:rPr sz="2241">
                <a:solidFill>
                  <a:srgbClr val="005A82"/>
                </a:solidFill>
              </a:rPr>
              <a:t> :</a:t>
            </a:r>
            <a:br>
              <a:rPr sz="2241">
                <a:solidFill>
                  <a:srgbClr val="005A82"/>
                </a:solidFill>
              </a:rPr>
            </a:br>
            <a:r>
              <a:rPr sz="2241">
                <a:solidFill>
                  <a:srgbClr val="005A82"/>
                </a:solidFill>
              </a:rPr>
              <a:t>{</a:t>
            </a:r>
            <a:br>
              <a:rPr sz="2241">
                <a:solidFill>
                  <a:srgbClr val="005A82"/>
                </a:solidFill>
              </a:rPr>
            </a:br>
            <a:r>
              <a:rPr sz="2241">
                <a:solidFill>
                  <a:srgbClr val="005A82"/>
                </a:solidFill>
              </a:rPr>
              <a:t>   "columns": {&lt;id&gt;: &lt;</a:t>
            </a:r>
            <a:r>
              <a:rPr b="1" sz="2241">
                <a:solidFill>
                  <a:srgbClr val="005A82"/>
                </a:solidFill>
              </a:rPr>
              <a:t>column-schema</a:t>
            </a:r>
            <a:r>
              <a:rPr sz="2241">
                <a:solidFill>
                  <a:srgbClr val="005A82"/>
                </a:solidFill>
              </a:rPr>
              <a:t>&gt;, ...}</a:t>
            </a:r>
            <a:br>
              <a:rPr sz="2241">
                <a:solidFill>
                  <a:srgbClr val="005A82"/>
                </a:solidFill>
              </a:rPr>
            </a:br>
            <a:r>
              <a:rPr sz="2241">
                <a:solidFill>
                  <a:srgbClr val="005A82"/>
                </a:solidFill>
              </a:rPr>
              <a:t>   …,</a:t>
            </a:r>
            <a:br>
              <a:rPr sz="2241">
                <a:solidFill>
                  <a:srgbClr val="005A82"/>
                </a:solidFill>
              </a:rPr>
            </a:br>
            <a:r>
              <a:rPr sz="2241">
                <a:solidFill>
                  <a:srgbClr val="005A82"/>
                </a:solidFill>
              </a:rPr>
              <a:t>}</a:t>
            </a:r>
            <a:endParaRPr sz="2241">
              <a:solidFill>
                <a:srgbClr val="005A82"/>
              </a:solidFill>
            </a:endParaRPr>
          </a:p>
          <a:p>
            <a:pPr lvl="0" marL="0" indent="0" defTabSz="344677">
              <a:spcBef>
                <a:spcPts val="24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b="1" sz="2241">
                <a:solidFill>
                  <a:srgbClr val="005A82"/>
                </a:solidFill>
              </a:rPr>
              <a:t>&lt;column-schema&gt; </a:t>
            </a:r>
            <a:r>
              <a:rPr sz="2241">
                <a:solidFill>
                  <a:srgbClr val="005A82"/>
                </a:solidFill>
              </a:rPr>
              <a:t>:</a:t>
            </a:r>
            <a:br>
              <a:rPr sz="2241">
                <a:solidFill>
                  <a:srgbClr val="005A82"/>
                </a:solidFill>
              </a:rPr>
            </a:br>
            <a:r>
              <a:rPr sz="2241">
                <a:solidFill>
                  <a:srgbClr val="005A82"/>
                </a:solidFill>
              </a:rPr>
              <a:t>{</a:t>
            </a:r>
            <a:br>
              <a:rPr sz="2241">
                <a:solidFill>
                  <a:srgbClr val="005A82"/>
                </a:solidFill>
              </a:rPr>
            </a:br>
            <a:r>
              <a:rPr sz="2241">
                <a:solidFill>
                  <a:srgbClr val="005A82"/>
                </a:solidFill>
              </a:rPr>
              <a:t>   "type": &lt;</a:t>
            </a:r>
            <a:r>
              <a:rPr b="1" sz="2241">
                <a:solidFill>
                  <a:srgbClr val="005A82"/>
                </a:solidFill>
              </a:rPr>
              <a:t>type</a:t>
            </a:r>
            <a:r>
              <a:rPr sz="2241">
                <a:solidFill>
                  <a:srgbClr val="005A82"/>
                </a:solidFill>
              </a:rPr>
              <a:t>&gt;</a:t>
            </a:r>
            <a:br>
              <a:rPr sz="2241">
                <a:solidFill>
                  <a:srgbClr val="005A82"/>
                </a:solidFill>
              </a:rPr>
            </a:br>
            <a:r>
              <a:rPr sz="2241">
                <a:solidFill>
                  <a:srgbClr val="005A82"/>
                </a:solidFill>
              </a:rPr>
              <a:t>   …,</a:t>
            </a:r>
            <a:br>
              <a:rPr sz="2241">
                <a:solidFill>
                  <a:srgbClr val="005A82"/>
                </a:solidFill>
              </a:rPr>
            </a:br>
            <a:r>
              <a:rPr sz="2241">
                <a:solidFill>
                  <a:srgbClr val="005A82"/>
                </a:solidFill>
              </a:rPr>
              <a:t>}</a:t>
            </a:r>
          </a:p>
        </p:txBody>
      </p:sp>
      <p:sp>
        <p:nvSpPr>
          <p:cNvPr id="94" name="Shape 94"/>
          <p:cNvSpPr/>
          <p:nvPr/>
        </p:nvSpPr>
        <p:spPr>
          <a:xfrm>
            <a:off x="7329383" y="2254250"/>
            <a:ext cx="5577981" cy="685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1600">
                <a:latin typeface="+mj-lt"/>
                <a:ea typeface="+mj-ea"/>
                <a:cs typeface="+mj-cs"/>
                <a:sym typeface="Helvetica"/>
              </a:rPr>
              <a:t>Sample (Open_vSwitch Schema) response</a:t>
            </a:r>
            <a:endParaRPr sz="1600">
              <a:latin typeface="+mj-lt"/>
              <a:ea typeface="+mj-ea"/>
              <a:cs typeface="+mj-cs"/>
              <a:sym typeface="Helvetica"/>
            </a:endParaRP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endParaRPr sz="1600">
              <a:latin typeface="+mj-lt"/>
              <a:ea typeface="+mj-ea"/>
              <a:cs typeface="+mj-cs"/>
              <a:sym typeface="Helvetica"/>
            </a:endParaRP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1600">
                <a:latin typeface="+mj-lt"/>
                <a:ea typeface="+mj-ea"/>
                <a:cs typeface="+mj-cs"/>
                <a:sym typeface="Helvetica"/>
              </a:rPr>
              <a:t>{</a:t>
            </a:r>
            <a:endParaRPr sz="1600">
              <a:latin typeface="+mj-lt"/>
              <a:ea typeface="+mj-ea"/>
              <a:cs typeface="+mj-cs"/>
              <a:sym typeface="Helvetica"/>
            </a:endParaRP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1600">
                <a:latin typeface="+mj-lt"/>
                <a:ea typeface="+mj-ea"/>
                <a:cs typeface="+mj-cs"/>
                <a:sym typeface="Helvetica"/>
              </a:rPr>
              <a:t>	"id": "cf3f5cd1-0690-40bb-9cfb-1a4e690b6edb",</a:t>
            </a:r>
            <a:endParaRPr sz="1600">
              <a:latin typeface="+mj-lt"/>
              <a:ea typeface="+mj-ea"/>
              <a:cs typeface="+mj-cs"/>
              <a:sym typeface="Helvetica"/>
            </a:endParaRP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1600">
                <a:latin typeface="+mj-lt"/>
                <a:ea typeface="+mj-ea"/>
                <a:cs typeface="+mj-cs"/>
                <a:sym typeface="Helvetica"/>
              </a:rPr>
              <a:t>	"result": {</a:t>
            </a:r>
            <a:endParaRPr sz="1600">
              <a:latin typeface="+mj-lt"/>
              <a:ea typeface="+mj-ea"/>
              <a:cs typeface="+mj-cs"/>
              <a:sym typeface="Helvetica"/>
            </a:endParaRP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1600">
                <a:latin typeface="+mj-lt"/>
                <a:ea typeface="+mj-ea"/>
                <a:cs typeface="+mj-cs"/>
                <a:sym typeface="Helvetica"/>
              </a:rPr>
              <a:t>		"name": "Open_vSwitch",</a:t>
            </a:r>
            <a:endParaRPr sz="1600">
              <a:latin typeface="+mj-lt"/>
              <a:ea typeface="+mj-ea"/>
              <a:cs typeface="+mj-cs"/>
              <a:sym typeface="Helvetica"/>
            </a:endParaRP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1600">
                <a:latin typeface="+mj-lt"/>
                <a:ea typeface="+mj-ea"/>
                <a:cs typeface="+mj-cs"/>
                <a:sym typeface="Helvetica"/>
              </a:rPr>
              <a:t>		"tables": {</a:t>
            </a:r>
            <a:endParaRPr sz="1600">
              <a:latin typeface="+mj-lt"/>
              <a:ea typeface="+mj-ea"/>
              <a:cs typeface="+mj-cs"/>
              <a:sym typeface="Helvetica"/>
            </a:endParaRP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1600">
                <a:latin typeface="+mj-lt"/>
                <a:ea typeface="+mj-ea"/>
                <a:cs typeface="+mj-cs"/>
                <a:sym typeface="Helvetica"/>
              </a:rPr>
              <a:t>			"Bridge": {</a:t>
            </a:r>
            <a:endParaRPr sz="1600">
              <a:latin typeface="+mj-lt"/>
              <a:ea typeface="+mj-ea"/>
              <a:cs typeface="+mj-cs"/>
              <a:sym typeface="Helvetica"/>
            </a:endParaRP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1600">
                <a:latin typeface="+mj-lt"/>
                <a:ea typeface="+mj-ea"/>
                <a:cs typeface="+mj-cs"/>
                <a:sym typeface="Helvetica"/>
              </a:rPr>
              <a:t>				"columns": {</a:t>
            </a:r>
            <a:endParaRPr sz="1600">
              <a:latin typeface="+mj-lt"/>
              <a:ea typeface="+mj-ea"/>
              <a:cs typeface="+mj-cs"/>
              <a:sym typeface="Helvetica"/>
            </a:endParaRP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1600">
                <a:latin typeface="+mj-lt"/>
                <a:ea typeface="+mj-ea"/>
                <a:cs typeface="+mj-cs"/>
                <a:sym typeface="Helvetica"/>
              </a:rPr>
              <a:t>					"controller": {</a:t>
            </a:r>
            <a:endParaRPr sz="1600">
              <a:latin typeface="+mj-lt"/>
              <a:ea typeface="+mj-ea"/>
              <a:cs typeface="+mj-cs"/>
              <a:sym typeface="Helvetica"/>
            </a:endParaRP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1600">
                <a:latin typeface="+mj-lt"/>
                <a:ea typeface="+mj-ea"/>
                <a:cs typeface="+mj-cs"/>
                <a:sym typeface="Helvetica"/>
              </a:rPr>
              <a:t>						"type": {</a:t>
            </a:r>
            <a:endParaRPr sz="1600">
              <a:latin typeface="+mj-lt"/>
              <a:ea typeface="+mj-ea"/>
              <a:cs typeface="+mj-cs"/>
              <a:sym typeface="Helvetica"/>
            </a:endParaRP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1600">
                <a:latin typeface="+mj-lt"/>
                <a:ea typeface="+mj-ea"/>
                <a:cs typeface="+mj-cs"/>
                <a:sym typeface="Helvetica"/>
              </a:rPr>
              <a:t>							"key": {</a:t>
            </a:r>
            <a:endParaRPr sz="1600">
              <a:latin typeface="+mj-lt"/>
              <a:ea typeface="+mj-ea"/>
              <a:cs typeface="+mj-cs"/>
              <a:sym typeface="Helvetica"/>
            </a:endParaRP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1600">
                <a:latin typeface="+mj-lt"/>
                <a:ea typeface="+mj-ea"/>
                <a:cs typeface="+mj-cs"/>
                <a:sym typeface="Helvetica"/>
              </a:rPr>
              <a:t>								"refTable": "Controller",</a:t>
            </a:r>
            <a:endParaRPr sz="1600">
              <a:latin typeface="+mj-lt"/>
              <a:ea typeface="+mj-ea"/>
              <a:cs typeface="+mj-cs"/>
              <a:sym typeface="Helvetica"/>
            </a:endParaRP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1600">
                <a:latin typeface="+mj-lt"/>
                <a:ea typeface="+mj-ea"/>
                <a:cs typeface="+mj-cs"/>
                <a:sym typeface="Helvetica"/>
              </a:rPr>
              <a:t>								"type": "uuid"</a:t>
            </a:r>
            <a:endParaRPr sz="1600">
              <a:latin typeface="+mj-lt"/>
              <a:ea typeface="+mj-ea"/>
              <a:cs typeface="+mj-cs"/>
              <a:sym typeface="Helvetica"/>
            </a:endParaRP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1600">
                <a:latin typeface="+mj-lt"/>
                <a:ea typeface="+mj-ea"/>
                <a:cs typeface="+mj-cs"/>
                <a:sym typeface="Helvetica"/>
              </a:rPr>
              <a:t>							},</a:t>
            </a:r>
            <a:endParaRPr sz="1600">
              <a:latin typeface="+mj-lt"/>
              <a:ea typeface="+mj-ea"/>
              <a:cs typeface="+mj-cs"/>
              <a:sym typeface="Helvetica"/>
            </a:endParaRP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1600">
                <a:latin typeface="+mj-lt"/>
                <a:ea typeface="+mj-ea"/>
                <a:cs typeface="+mj-cs"/>
                <a:sym typeface="Helvetica"/>
              </a:rPr>
              <a:t>							"max": "unlimited",</a:t>
            </a:r>
            <a:endParaRPr sz="1600">
              <a:latin typeface="+mj-lt"/>
              <a:ea typeface="+mj-ea"/>
              <a:cs typeface="+mj-cs"/>
              <a:sym typeface="Helvetica"/>
            </a:endParaRP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1600">
                <a:latin typeface="+mj-lt"/>
                <a:ea typeface="+mj-ea"/>
                <a:cs typeface="+mj-cs"/>
                <a:sym typeface="Helvetica"/>
              </a:rPr>
              <a:t>							"min": 0</a:t>
            </a:r>
            <a:endParaRPr sz="1600">
              <a:latin typeface="+mj-lt"/>
              <a:ea typeface="+mj-ea"/>
              <a:cs typeface="+mj-cs"/>
              <a:sym typeface="Helvetica"/>
            </a:endParaRP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1600">
                <a:latin typeface="+mj-lt"/>
                <a:ea typeface="+mj-ea"/>
                <a:cs typeface="+mj-cs"/>
                <a:sym typeface="Helvetica"/>
              </a:rPr>
              <a:t>						}</a:t>
            </a:r>
            <a:endParaRPr sz="1600">
              <a:latin typeface="+mj-lt"/>
              <a:ea typeface="+mj-ea"/>
              <a:cs typeface="+mj-cs"/>
              <a:sym typeface="Helvetica"/>
            </a:endParaRP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1600">
                <a:latin typeface="+mj-lt"/>
                <a:ea typeface="+mj-ea"/>
                <a:cs typeface="+mj-cs"/>
                <a:sym typeface="Helvetica"/>
              </a:rPr>
              <a:t>					},</a:t>
            </a:r>
            <a:endParaRPr sz="1600">
              <a:latin typeface="+mj-lt"/>
              <a:ea typeface="+mj-ea"/>
              <a:cs typeface="+mj-cs"/>
              <a:sym typeface="Helvetica"/>
            </a:endParaRP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1600">
                <a:latin typeface="+mj-lt"/>
                <a:ea typeface="+mj-ea"/>
                <a:cs typeface="+mj-cs"/>
                <a:sym typeface="Helvetica"/>
              </a:rPr>
              <a:t>					"datapath_id": {</a:t>
            </a:r>
            <a:endParaRPr sz="1600">
              <a:latin typeface="+mj-lt"/>
              <a:ea typeface="+mj-ea"/>
              <a:cs typeface="+mj-cs"/>
              <a:sym typeface="Helvetica"/>
            </a:endParaRP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1600">
                <a:latin typeface="+mj-lt"/>
                <a:ea typeface="+mj-ea"/>
                <a:cs typeface="+mj-cs"/>
                <a:sym typeface="Helvetica"/>
              </a:rPr>
              <a:t>						"type": {</a:t>
            </a:r>
            <a:endParaRPr sz="1600">
              <a:latin typeface="+mj-lt"/>
              <a:ea typeface="+mj-ea"/>
              <a:cs typeface="+mj-cs"/>
              <a:sym typeface="Helvetica"/>
            </a:endParaRP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1600">
                <a:latin typeface="+mj-lt"/>
                <a:ea typeface="+mj-ea"/>
                <a:cs typeface="+mj-cs"/>
                <a:sym typeface="Helvetica"/>
              </a:rPr>
              <a:t>							"key": "string",</a:t>
            </a:r>
            <a:endParaRPr sz="1600">
              <a:latin typeface="+mj-lt"/>
              <a:ea typeface="+mj-ea"/>
              <a:cs typeface="+mj-cs"/>
              <a:sym typeface="Helvetica"/>
            </a:endParaRP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1600">
                <a:latin typeface="+mj-lt"/>
                <a:ea typeface="+mj-ea"/>
                <a:cs typeface="+mj-cs"/>
                <a:sym typeface="Helvetica"/>
              </a:rPr>
              <a:t>						}</a:t>
            </a:r>
            <a:endParaRPr sz="1600">
              <a:latin typeface="+mj-lt"/>
              <a:ea typeface="+mj-ea"/>
              <a:cs typeface="+mj-cs"/>
              <a:sym typeface="Helvetica"/>
            </a:endParaRP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1600">
                <a:latin typeface="+mj-lt"/>
                <a:ea typeface="+mj-ea"/>
                <a:cs typeface="+mj-cs"/>
                <a:sym typeface="Helvetica"/>
              </a:rPr>
              <a:t>					},</a:t>
            </a:r>
            <a:endParaRPr sz="1600">
              <a:latin typeface="+mj-lt"/>
              <a:ea typeface="+mj-ea"/>
              <a:cs typeface="+mj-cs"/>
              <a:sym typeface="Helvetica"/>
            </a:endParaRP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1600">
                <a:latin typeface="+mj-lt"/>
                <a:ea typeface="+mj-ea"/>
                <a:cs typeface="+mj-cs"/>
                <a:sym typeface="Helvetica"/>
              </a:rPr>
              <a:t>…</a:t>
            </a:r>
            <a:endParaRPr sz="1600">
              <a:latin typeface="+mj-lt"/>
              <a:ea typeface="+mj-ea"/>
              <a:cs typeface="+mj-cs"/>
              <a:sym typeface="Helvetica"/>
            </a:endParaRP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1600">
                <a:latin typeface="+mj-lt"/>
                <a:ea typeface="+mj-ea"/>
                <a:cs typeface="+mj-cs"/>
                <a:sym typeface="Helvetica"/>
              </a:rPr>
              <a:t>…</a:t>
            </a:r>
            <a:endParaRPr sz="1600">
              <a:latin typeface="+mj-lt"/>
              <a:ea typeface="+mj-ea"/>
              <a:cs typeface="+mj-cs"/>
              <a:sym typeface="Helvetica"/>
            </a:endParaRP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1600">
                <a:latin typeface="+mj-lt"/>
                <a:ea typeface="+mj-ea"/>
                <a:cs typeface="+mj-cs"/>
                <a:sym typeface="Helvetica"/>
              </a:rPr>
              <a:t>}</a:t>
            </a:r>
            <a:endParaRPr sz="1600">
              <a:latin typeface="+mj-lt"/>
              <a:ea typeface="+mj-ea"/>
              <a:cs typeface="+mj-cs"/>
              <a:sym typeface="Helvetica"/>
            </a:endParaRP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94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/>
          <p:nvPr/>
        </p:nvSpPr>
        <p:spPr>
          <a:xfrm>
            <a:off x="9934849" y="1746734"/>
            <a:ext cx="2652782" cy="571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spcBef>
                <a:spcPts val="4200"/>
              </a:spcBef>
              <a:defRPr sz="3100">
                <a:solidFill>
                  <a:srgbClr val="005A82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100">
                <a:solidFill>
                  <a:srgbClr val="005A82"/>
                </a:solidFill>
              </a:rPr>
              <a:t>Open_vSwitch</a:t>
            </a:r>
          </a:p>
        </p:txBody>
      </p:sp>
      <p:pic>
        <p:nvPicPr>
          <p:cNvPr id="97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14714" y="506947"/>
            <a:ext cx="9651120" cy="3619170"/>
          </a:xfrm>
          <a:prstGeom prst="rect">
            <a:avLst/>
          </a:prstGeom>
          <a:ln w="12700">
            <a:miter lim="400000"/>
          </a:ln>
        </p:spPr>
      </p:pic>
      <p:pic>
        <p:nvPicPr>
          <p:cNvPr id="98" name="pasted-image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43142" y="4958122"/>
            <a:ext cx="9084567" cy="3972672"/>
          </a:xfrm>
          <a:prstGeom prst="rect">
            <a:avLst/>
          </a:prstGeom>
          <a:ln w="12700">
            <a:miter lim="400000"/>
          </a:ln>
        </p:spPr>
      </p:pic>
      <p:sp>
        <p:nvSpPr>
          <p:cNvPr id="99" name="Shape 99"/>
          <p:cNvSpPr/>
          <p:nvPr/>
        </p:nvSpPr>
        <p:spPr>
          <a:xfrm flipV="1">
            <a:off x="81370" y="4718251"/>
            <a:ext cx="12842060" cy="1"/>
          </a:xfrm>
          <a:prstGeom prst="line">
            <a:avLst/>
          </a:prstGeom>
          <a:ln w="25400">
            <a:solidFill>
              <a:srgbClr val="E8A433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</a:p>
        </p:txBody>
      </p:sp>
      <p:sp>
        <p:nvSpPr>
          <p:cNvPr id="100" name="Shape 100"/>
          <p:cNvSpPr/>
          <p:nvPr/>
        </p:nvSpPr>
        <p:spPr>
          <a:xfrm>
            <a:off x="9934849" y="6658708"/>
            <a:ext cx="2718719" cy="571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spcBef>
                <a:spcPts val="4200"/>
              </a:spcBef>
              <a:defRPr sz="3100">
                <a:solidFill>
                  <a:srgbClr val="005A82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100">
                <a:solidFill>
                  <a:srgbClr val="005A82"/>
                </a:solidFill>
              </a:rPr>
              <a:t>hardware_vtep</a:t>
            </a:r>
          </a:p>
        </p:txBody>
      </p:sp>
      <p:sp>
        <p:nvSpPr>
          <p:cNvPr id="101" name="Shape 101"/>
          <p:cNvSpPr/>
          <p:nvPr/>
        </p:nvSpPr>
        <p:spPr>
          <a:xfrm>
            <a:off x="3779979" y="8548555"/>
            <a:ext cx="5702499" cy="46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2400" u="sng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  <a:hlinkClick r:id="rId4" invalidUrl="" action="" tgtFrame="" tooltip="" history="1" highlightClick="0" endSnd="0"/>
              </a:defRPr>
            </a:lvl1pPr>
          </a:lstStyle>
          <a:p>
            <a:pPr lvl="0">
              <a:defRPr b="0" sz="1800" u="none"/>
            </a:pPr>
            <a:r>
              <a:rPr b="1" sz="2400" u="sng">
                <a:hlinkClick r:id="rId4" invalidUrl="" action="" tgtFrame="" tooltip="" history="1" highlightClick="0" endSnd="0"/>
              </a:rPr>
              <a:t>http://openvswitch.org/docs/vtep.5.pdf</a:t>
            </a:r>
          </a:p>
        </p:txBody>
      </p:sp>
      <p:sp>
        <p:nvSpPr>
          <p:cNvPr id="102" name="Shape 102"/>
          <p:cNvSpPr/>
          <p:nvPr/>
        </p:nvSpPr>
        <p:spPr>
          <a:xfrm>
            <a:off x="2702941" y="4142069"/>
            <a:ext cx="7395717" cy="46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2400" u="sng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  <a:hlinkClick r:id="rId5" invalidUrl="" action="" tgtFrame="" tooltip="" history="1" highlightClick="0" endSnd="0"/>
              </a:defRPr>
            </a:lvl1pPr>
          </a:lstStyle>
          <a:p>
            <a:pPr lvl="0">
              <a:defRPr b="0" sz="1800" u="none"/>
            </a:pPr>
            <a:r>
              <a:rPr b="1" sz="2400" u="sng">
                <a:hlinkClick r:id="rId5" invalidUrl="" action="" tgtFrame="" tooltip="" history="1" highlightClick="0" endSnd="0"/>
              </a:rPr>
              <a:t>http://openvswitch.org/ovs-vswitchd.conf.db.5.pdf</a:t>
            </a:r>
          </a:p>
        </p:txBody>
      </p:sp>
    </p:spTree>
  </p:cSld>
  <p:clrMapOvr>
    <a:masterClrMapping/>
  </p:clrMapOvr>
  <p:transition spd="med" advClick="1"/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3.pn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3.png"/></Relationships>

</file>

<file path=ppt/theme/theme1.xml><?xml version="1.0" encoding="utf-8"?>
<a:theme xmlns:a="http://schemas.openxmlformats.org/drawingml/2006/main" xmlns:r="http://schemas.openxmlformats.org/officeDocument/2006/relationships" name="Black">
  <a:themeElements>
    <a:clrScheme name="Black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00A6AC"/>
      </a:accent2>
      <a:accent3>
        <a:srgbClr val="308B16"/>
      </a:accent3>
      <a:accent4>
        <a:srgbClr val="BC8027"/>
      </a:accent4>
      <a:accent5>
        <a:srgbClr val="971817"/>
      </a:accent5>
      <a:accent6>
        <a:srgbClr val="5747C1"/>
      </a:accent6>
      <a:hlink>
        <a:srgbClr val="0000FF"/>
      </a:hlink>
      <a:folHlink>
        <a:srgbClr val="FF00FF"/>
      </a:folHlink>
    </a:clrScheme>
    <a:fontScheme name="Black">
      <a:majorFont>
        <a:latin typeface="Helvetica"/>
        <a:ea typeface="Helvetica"/>
        <a:cs typeface="Helvetica"/>
      </a:majorFont>
      <a:minorFont>
        <a:latin typeface="Helvetica Light"/>
        <a:ea typeface="Helvetica Light"/>
        <a:cs typeface="Helvetica Light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Black">
  <a:themeElements>
    <a:clrScheme name="Black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00A6AC"/>
      </a:accent2>
      <a:accent3>
        <a:srgbClr val="308B16"/>
      </a:accent3>
      <a:accent4>
        <a:srgbClr val="BC8027"/>
      </a:accent4>
      <a:accent5>
        <a:srgbClr val="971817"/>
      </a:accent5>
      <a:accent6>
        <a:srgbClr val="5747C1"/>
      </a:accent6>
      <a:hlink>
        <a:srgbClr val="0000FF"/>
      </a:hlink>
      <a:folHlink>
        <a:srgbClr val="FF00FF"/>
      </a:folHlink>
    </a:clrScheme>
    <a:fontScheme name="Black">
      <a:majorFont>
        <a:latin typeface="Helvetica"/>
        <a:ea typeface="Helvetica"/>
        <a:cs typeface="Helvetica"/>
      </a:majorFont>
      <a:minorFont>
        <a:latin typeface="Helvetica Light"/>
        <a:ea typeface="Helvetica Light"/>
        <a:cs typeface="Helvetica Light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