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76" r:id="rId4"/>
    <p:sldId id="375" r:id="rId5"/>
    <p:sldId id="320" r:id="rId6"/>
    <p:sldId id="263" r:id="rId7"/>
    <p:sldId id="334" r:id="rId8"/>
    <p:sldId id="378" r:id="rId9"/>
    <p:sldId id="336" r:id="rId10"/>
    <p:sldId id="399" r:id="rId11"/>
    <p:sldId id="400" r:id="rId12"/>
    <p:sldId id="403" r:id="rId13"/>
    <p:sldId id="380" r:id="rId14"/>
    <p:sldId id="387" r:id="rId15"/>
    <p:sldId id="390" r:id="rId16"/>
    <p:sldId id="388" r:id="rId17"/>
    <p:sldId id="389" r:id="rId18"/>
    <p:sldId id="391" r:id="rId19"/>
    <p:sldId id="383" r:id="rId20"/>
    <p:sldId id="395" r:id="rId21"/>
    <p:sldId id="394" r:id="rId22"/>
    <p:sldId id="385" r:id="rId23"/>
    <p:sldId id="397" r:id="rId24"/>
    <p:sldId id="398" r:id="rId25"/>
    <p:sldId id="404" r:id="rId26"/>
    <p:sldId id="402" r:id="rId27"/>
    <p:sldId id="392" r:id="rId28"/>
    <p:sldId id="260" r:id="rId29"/>
    <p:sldId id="3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345"/>
  </p:normalViewPr>
  <p:slideViewPr>
    <p:cSldViewPr snapToGrid="0" snapToObjects="1">
      <p:cViewPr varScale="1">
        <p:scale>
          <a:sx n="119" d="100"/>
          <a:sy n="119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E783F-6078-0844-9674-0D0EF5A46148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CD9EF-A094-964C-BC1C-CACB7E3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1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6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Monaco" pitchFamily="2" charset="0"/>
              </a:rPr>
              <a:t>ovs-ofctl</a:t>
            </a:r>
            <a:r>
              <a:rPr lang="en-US" dirty="0">
                <a:latin typeface="Monaco" pitchFamily="2" charset="0"/>
              </a:rPr>
              <a:t> add-flow br0 "</a:t>
            </a:r>
            <a:r>
              <a:rPr lang="en-US" dirty="0" err="1">
                <a:latin typeface="Monaco" pitchFamily="2" charset="0"/>
              </a:rPr>
              <a:t>in_port</a:t>
            </a:r>
            <a:r>
              <a:rPr lang="en-US" dirty="0">
                <a:latin typeface="Monaco" pitchFamily="2" charset="0"/>
              </a:rPr>
              <a:t>=enp2s0\                actions=set_field:14-&gt;in_port,set_field:a0:36:9f:33:b1:40-&gt;dl_src,enp2s0"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1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10455 2018-12-04T17:34:15.952Z|00146|dpdk|INFO|VHOST_CONFIG: dequeue zero copy is enabled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27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16 root      20   0       0      0      0 R 100.0  0.0  10:17.12 </a:t>
            </a:r>
            <a:r>
              <a:rPr lang="en-US" dirty="0" err="1"/>
              <a:t>ksoftirqd</a:t>
            </a:r>
            <a:r>
              <a:rPr lang="en-US" dirty="0"/>
              <a:t>/1                                   </a:t>
            </a:r>
          </a:p>
          <a:p>
            <a:r>
              <a:rPr lang="en-US" dirty="0"/>
              <a:t>19525 root      20   0 9807164  54104   5800 S 106.7  0.2   2:07.59 </a:t>
            </a:r>
            <a:r>
              <a:rPr lang="en-US" dirty="0" err="1"/>
              <a:t>ovs-vswitchd</a:t>
            </a:r>
            <a:r>
              <a:rPr lang="en-US" dirty="0"/>
              <a:t>                                  </a:t>
            </a:r>
          </a:p>
          <a:p>
            <a:r>
              <a:rPr lang="en-US" dirty="0"/>
              <a:t>19627 root      20   0 4886528  30336  12260 S 106.7  0.1   0:59.59 qemu-system-x86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7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approach introducing</a:t>
            </a:r>
            <a:r>
              <a:rPr lang="en-US" baseline="0" dirty="0"/>
              <a:t> BPF_ACTION</a:t>
            </a:r>
          </a:p>
          <a:p>
            <a:r>
              <a:rPr lang="en-US" baseline="0" dirty="0"/>
              <a:t>Tc is a </a:t>
            </a:r>
            <a:r>
              <a:rPr lang="en-US" dirty="0"/>
              <a:t>Kernel packet queuing subsystem, provide </a:t>
            </a:r>
            <a:r>
              <a:rPr lang="en-US" dirty="0" err="1"/>
              <a:t>QoS</a:t>
            </a:r>
            <a:r>
              <a:rPr lang="en-US" baseline="0" dirty="0"/>
              <a:t> ….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 err="1"/>
              <a:t>Ovs-vswitch</a:t>
            </a:r>
            <a:r>
              <a:rPr lang="en-US" baseline="0" dirty="0"/>
              <a:t> creates map, load </a:t>
            </a:r>
            <a:r>
              <a:rPr lang="en-US" baseline="0" dirty="0" err="1"/>
              <a:t>ebpf</a:t>
            </a:r>
            <a:r>
              <a:rPr lang="en-US" baseline="0" dirty="0"/>
              <a:t> programs, </a:t>
            </a:r>
            <a:r>
              <a:rPr lang="en-US" baseline="0" dirty="0" err="1"/>
              <a:t>etc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3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Compare Linux kernel 4.9-rc3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8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BF04E-83E4-7A4F-87C8-48466E7D9F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3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CD9EF-A094-964C-BC1C-CACB7E3646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70E5-4C79-6942-9247-62C91EEFC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123AB-DEB8-5F41-876C-FC3E58AD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BFCA-BF6B-F546-AFF1-52BB9118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630F1-8AAF-7D42-B0AB-3D9F1F97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A53B-970A-1F47-B86F-AB401189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7C3E-D940-3446-8194-32DACD73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7FFF0-4097-F745-BF27-AA01C5CF0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B5DC1-6BAD-014B-B28F-F047A216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CA49E-9035-6948-9A15-785FE837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341C7-A7F5-CC43-9F8F-D4EA1B9F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6C96D-82F3-D746-8839-B0F445E48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0E934-BE33-9845-93B9-B4D8E6A63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AB19B-5F31-7C4E-A2F7-09564CF5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BED4E-1CA3-FF4E-A854-1F02B95F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8A2B-3D6C-B44C-9E5A-4CE3355B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21B1-06C0-0F4C-BEBB-789F4942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292F3-EBDA-9849-8B45-63B9E3579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294E-D144-2A4E-AC5E-134D2B84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5D020-D549-0F44-BDFB-3E678ABA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FE1D3-370E-F74B-909D-84B1FC7E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A41C-AD67-754D-A006-8385BA82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8829C-0419-B94F-A11D-1DFE093C6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3217-65EA-7541-9C7D-C1419CE5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DF66B-851A-7544-844A-F4DFE3CB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9B92E-F1CE-AC47-9D5D-A821314B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0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A5F6-727A-6643-88C8-DA57C017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594E-4B4B-3649-8F1F-94E312255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8AEFC-A410-4141-8233-1271CEBF4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8BF78-98FB-4A40-A402-4E75036B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2450F-B56B-0049-9E3D-5D65086D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1B45F-AAED-C14A-BA1A-3F4446C5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9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12CE-37AF-5C48-BF07-013C35C5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DC5EC-840C-664E-AFBC-ABD356B68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5FDD5-860F-EB43-A783-D135A21B9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0056E-7F55-0B4A-A260-C56AD1A9A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AE23D-81D9-7B49-BBA0-2FE54220D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F516B-0E84-884D-81B2-73628EEF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68680-92D8-7C4F-A60D-50DADC99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CD142-0F04-9240-9ACD-6B6DDF82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4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63E4-4D0A-9C43-AF91-5EC1DD6D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154FC-124B-A84A-A6C7-29A5C88B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FFE2-ED83-CB40-AC51-E7E3E3A2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D55D9-A63E-7F4F-838A-04FF5155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1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6BA3F-3DF5-7A4B-93B1-9D86938F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76DAD-A647-6B4E-A992-1A24466D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082D3-9816-0B49-AD18-E31CBDD2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AD96-2E32-BE4F-9A42-7D0C9233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CD7B-6452-974E-B772-FF64DE58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38643-F808-144E-AF6D-447799963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660AE-5D19-8C49-91FF-0F66E109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A3379-73A2-DE48-85CA-84AFFED4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09926-B962-8340-B5A5-B3555C5B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6C62-0C08-1741-B1B7-C7380CE5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1A8E4-5803-514C-8EA5-C5B05333A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A784C-E08C-604A-B50A-3CCF8F43E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1CF4-7044-2843-860D-FF05B53D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33BDC-3866-F140-A95A-3AC41606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B4D73-0111-2E42-A9EE-CC4A591C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80956-3200-DC46-B516-32449D01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85021-7CB0-964A-BA8C-F4731A7EB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D301-4E96-7549-A3EE-42A1F8CF6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2CAC-D5E9-234E-AF5F-0477501E0009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2097A-8AF4-3049-B8BE-E4BE1AF17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7FE14-E534-4145-8EA0-5D54AF4C3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D8AA-15A3-9D4B-848C-CB012AFA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MmCZ6vA0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evLbHf32UY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wn.net/Articles/629155/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4D30-AC19-824C-A6EB-F4856CEC1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Fast </a:t>
            </a:r>
            <a:r>
              <a:rPr lang="en-US" dirty="0" err="1"/>
              <a:t>Userspace</a:t>
            </a:r>
            <a:r>
              <a:rPr lang="en-US" dirty="0"/>
              <a:t> OVS with AF_XDP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DDAFE-E1B1-8D48-90DE-90EF4E64B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OVS Conference 2018</a:t>
            </a:r>
          </a:p>
          <a:p>
            <a:r>
              <a:rPr lang="en-US" dirty="0"/>
              <a:t>William Tu, VMware Inc</a:t>
            </a:r>
          </a:p>
        </p:txBody>
      </p:sp>
    </p:spTree>
    <p:extLst>
      <p:ext uri="{BB962C8B-B14F-4D97-AF65-F5344CB8AC3E}">
        <p14:creationId xmlns:p14="http://schemas.microsoft.com/office/powerpoint/2010/main" val="11660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2/5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66" y="2420325"/>
            <a:ext cx="6234096" cy="4351338"/>
          </a:xfrm>
        </p:spPr>
        <p:txBody>
          <a:bodyPr>
            <a:normAutofit/>
          </a:bodyPr>
          <a:lstStyle/>
          <a:p>
            <a:r>
              <a:rPr lang="en-US" dirty="0"/>
              <a:t>Packet metadata pre-allocation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Before:</a:t>
            </a:r>
            <a:r>
              <a:rPr lang="en-US" dirty="0"/>
              <a:t> allocate md when receives packets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After</a:t>
            </a:r>
            <a:r>
              <a:rPr lang="en-US" dirty="0"/>
              <a:t>: pre-allocate md and initialize it</a:t>
            </a:r>
          </a:p>
          <a:p>
            <a:r>
              <a:rPr lang="en-US" dirty="0"/>
              <a:t>Effect:</a:t>
            </a:r>
          </a:p>
          <a:p>
            <a:pPr lvl="1"/>
            <a:r>
              <a:rPr lang="en-US" dirty="0"/>
              <a:t>Reduce number of per-packet operations</a:t>
            </a:r>
          </a:p>
          <a:p>
            <a:pPr lvl="1"/>
            <a:r>
              <a:rPr lang="en-US" dirty="0"/>
              <a:t>Reduce cache misses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65B27C-1A59-094D-953B-A12580DC2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22996"/>
              </p:ext>
            </p:extLst>
          </p:nvPr>
        </p:nvGraphicFramePr>
        <p:xfrm>
          <a:off x="6615096" y="4595994"/>
          <a:ext cx="48641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4570E3E-0FA6-5147-9A6A-77D6DB04C305}"/>
              </a:ext>
            </a:extLst>
          </p:cNvPr>
          <p:cNvSpPr txBox="1"/>
          <p:nvPr/>
        </p:nvSpPr>
        <p:spPr>
          <a:xfrm>
            <a:off x="6719047" y="5720009"/>
            <a:ext cx="5039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Multiple 2KB </a:t>
            </a:r>
            <a:r>
              <a:rPr lang="en-US" sz="2200" dirty="0" err="1"/>
              <a:t>umem</a:t>
            </a:r>
            <a:r>
              <a:rPr lang="en-US" sz="2200" dirty="0"/>
              <a:t> chunk memory region</a:t>
            </a:r>
          </a:p>
          <a:p>
            <a:r>
              <a:rPr lang="en-US" sz="2200" dirty="0"/>
              <a:t>storing </a:t>
            </a:r>
            <a:r>
              <a:rPr lang="en-US" sz="2200" b="1" dirty="0">
                <a:solidFill>
                  <a:srgbClr val="0070C0"/>
                </a:solidFill>
              </a:rPr>
              <a:t>packet data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BD68420-1B4F-6B4C-8888-6F9483B07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924235"/>
              </p:ext>
            </p:extLst>
          </p:nvPr>
        </p:nvGraphicFramePr>
        <p:xfrm>
          <a:off x="6719047" y="2356106"/>
          <a:ext cx="415157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0AD0F51-98BE-844A-9779-E1F236998721}"/>
              </a:ext>
            </a:extLst>
          </p:cNvPr>
          <p:cNvSpPr txBox="1"/>
          <p:nvPr/>
        </p:nvSpPr>
        <p:spPr>
          <a:xfrm>
            <a:off x="6138033" y="1569382"/>
            <a:ext cx="5529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Packet metadata</a:t>
            </a:r>
            <a:r>
              <a:rPr lang="en-US" sz="2200" dirty="0"/>
              <a:t> in continuous memory region</a:t>
            </a:r>
          </a:p>
          <a:p>
            <a:pPr algn="ctr"/>
            <a:r>
              <a:rPr lang="en-US" sz="2200" dirty="0"/>
              <a:t>(struct </a:t>
            </a:r>
            <a:r>
              <a:rPr lang="en-US" sz="2200" dirty="0" err="1"/>
              <a:t>dp_packet</a:t>
            </a:r>
            <a:r>
              <a:rPr lang="en-US" sz="2200" dirty="0"/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08A871-DD1A-C246-8C75-57F2D390F774}"/>
              </a:ext>
            </a:extLst>
          </p:cNvPr>
          <p:cNvCxnSpPr/>
          <p:nvPr/>
        </p:nvCxnSpPr>
        <p:spPr>
          <a:xfrm flipH="1">
            <a:off x="7006018" y="3294847"/>
            <a:ext cx="66278" cy="2269116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A9B61E-F77D-434F-A7A0-F2157DE5A541}"/>
              </a:ext>
            </a:extLst>
          </p:cNvPr>
          <p:cNvSpPr txBox="1"/>
          <p:nvPr/>
        </p:nvSpPr>
        <p:spPr>
          <a:xfrm>
            <a:off x="7072296" y="3800770"/>
            <a:ext cx="463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One-to-one maps to AF_XDP </a:t>
            </a:r>
            <a:r>
              <a:rPr lang="en-US" sz="2400" dirty="0" err="1"/>
              <a:t>umem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26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 3-5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Packet data memory pool for AF_XDP</a:t>
            </a:r>
          </a:p>
          <a:p>
            <a:pPr lvl="1"/>
            <a:r>
              <a:rPr lang="en-US" dirty="0"/>
              <a:t>Fast data structure to GET and PUT free memory chunk</a:t>
            </a:r>
          </a:p>
          <a:p>
            <a:pPr lvl="1"/>
            <a:r>
              <a:rPr lang="en-US" dirty="0"/>
              <a:t>Effect: Reduce cache misses</a:t>
            </a:r>
          </a:p>
          <a:p>
            <a:pPr lvl="1"/>
            <a:endParaRPr lang="en-US" dirty="0"/>
          </a:p>
          <a:p>
            <a:r>
              <a:rPr lang="en-US" dirty="0"/>
              <a:t>Dedicated packet data pool per-device queue</a:t>
            </a:r>
          </a:p>
          <a:p>
            <a:pPr lvl="1"/>
            <a:r>
              <a:rPr lang="en-US" dirty="0"/>
              <a:t>Effect: Consume more memory but avoid mutex lock</a:t>
            </a:r>
          </a:p>
          <a:p>
            <a:pPr lvl="1"/>
            <a:endParaRPr lang="en-US" dirty="0"/>
          </a:p>
          <a:p>
            <a:r>
              <a:rPr lang="en-US" dirty="0"/>
              <a:t>Batching </a:t>
            </a:r>
            <a:r>
              <a:rPr lang="en-US" dirty="0" err="1"/>
              <a:t>sendmsg</a:t>
            </a:r>
            <a:r>
              <a:rPr lang="en-US" dirty="0"/>
              <a:t> system call</a:t>
            </a:r>
          </a:p>
          <a:p>
            <a:pPr lvl="1"/>
            <a:r>
              <a:rPr lang="en-US" dirty="0"/>
              <a:t>Effect: Reduce system call rate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9D829-E301-694A-99D2-902DC60AA2E6}"/>
              </a:ext>
            </a:extLst>
          </p:cNvPr>
          <p:cNvSpPr txBox="1"/>
          <p:nvPr/>
        </p:nvSpPr>
        <p:spPr>
          <a:xfrm>
            <a:off x="838200" y="6141190"/>
            <a:ext cx="730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Reference: Bringing the Power of </a:t>
            </a:r>
            <a:r>
              <a:rPr lang="en-US" dirty="0" err="1"/>
              <a:t>eBPF</a:t>
            </a:r>
            <a:r>
              <a:rPr lang="en-US" dirty="0"/>
              <a:t> to Open </a:t>
            </a:r>
            <a:r>
              <a:rPr lang="en-US" dirty="0" err="1"/>
              <a:t>vSwitch</a:t>
            </a:r>
            <a:r>
              <a:rPr lang="en-US" dirty="0"/>
              <a:t>, Linux Plumber 2018</a:t>
            </a:r>
          </a:p>
        </p:txBody>
      </p:sp>
    </p:spTree>
    <p:extLst>
      <p:ext uri="{BB962C8B-B14F-4D97-AF65-F5344CB8AC3E}">
        <p14:creationId xmlns:p14="http://schemas.microsoft.com/office/powerpoint/2010/main" val="38818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12C042-2999-CB4C-A269-D284C5F7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38D97E-84CD-0A4E-836D-5AC593A8A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9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EE66-A28D-3D4E-B692-0B7300EC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OVS AF_XDP RX drop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5759C-48D6-3F4C-BB66-1BAC62629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5465"/>
            <a:ext cx="10515600" cy="1961497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Monaco" pitchFamily="2" charset="0"/>
              </a:rPr>
              <a:t># </a:t>
            </a:r>
            <a:r>
              <a:rPr lang="en-US" dirty="0" err="1">
                <a:latin typeface="Monaco" pitchFamily="2" charset="0"/>
              </a:rPr>
              <a:t>ovs-ofctl</a:t>
            </a:r>
            <a:r>
              <a:rPr lang="en-US" dirty="0">
                <a:latin typeface="Monaco" pitchFamily="2" charset="0"/>
              </a:rPr>
              <a:t> add-flow br0 \</a:t>
            </a:r>
          </a:p>
          <a:p>
            <a:pPr marL="0" indent="0">
              <a:buNone/>
            </a:pPr>
            <a:r>
              <a:rPr lang="en-US" dirty="0">
                <a:latin typeface="Monaco" pitchFamily="2" charset="0"/>
              </a:rPr>
              <a:t>   "</a:t>
            </a:r>
            <a:r>
              <a:rPr lang="en-US" dirty="0" err="1">
                <a:latin typeface="Monaco" pitchFamily="2" charset="0"/>
              </a:rPr>
              <a:t>in_port</a:t>
            </a:r>
            <a:r>
              <a:rPr lang="en-US" dirty="0">
                <a:latin typeface="Monaco" pitchFamily="2" charset="0"/>
              </a:rPr>
              <a:t>=enp2s0, actions=</a:t>
            </a:r>
            <a:r>
              <a:rPr lang="en-US" dirty="0">
                <a:solidFill>
                  <a:srgbClr val="FF0000"/>
                </a:solidFill>
                <a:latin typeface="Monaco" pitchFamily="2" charset="0"/>
              </a:rPr>
              <a:t>drop</a:t>
            </a:r>
            <a:r>
              <a:rPr lang="en-US" dirty="0">
                <a:latin typeface="Monaco" pitchFamily="2" charset="0"/>
              </a:rPr>
              <a:t>"</a:t>
            </a:r>
          </a:p>
          <a:p>
            <a:pPr marL="0" indent="0">
              <a:buNone/>
            </a:pPr>
            <a:r>
              <a:rPr lang="en-US" dirty="0">
                <a:latin typeface="Monaco" pitchFamily="2" charset="0"/>
              </a:rPr>
              <a:t># </a:t>
            </a:r>
            <a:r>
              <a:rPr lang="en-US" dirty="0" err="1">
                <a:latin typeface="Monaco" pitchFamily="2" charset="0"/>
              </a:rPr>
              <a:t>ovs-appctl</a:t>
            </a:r>
            <a:r>
              <a:rPr lang="en-US" dirty="0">
                <a:latin typeface="Monaco" pitchFamily="2" charset="0"/>
              </a:rPr>
              <a:t> </a:t>
            </a:r>
            <a:r>
              <a:rPr lang="en-US" dirty="0" err="1">
                <a:latin typeface="Monaco" pitchFamily="2" charset="0"/>
              </a:rPr>
              <a:t>pmd</a:t>
            </a:r>
            <a:r>
              <a:rPr lang="en-US" dirty="0">
                <a:latin typeface="Monaco" pitchFamily="2" charset="0"/>
              </a:rPr>
              <a:t>-stats-show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BDB29E-932F-4F42-8A63-CBB4EACCC5AC}"/>
              </a:ext>
            </a:extLst>
          </p:cNvPr>
          <p:cNvSpPr/>
          <p:nvPr/>
        </p:nvSpPr>
        <p:spPr>
          <a:xfrm>
            <a:off x="3795913" y="1594023"/>
            <a:ext cx="3211562" cy="996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OVS AF_XDP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br0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054459-7E7E-8242-90B0-E2447FE2F899}"/>
              </a:ext>
            </a:extLst>
          </p:cNvPr>
          <p:cNvSpPr/>
          <p:nvPr/>
        </p:nvSpPr>
        <p:spPr>
          <a:xfrm>
            <a:off x="4933597" y="2518069"/>
            <a:ext cx="1022360" cy="4905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enp2s0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774F3D-7038-894E-A5C1-22FF95AEA723}"/>
              </a:ext>
            </a:extLst>
          </p:cNvPr>
          <p:cNvGrpSpPr/>
          <p:nvPr/>
        </p:nvGrpSpPr>
        <p:grpSpPr>
          <a:xfrm>
            <a:off x="5091135" y="2220891"/>
            <a:ext cx="1556971" cy="1581595"/>
            <a:chOff x="9450484" y="3067837"/>
            <a:chExt cx="1556971" cy="1581595"/>
          </a:xfrm>
        </p:grpSpPr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4E315DEE-D5FD-6F44-A9E6-35C57B5E6383}"/>
                </a:ext>
              </a:extLst>
            </p:cNvPr>
            <p:cNvSpPr/>
            <p:nvPr/>
          </p:nvSpPr>
          <p:spPr>
            <a:xfrm rot="10800000">
              <a:off x="9450484" y="3915786"/>
              <a:ext cx="414580" cy="73364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59164B-5A97-8B46-A2A8-121D5312B171}"/>
                </a:ext>
              </a:extLst>
            </p:cNvPr>
            <p:cNvSpPr txBox="1"/>
            <p:nvPr/>
          </p:nvSpPr>
          <p:spPr>
            <a:xfrm>
              <a:off x="10086818" y="3067837"/>
              <a:ext cx="9206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DROP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88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C5BC-B098-6844-A15F-AE05158A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1913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pmd</a:t>
            </a:r>
            <a:r>
              <a:rPr lang="en-US" sz="4000" dirty="0"/>
              <a:t>-stats-show (</a:t>
            </a:r>
            <a:r>
              <a:rPr lang="en-US" sz="4000" dirty="0" err="1"/>
              <a:t>rxdrop</a:t>
            </a:r>
            <a:r>
              <a:rPr lang="en-US" sz="40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0B8B6-6026-0149-9A5C-5F8A935A59B1}"/>
              </a:ext>
            </a:extLst>
          </p:cNvPr>
          <p:cNvSpPr txBox="1"/>
          <p:nvPr/>
        </p:nvSpPr>
        <p:spPr>
          <a:xfrm>
            <a:off x="974651" y="1233379"/>
            <a:ext cx="10249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pmd</a:t>
            </a:r>
            <a:r>
              <a:rPr lang="en-US" sz="2200" dirty="0"/>
              <a:t> thread </a:t>
            </a:r>
            <a:r>
              <a:rPr lang="en-US" sz="2200" dirty="0" err="1"/>
              <a:t>numa_id</a:t>
            </a:r>
            <a:r>
              <a:rPr lang="en-US" sz="2200" dirty="0"/>
              <a:t> 0 </a:t>
            </a:r>
            <a:r>
              <a:rPr lang="en-US" sz="2200" dirty="0" err="1"/>
              <a:t>core_id</a:t>
            </a:r>
            <a:r>
              <a:rPr lang="en-US" sz="2200" dirty="0"/>
              <a:t> 11:</a:t>
            </a:r>
          </a:p>
          <a:p>
            <a:r>
              <a:rPr lang="en-US" sz="2200" dirty="0"/>
              <a:t>  packets received: 2069687732</a:t>
            </a:r>
          </a:p>
          <a:p>
            <a:r>
              <a:rPr lang="en-US" sz="2200" dirty="0"/>
              <a:t>  packet </a:t>
            </a:r>
            <a:r>
              <a:rPr lang="en-US" sz="2200" dirty="0" err="1"/>
              <a:t>recirculations</a:t>
            </a:r>
            <a:r>
              <a:rPr lang="en-US" sz="2200" dirty="0"/>
              <a:t>: 0</a:t>
            </a:r>
          </a:p>
          <a:p>
            <a:r>
              <a:rPr lang="en-US" sz="2200" dirty="0"/>
              <a:t>  avg. </a:t>
            </a:r>
            <a:r>
              <a:rPr lang="en-US" sz="2200" dirty="0" err="1"/>
              <a:t>datapath</a:t>
            </a:r>
            <a:r>
              <a:rPr lang="en-US" sz="2200" dirty="0"/>
              <a:t> passes per packet: 1.00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emc</a:t>
            </a:r>
            <a:r>
              <a:rPr lang="en-US" sz="2200" dirty="0"/>
              <a:t> hits: 2069687636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smc</a:t>
            </a:r>
            <a:r>
              <a:rPr lang="en-US" sz="2200" dirty="0"/>
              <a:t> hits: 0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megaflow</a:t>
            </a:r>
            <a:r>
              <a:rPr lang="en-US" sz="2200" dirty="0"/>
              <a:t> hits: 95</a:t>
            </a:r>
          </a:p>
          <a:p>
            <a:r>
              <a:rPr lang="en-US" sz="2200" dirty="0"/>
              <a:t>  avg. </a:t>
            </a:r>
            <a:r>
              <a:rPr lang="en-US" sz="2200" b="1" dirty="0" err="1">
                <a:solidFill>
                  <a:srgbClr val="C00000"/>
                </a:solidFill>
              </a:rPr>
              <a:t>subtable</a:t>
            </a:r>
            <a:r>
              <a:rPr lang="en-US" sz="2200" b="1" dirty="0">
                <a:solidFill>
                  <a:srgbClr val="C00000"/>
                </a:solidFill>
              </a:rPr>
              <a:t> lookups</a:t>
            </a:r>
            <a:r>
              <a:rPr lang="en-US" sz="2200" dirty="0"/>
              <a:t> per </a:t>
            </a:r>
            <a:r>
              <a:rPr lang="en-US" sz="2200" dirty="0" err="1"/>
              <a:t>megaflow</a:t>
            </a:r>
            <a:r>
              <a:rPr lang="en-US" sz="2200" dirty="0"/>
              <a:t> hit: 1.00</a:t>
            </a:r>
          </a:p>
          <a:p>
            <a:r>
              <a:rPr lang="en-US" sz="2200" dirty="0"/>
              <a:t>  miss with success upcall: 1</a:t>
            </a:r>
          </a:p>
          <a:p>
            <a:r>
              <a:rPr lang="en-US" sz="2200" dirty="0"/>
              <a:t>  miss with failed upcall: 0</a:t>
            </a:r>
          </a:p>
          <a:p>
            <a:r>
              <a:rPr lang="en-US" sz="2200" dirty="0"/>
              <a:t>  avg. packets per output batch: 0.00</a:t>
            </a:r>
          </a:p>
          <a:p>
            <a:r>
              <a:rPr lang="en-US" sz="2200" dirty="0"/>
              <a:t>  idle cycles: 4196235931 (1.60%)</a:t>
            </a:r>
          </a:p>
          <a:p>
            <a:r>
              <a:rPr lang="en-US" sz="2200" dirty="0"/>
              <a:t>  processing cycles: 258609877383 (</a:t>
            </a:r>
            <a:r>
              <a:rPr lang="en-US" sz="2200" b="1" dirty="0">
                <a:solidFill>
                  <a:srgbClr val="C00000"/>
                </a:solidFill>
              </a:rPr>
              <a:t>98.40%</a:t>
            </a:r>
            <a:r>
              <a:rPr lang="en-US" sz="2200" dirty="0"/>
              <a:t>)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avg</a:t>
            </a:r>
            <a:r>
              <a:rPr lang="en-US" sz="2200" dirty="0"/>
              <a:t> cycles per packet: 126.98 (262806113314/2069687732)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avg</a:t>
            </a:r>
            <a:r>
              <a:rPr lang="en-US" sz="2200" dirty="0"/>
              <a:t> processing </a:t>
            </a:r>
            <a:r>
              <a:rPr lang="en-US" sz="2200" b="1" dirty="0">
                <a:solidFill>
                  <a:srgbClr val="0070C0"/>
                </a:solidFill>
              </a:rPr>
              <a:t>cycles</a:t>
            </a:r>
            <a:r>
              <a:rPr lang="en-US" sz="2200" dirty="0"/>
              <a:t> per packet: </a:t>
            </a:r>
            <a:r>
              <a:rPr lang="en-US" sz="2200" b="1" dirty="0">
                <a:solidFill>
                  <a:srgbClr val="C00000"/>
                </a:solidFill>
              </a:rPr>
              <a:t>124.95</a:t>
            </a:r>
            <a:r>
              <a:rPr lang="en-US" sz="2200" b="1" dirty="0"/>
              <a:t> </a:t>
            </a:r>
            <a:r>
              <a:rPr lang="en-US" sz="2200" dirty="0"/>
              <a:t>(258609877383/2069687732)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17320-4704-4149-A782-B91155603281}"/>
              </a:ext>
            </a:extLst>
          </p:cNvPr>
          <p:cNvSpPr txBox="1"/>
          <p:nvPr/>
        </p:nvSpPr>
        <p:spPr>
          <a:xfrm>
            <a:off x="9712045" y="5436972"/>
            <a:ext cx="1884427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120ns budget</a:t>
            </a:r>
          </a:p>
          <a:p>
            <a:r>
              <a:rPr lang="en-US" sz="2400" dirty="0"/>
              <a:t> for 20Mpps</a:t>
            </a:r>
          </a:p>
        </p:txBody>
      </p:sp>
    </p:spTree>
    <p:extLst>
      <p:ext uri="{BB962C8B-B14F-4D97-AF65-F5344CB8AC3E}">
        <p14:creationId xmlns:p14="http://schemas.microsoft.com/office/powerpoint/2010/main" val="302938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10A0-A9C3-5545-971C-271BF838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 record -p `</a:t>
            </a:r>
            <a:r>
              <a:rPr lang="en-US" sz="4000" dirty="0" err="1"/>
              <a:t>pidof</a:t>
            </a:r>
            <a:r>
              <a:rPr lang="en-US" sz="4000" dirty="0"/>
              <a:t> </a:t>
            </a:r>
            <a:r>
              <a:rPr lang="en-US" sz="4000" dirty="0" err="1"/>
              <a:t>ovs-vswitchd</a:t>
            </a:r>
            <a:r>
              <a:rPr lang="en-US" sz="4000" dirty="0"/>
              <a:t>` sleep 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7CB4A0-2E3C-134E-AE0C-3996D5120889}"/>
              </a:ext>
            </a:extLst>
          </p:cNvPr>
          <p:cNvSpPr/>
          <p:nvPr/>
        </p:nvSpPr>
        <p:spPr>
          <a:xfrm>
            <a:off x="51391" y="1494748"/>
            <a:ext cx="12089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   26.91%  pmd7      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ovs-vswitchd</a:t>
            </a:r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     [.] 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netdev_linux_rxq_xsk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   26.38%  pmd7      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ovs-vswitchd</a:t>
            </a:r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     [.] 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dp_netdev_input</a:t>
            </a:r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__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   24.65%  pmd7      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ovs-vswitchd</a:t>
            </a:r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     [.] 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miniflow_extract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    6.87%  pmd7      libc-2.23.so     [.] __memcmp_sse4_1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    3.27%  pmd7      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ovs-vswitchd</a:t>
            </a:r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     [.] </a:t>
            </a:r>
            <a:r>
              <a:rPr lang="en-US" sz="2400" dirty="0" err="1">
                <a:solidFill>
                  <a:srgbClr val="0070C0"/>
                </a:solidFill>
                <a:latin typeface="Monaco" pitchFamily="2" charset="0"/>
              </a:rPr>
              <a:t>umem_elem_push</a:t>
            </a:r>
            <a:endParaRPr lang="en-US" sz="2400" b="0" dirty="0">
              <a:solidFill>
                <a:srgbClr val="0070C0"/>
              </a:solidFill>
              <a:effectLst/>
              <a:latin typeface="Monaco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    3.06%  pmd7      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ovs-vswitchd</a:t>
            </a:r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     [.] 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odp_execute_actions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    2.03%  pmd7      </a:t>
            </a:r>
            <a:r>
              <a:rPr lang="en-US" sz="2400" dirty="0" err="1">
                <a:solidFill>
                  <a:srgbClr val="000000"/>
                </a:solidFill>
                <a:latin typeface="Monaco" pitchFamily="2" charset="0"/>
              </a:rPr>
              <a:t>ovs-vswitchd</a:t>
            </a:r>
            <a:r>
              <a:rPr lang="en-US" sz="2400" dirty="0">
                <a:solidFill>
                  <a:srgbClr val="000000"/>
                </a:solidFill>
                <a:latin typeface="Monaco" pitchFamily="2" charset="0"/>
              </a:rPr>
              <a:t>     [.] </a:t>
            </a:r>
            <a:r>
              <a:rPr lang="en-US" sz="2400" dirty="0" err="1">
                <a:solidFill>
                  <a:srgbClr val="0070C0"/>
                </a:solidFill>
                <a:latin typeface="Monaco" pitchFamily="2" charset="0"/>
              </a:rPr>
              <a:t>umem_elem_pop</a:t>
            </a:r>
            <a:endParaRPr lang="en-US" sz="2400" b="0" dirty="0">
              <a:solidFill>
                <a:srgbClr val="0070C0"/>
              </a:solidFill>
              <a:effectLst/>
              <a:latin typeface="Monaco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46EA5A-1D3E-2D45-9060-D9AC6B796A70}"/>
              </a:ext>
            </a:extLst>
          </p:cNvPr>
          <p:cNvSpPr txBox="1">
            <a:spLocks/>
          </p:cNvSpPr>
          <p:nvPr/>
        </p:nvSpPr>
        <p:spPr>
          <a:xfrm>
            <a:off x="838200" y="4172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84109-57E6-DE46-AEFF-0EE7BF541492}"/>
              </a:ext>
            </a:extLst>
          </p:cNvPr>
          <p:cNvSpPr txBox="1"/>
          <p:nvPr/>
        </p:nvSpPr>
        <p:spPr>
          <a:xfrm>
            <a:off x="402265" y="5327735"/>
            <a:ext cx="15900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0"/>
              </a:rPr>
              <a:t> PID USER      PR  NI    VIRT    RES    SHR S  %CPU %MEM     TIME+ COMMAND                                       </a:t>
            </a:r>
          </a:p>
          <a:p>
            <a:r>
              <a:rPr lang="en-US" dirty="0">
                <a:latin typeface="Monaco" pitchFamily="2" charset="0"/>
              </a:rPr>
              <a:t>   16 root      20   0       0      0      0 R </a:t>
            </a:r>
            <a:r>
              <a:rPr lang="en-US" dirty="0">
                <a:solidFill>
                  <a:srgbClr val="FF0000"/>
                </a:solidFill>
                <a:latin typeface="Monaco" pitchFamily="2" charset="0"/>
              </a:rPr>
              <a:t>100.0</a:t>
            </a:r>
            <a:r>
              <a:rPr lang="en-US" dirty="0">
                <a:latin typeface="Monaco" pitchFamily="2" charset="0"/>
              </a:rPr>
              <a:t>  0.0  75:16.85 </a:t>
            </a:r>
            <a:r>
              <a:rPr lang="en-US" dirty="0" err="1">
                <a:solidFill>
                  <a:srgbClr val="FF0000"/>
                </a:solidFill>
                <a:latin typeface="Monaco" pitchFamily="2" charset="0"/>
              </a:rPr>
              <a:t>ksoftirqd</a:t>
            </a:r>
            <a:r>
              <a:rPr lang="en-US" dirty="0">
                <a:solidFill>
                  <a:srgbClr val="FF0000"/>
                </a:solidFill>
                <a:latin typeface="Monaco" pitchFamily="2" charset="0"/>
              </a:rPr>
              <a:t>/1</a:t>
            </a:r>
            <a:r>
              <a:rPr lang="en-US" dirty="0">
                <a:latin typeface="Monaco" pitchFamily="2" charset="0"/>
              </a:rPr>
              <a:t>                                   </a:t>
            </a:r>
          </a:p>
          <a:p>
            <a:r>
              <a:rPr lang="en-US" dirty="0">
                <a:latin typeface="Monaco" pitchFamily="2" charset="0"/>
              </a:rPr>
              <a:t>21088 root      20   0  451400  52656   4968 S </a:t>
            </a:r>
            <a:r>
              <a:rPr lang="en-US" dirty="0">
                <a:solidFill>
                  <a:srgbClr val="FF0000"/>
                </a:solidFill>
                <a:latin typeface="Monaco" pitchFamily="2" charset="0"/>
              </a:rPr>
              <a:t>100.0</a:t>
            </a:r>
            <a:r>
              <a:rPr lang="en-US" dirty="0">
                <a:latin typeface="Monaco" pitchFamily="2" charset="0"/>
              </a:rPr>
              <a:t>  0.2   6:58.70 </a:t>
            </a:r>
            <a:r>
              <a:rPr lang="en-US" dirty="0" err="1">
                <a:solidFill>
                  <a:srgbClr val="FF0000"/>
                </a:solidFill>
                <a:latin typeface="Monaco" pitchFamily="2" charset="0"/>
              </a:rPr>
              <a:t>ovs-vswitchd</a:t>
            </a:r>
            <a:r>
              <a:rPr lang="en-US" dirty="0">
                <a:latin typeface="Monaco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018BB-89C5-1141-B7EB-88258612BB47}"/>
              </a:ext>
            </a:extLst>
          </p:cNvPr>
          <p:cNvSpPr txBox="1"/>
          <p:nvPr/>
        </p:nvSpPr>
        <p:spPr>
          <a:xfrm>
            <a:off x="10556673" y="3874699"/>
            <a:ext cx="10999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Mempool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overhead</a:t>
            </a:r>
          </a:p>
        </p:txBody>
      </p:sp>
    </p:spTree>
    <p:extLst>
      <p:ext uri="{BB962C8B-B14F-4D97-AF65-F5344CB8AC3E}">
        <p14:creationId xmlns:p14="http://schemas.microsoft.com/office/powerpoint/2010/main" val="13743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EE66-A28D-3D4E-B692-0B7300EC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OVS AF_XDP l2fwd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5759C-48D6-3F4C-BB66-1BAC62629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8863"/>
            <a:ext cx="10515600" cy="1598100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Monaco" pitchFamily="2" charset="0"/>
                <a:cs typeface="Magneto" panose="020F0502020204030204" pitchFamily="34" charset="0"/>
              </a:rPr>
              <a:t># </a:t>
            </a:r>
            <a:r>
              <a:rPr lang="en-US" dirty="0" err="1">
                <a:latin typeface="Monaco" pitchFamily="2" charset="0"/>
                <a:cs typeface="Magneto" panose="020F0502020204030204" pitchFamily="34" charset="0"/>
              </a:rPr>
              <a:t>ovs-ofctl</a:t>
            </a:r>
            <a:r>
              <a:rPr lang="en-US" dirty="0">
                <a:latin typeface="Monaco" pitchFamily="2" charset="0"/>
                <a:cs typeface="Magneto" panose="020F0502020204030204" pitchFamily="34" charset="0"/>
              </a:rPr>
              <a:t> add-flow br0 "</a:t>
            </a:r>
            <a:r>
              <a:rPr lang="en-US" dirty="0" err="1">
                <a:latin typeface="Monaco" pitchFamily="2" charset="0"/>
                <a:cs typeface="Magneto" panose="020F0502020204030204" pitchFamily="34" charset="0"/>
              </a:rPr>
              <a:t>in_port</a:t>
            </a:r>
            <a:r>
              <a:rPr lang="en-US" dirty="0">
                <a:latin typeface="Monaco" pitchFamily="2" charset="0"/>
                <a:cs typeface="Magneto" panose="020F0502020204030204" pitchFamily="34" charset="0"/>
              </a:rPr>
              <a:t>=</a:t>
            </a:r>
            <a:r>
              <a:rPr lang="en-US" dirty="0">
                <a:solidFill>
                  <a:srgbClr val="FF0000"/>
                </a:solidFill>
                <a:latin typeface="Monaco" pitchFamily="2" charset="0"/>
                <a:cs typeface="Magneto" panose="020F0502020204030204" pitchFamily="34" charset="0"/>
              </a:rPr>
              <a:t>enp2s0</a:t>
            </a:r>
            <a:r>
              <a:rPr lang="en-US" dirty="0">
                <a:latin typeface="Monaco" pitchFamily="2" charset="0"/>
                <a:cs typeface="Magneto" panose="020F0502020204030204" pitchFamily="34" charset="0"/>
              </a:rPr>
              <a:t> actions=\</a:t>
            </a:r>
          </a:p>
          <a:p>
            <a:pPr marL="0" indent="0">
              <a:buNone/>
            </a:pPr>
            <a:r>
              <a:rPr lang="en-US" dirty="0">
                <a:latin typeface="Monaco" pitchFamily="2" charset="0"/>
                <a:cs typeface="Magneto" panose="020F0502020204030204" pitchFamily="34" charset="0"/>
              </a:rPr>
              <a:t>    set_field:14-&gt;</a:t>
            </a:r>
            <a:r>
              <a:rPr lang="en-US" dirty="0" err="1">
                <a:latin typeface="Monaco" pitchFamily="2" charset="0"/>
                <a:cs typeface="Magneto" panose="020F0502020204030204" pitchFamily="34" charset="0"/>
              </a:rPr>
              <a:t>in_port</a:t>
            </a:r>
            <a:r>
              <a:rPr lang="en-US" dirty="0">
                <a:latin typeface="Monaco" pitchFamily="2" charset="0"/>
                <a:cs typeface="Magneto" panose="020F0502020204030204" pitchFamily="34" charset="0"/>
              </a:rPr>
              <a:t>,\</a:t>
            </a:r>
          </a:p>
          <a:p>
            <a:pPr marL="0" indent="0">
              <a:buNone/>
            </a:pPr>
            <a:r>
              <a:rPr lang="en-US" dirty="0">
                <a:latin typeface="Monaco" pitchFamily="2" charset="0"/>
                <a:cs typeface="Magneto" panose="020F0502020204030204" pitchFamily="34" charset="0"/>
              </a:rPr>
              <a:t>    set_field:a0:36:9f:33:b1:40-&gt;</a:t>
            </a:r>
            <a:r>
              <a:rPr lang="en-US" dirty="0" err="1">
                <a:latin typeface="Monaco" pitchFamily="2" charset="0"/>
                <a:cs typeface="Magneto" panose="020F0502020204030204" pitchFamily="34" charset="0"/>
              </a:rPr>
              <a:t>dl_src</a:t>
            </a:r>
            <a:r>
              <a:rPr lang="en-US" dirty="0">
                <a:latin typeface="Monaco" pitchFamily="2" charset="0"/>
                <a:cs typeface="Magneto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Monaco" pitchFamily="2" charset="0"/>
                <a:cs typeface="Magneto" panose="020F0502020204030204" pitchFamily="34" charset="0"/>
              </a:rPr>
              <a:t>enp2s0</a:t>
            </a:r>
            <a:r>
              <a:rPr lang="en-US" dirty="0">
                <a:latin typeface="Monaco" pitchFamily="2" charset="0"/>
                <a:cs typeface="Magneto" panose="020F0502020204030204" pitchFamily="34" charset="0"/>
              </a:rPr>
              <a:t>"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BDB29E-932F-4F42-8A63-CBB4EACCC5AC}"/>
              </a:ext>
            </a:extLst>
          </p:cNvPr>
          <p:cNvSpPr/>
          <p:nvPr/>
        </p:nvSpPr>
        <p:spPr>
          <a:xfrm>
            <a:off x="3519466" y="1853514"/>
            <a:ext cx="3211562" cy="8987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OVS AF_XDP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br0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054459-7E7E-8242-90B0-E2447FE2F899}"/>
              </a:ext>
            </a:extLst>
          </p:cNvPr>
          <p:cNvSpPr/>
          <p:nvPr/>
        </p:nvSpPr>
        <p:spPr>
          <a:xfrm>
            <a:off x="4657150" y="2680066"/>
            <a:ext cx="1064028" cy="49053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enp2s0</a:t>
            </a:r>
          </a:p>
        </p:txBody>
      </p:sp>
      <p:sp>
        <p:nvSpPr>
          <p:cNvPr id="10" name="U-Turn Arrow 9">
            <a:extLst>
              <a:ext uri="{FF2B5EF4-FFF2-40B4-BE49-F238E27FC236}">
                <a16:creationId xmlns:a16="http://schemas.microsoft.com/office/drawing/2014/main" id="{B1007752-E0BB-5445-A31D-CD118CFC4E76}"/>
              </a:ext>
            </a:extLst>
          </p:cNvPr>
          <p:cNvSpPr/>
          <p:nvPr/>
        </p:nvSpPr>
        <p:spPr>
          <a:xfrm>
            <a:off x="4886699" y="3062413"/>
            <a:ext cx="574249" cy="1059703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8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C5BC-B098-6844-A15F-AE05158A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56" y="117246"/>
            <a:ext cx="10515600" cy="1325563"/>
          </a:xfrm>
        </p:spPr>
        <p:txBody>
          <a:bodyPr/>
          <a:lstStyle/>
          <a:p>
            <a:r>
              <a:rPr lang="en-US" dirty="0" err="1"/>
              <a:t>pmd</a:t>
            </a:r>
            <a:r>
              <a:rPr lang="en-US" dirty="0"/>
              <a:t>-stats-show (l2fwd)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0B8B6-6026-0149-9A5C-5F8A935A59B1}"/>
              </a:ext>
            </a:extLst>
          </p:cNvPr>
          <p:cNvSpPr txBox="1"/>
          <p:nvPr/>
        </p:nvSpPr>
        <p:spPr>
          <a:xfrm>
            <a:off x="967563" y="1233378"/>
            <a:ext cx="10249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pmd</a:t>
            </a:r>
            <a:r>
              <a:rPr lang="en-US" sz="2200" dirty="0"/>
              <a:t> thread </a:t>
            </a:r>
            <a:r>
              <a:rPr lang="en-US" sz="2200" dirty="0" err="1"/>
              <a:t>numa_id</a:t>
            </a:r>
            <a:r>
              <a:rPr lang="en-US" sz="2200" dirty="0"/>
              <a:t> 0 </a:t>
            </a:r>
            <a:r>
              <a:rPr lang="en-US" sz="2200" dirty="0" err="1"/>
              <a:t>core_id</a:t>
            </a:r>
            <a:r>
              <a:rPr lang="en-US" sz="2200" dirty="0"/>
              <a:t> 11:</a:t>
            </a:r>
          </a:p>
          <a:p>
            <a:r>
              <a:rPr lang="en-US" sz="2200" dirty="0"/>
              <a:t>  packets received: 868900288</a:t>
            </a:r>
          </a:p>
          <a:p>
            <a:r>
              <a:rPr lang="en-US" sz="2200" dirty="0"/>
              <a:t>  packet </a:t>
            </a:r>
            <a:r>
              <a:rPr lang="en-US" sz="2200" dirty="0" err="1"/>
              <a:t>recirculations</a:t>
            </a:r>
            <a:r>
              <a:rPr lang="en-US" sz="2200" dirty="0"/>
              <a:t>: 0</a:t>
            </a:r>
          </a:p>
          <a:p>
            <a:r>
              <a:rPr lang="en-US" sz="2200" dirty="0"/>
              <a:t>  avg. </a:t>
            </a:r>
            <a:r>
              <a:rPr lang="en-US" sz="2200" dirty="0" err="1"/>
              <a:t>datapath</a:t>
            </a:r>
            <a:r>
              <a:rPr lang="en-US" sz="2200" dirty="0"/>
              <a:t> passes per packet: 1.00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emc</a:t>
            </a:r>
            <a:r>
              <a:rPr lang="en-US" sz="2200" dirty="0"/>
              <a:t> hits: 868900164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smc</a:t>
            </a:r>
            <a:r>
              <a:rPr lang="en-US" sz="2200" dirty="0"/>
              <a:t> hits: 0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megaflow</a:t>
            </a:r>
            <a:r>
              <a:rPr lang="en-US" sz="2200" dirty="0"/>
              <a:t> hits: 122</a:t>
            </a:r>
          </a:p>
          <a:p>
            <a:r>
              <a:rPr lang="en-US" sz="2200" dirty="0"/>
              <a:t>  avg. </a:t>
            </a:r>
            <a:r>
              <a:rPr lang="en-US" sz="2200" dirty="0" err="1"/>
              <a:t>subtable</a:t>
            </a:r>
            <a:r>
              <a:rPr lang="en-US" sz="2200" dirty="0"/>
              <a:t> lookups per </a:t>
            </a:r>
            <a:r>
              <a:rPr lang="en-US" sz="2200" dirty="0" err="1"/>
              <a:t>megaflow</a:t>
            </a:r>
            <a:r>
              <a:rPr lang="en-US" sz="2200" dirty="0"/>
              <a:t> hit: 1.00</a:t>
            </a:r>
          </a:p>
          <a:p>
            <a:r>
              <a:rPr lang="en-US" sz="2200" dirty="0"/>
              <a:t>  miss with success upcall: 2</a:t>
            </a:r>
          </a:p>
          <a:p>
            <a:r>
              <a:rPr lang="en-US" sz="2200" dirty="0"/>
              <a:t>  miss with failed upcall: 0</a:t>
            </a:r>
          </a:p>
          <a:p>
            <a:r>
              <a:rPr lang="en-US" sz="2200" dirty="0"/>
              <a:t>  </a:t>
            </a:r>
            <a:r>
              <a:rPr lang="en-US" sz="2200" b="1" dirty="0">
                <a:solidFill>
                  <a:srgbClr val="0070C0"/>
                </a:solidFill>
              </a:rPr>
              <a:t>avg. packets per output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0070C0"/>
                </a:solidFill>
              </a:rPr>
              <a:t>batch</a:t>
            </a:r>
            <a:r>
              <a:rPr lang="en-US" sz="2200" b="1" dirty="0">
                <a:solidFill>
                  <a:srgbClr val="C00000"/>
                </a:solidFill>
              </a:rPr>
              <a:t>: </a:t>
            </a:r>
            <a:r>
              <a:rPr lang="en-US" sz="2200" b="1" dirty="0">
                <a:solidFill>
                  <a:srgbClr val="FF0000"/>
                </a:solidFill>
              </a:rPr>
              <a:t>30.57</a:t>
            </a:r>
          </a:p>
          <a:p>
            <a:r>
              <a:rPr lang="en-US" sz="2200" dirty="0"/>
              <a:t>  idle cycles: 3344425951 (2.09%)</a:t>
            </a:r>
          </a:p>
          <a:p>
            <a:r>
              <a:rPr lang="en-US" sz="2200" dirty="0"/>
              <a:t>  processing cycles: 157004675952 (97.91%)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avg</a:t>
            </a:r>
            <a:r>
              <a:rPr lang="en-US" sz="2200" dirty="0"/>
              <a:t> cycles per packet: 184.54 (160349101903/868900288)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avg</a:t>
            </a:r>
            <a:r>
              <a:rPr lang="en-US" sz="2200" dirty="0"/>
              <a:t> processing </a:t>
            </a:r>
            <a:r>
              <a:rPr lang="en-US" sz="2200" b="1" dirty="0">
                <a:solidFill>
                  <a:srgbClr val="0070C0"/>
                </a:solidFill>
              </a:rPr>
              <a:t>cycles</a:t>
            </a:r>
            <a:r>
              <a:rPr lang="en-US" sz="2200" dirty="0"/>
              <a:t> per packet: </a:t>
            </a:r>
            <a:r>
              <a:rPr lang="en-US" sz="2200" b="1" dirty="0">
                <a:solidFill>
                  <a:srgbClr val="FF0000"/>
                </a:solidFill>
              </a:rPr>
              <a:t>180.69</a:t>
            </a:r>
            <a:r>
              <a:rPr lang="en-US" sz="2200" dirty="0"/>
              <a:t> (157004675952/868900288)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80CFF-1E4F-F647-B46E-0EB7959C6FCA}"/>
              </a:ext>
            </a:extLst>
          </p:cNvPr>
          <p:cNvSpPr txBox="1"/>
          <p:nvPr/>
        </p:nvSpPr>
        <p:spPr>
          <a:xfrm>
            <a:off x="8563233" y="5162957"/>
            <a:ext cx="332520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Extra ~55 cycles for send </a:t>
            </a:r>
          </a:p>
        </p:txBody>
      </p:sp>
    </p:spTree>
    <p:extLst>
      <p:ext uri="{BB962C8B-B14F-4D97-AF65-F5344CB8AC3E}">
        <p14:creationId xmlns:p14="http://schemas.microsoft.com/office/powerpoint/2010/main" val="162845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10A0-A9C3-5545-971C-271BF838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 record -p `</a:t>
            </a:r>
            <a:r>
              <a:rPr lang="en-US" sz="4000" dirty="0" err="1"/>
              <a:t>pidof</a:t>
            </a:r>
            <a:r>
              <a:rPr lang="en-US" sz="4000" dirty="0"/>
              <a:t> </a:t>
            </a:r>
            <a:r>
              <a:rPr lang="en-US" sz="4000" dirty="0" err="1"/>
              <a:t>ovs-vswitchd</a:t>
            </a:r>
            <a:r>
              <a:rPr lang="en-US" sz="4000" dirty="0"/>
              <a:t>` sleep 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7CB4A0-2E3C-134E-AE0C-3996D5120889}"/>
              </a:ext>
            </a:extLst>
          </p:cNvPr>
          <p:cNvSpPr/>
          <p:nvPr/>
        </p:nvSpPr>
        <p:spPr>
          <a:xfrm>
            <a:off x="464288" y="1967135"/>
            <a:ext cx="120892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effectLst/>
                <a:latin typeface="Monaco" pitchFamily="2" charset="0"/>
              </a:rPr>
              <a:t>  25.92%  pmd7     </a:t>
            </a:r>
            <a:r>
              <a:rPr lang="en-US" sz="2400" b="0" dirty="0" err="1">
                <a:effectLst/>
                <a:latin typeface="Monaco" pitchFamily="2" charset="0"/>
              </a:rPr>
              <a:t>ovs-vswitchd</a:t>
            </a:r>
            <a:r>
              <a:rPr lang="en-US" sz="2400" b="0" dirty="0">
                <a:effectLst/>
                <a:latin typeface="Monaco" pitchFamily="2" charset="0"/>
              </a:rPr>
              <a:t>    [.] </a:t>
            </a:r>
            <a:r>
              <a:rPr lang="en-US" sz="2400" b="0" dirty="0" err="1">
                <a:effectLst/>
                <a:latin typeface="Monaco" pitchFamily="2" charset="0"/>
              </a:rPr>
              <a:t>netdev_linux_rxq_xsk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b="0" dirty="0">
                <a:effectLst/>
                <a:latin typeface="Monaco" pitchFamily="2" charset="0"/>
              </a:rPr>
              <a:t>  17.75%  pmd7     </a:t>
            </a:r>
            <a:r>
              <a:rPr lang="en-US" sz="2400" b="0" dirty="0" err="1">
                <a:effectLst/>
                <a:latin typeface="Monaco" pitchFamily="2" charset="0"/>
              </a:rPr>
              <a:t>ovs-vswitchd</a:t>
            </a:r>
            <a:r>
              <a:rPr lang="en-US" sz="2400" b="0" dirty="0">
                <a:effectLst/>
                <a:latin typeface="Monaco" pitchFamily="2" charset="0"/>
              </a:rPr>
              <a:t>    [.] </a:t>
            </a:r>
            <a:r>
              <a:rPr lang="en-US" sz="2400" b="0" dirty="0" err="1">
                <a:effectLst/>
                <a:latin typeface="Monaco" pitchFamily="2" charset="0"/>
              </a:rPr>
              <a:t>dp_netdev_input</a:t>
            </a:r>
            <a:r>
              <a:rPr lang="en-US" sz="2400" b="0" dirty="0">
                <a:effectLst/>
                <a:latin typeface="Monaco" pitchFamily="2" charset="0"/>
              </a:rPr>
              <a:t>__</a:t>
            </a:r>
          </a:p>
          <a:p>
            <a:r>
              <a:rPr lang="en-US" sz="2400" b="0" dirty="0">
                <a:effectLst/>
                <a:latin typeface="Monaco" pitchFamily="2" charset="0"/>
              </a:rPr>
              <a:t>  16.55%  pmd7     </a:t>
            </a:r>
            <a:r>
              <a:rPr lang="en-US" sz="2400" b="0" dirty="0" err="1">
                <a:effectLst/>
                <a:latin typeface="Monaco" pitchFamily="2" charset="0"/>
              </a:rPr>
              <a:t>ovs-vswitchd</a:t>
            </a:r>
            <a:r>
              <a:rPr lang="en-US" sz="2400" b="0" dirty="0">
                <a:effectLst/>
                <a:latin typeface="Monaco" pitchFamily="2" charset="0"/>
              </a:rPr>
              <a:t>    [.] </a:t>
            </a:r>
            <a:r>
              <a:rPr lang="en-US" sz="2400" b="0" dirty="0" err="1">
                <a:solidFill>
                  <a:srgbClr val="C00000"/>
                </a:solidFill>
                <a:effectLst/>
                <a:latin typeface="Monaco" pitchFamily="2" charset="0"/>
              </a:rPr>
              <a:t>netdev_linux_send</a:t>
            </a:r>
            <a:endParaRPr lang="en-US" sz="2400" b="0" dirty="0">
              <a:solidFill>
                <a:srgbClr val="C00000"/>
              </a:solidFill>
              <a:effectLst/>
              <a:latin typeface="Monaco" pitchFamily="2" charset="0"/>
            </a:endParaRPr>
          </a:p>
          <a:p>
            <a:r>
              <a:rPr lang="en-US" sz="2400" b="0" dirty="0">
                <a:effectLst/>
                <a:latin typeface="Monaco" pitchFamily="2" charset="0"/>
              </a:rPr>
              <a:t>  16.10%  pmd7     </a:t>
            </a:r>
            <a:r>
              <a:rPr lang="en-US" sz="2400" b="0" dirty="0" err="1">
                <a:effectLst/>
                <a:latin typeface="Monaco" pitchFamily="2" charset="0"/>
              </a:rPr>
              <a:t>ovs-vswitchd</a:t>
            </a:r>
            <a:r>
              <a:rPr lang="en-US" sz="2400" b="0" dirty="0">
                <a:effectLst/>
                <a:latin typeface="Monaco" pitchFamily="2" charset="0"/>
              </a:rPr>
              <a:t>    [.] </a:t>
            </a:r>
            <a:r>
              <a:rPr lang="en-US" sz="2400" b="0" dirty="0" err="1">
                <a:effectLst/>
                <a:latin typeface="Monaco" pitchFamily="2" charset="0"/>
              </a:rPr>
              <a:t>miniflow_extract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b="0" dirty="0">
                <a:effectLst/>
                <a:latin typeface="Monaco" pitchFamily="2" charset="0"/>
              </a:rPr>
              <a:t>   4.78%  pmd7     libc-2.23.so    [.] __memcmp_sse4_1</a:t>
            </a:r>
          </a:p>
          <a:p>
            <a:r>
              <a:rPr lang="en-US" sz="2400" b="0" dirty="0">
                <a:effectLst/>
                <a:latin typeface="Monaco" pitchFamily="2" charset="0"/>
              </a:rPr>
              <a:t>   3.67%  pmd7     </a:t>
            </a:r>
            <a:r>
              <a:rPr lang="en-US" sz="2400" b="0" dirty="0" err="1">
                <a:effectLst/>
                <a:latin typeface="Monaco" pitchFamily="2" charset="0"/>
              </a:rPr>
              <a:t>ovs-vswitchd</a:t>
            </a:r>
            <a:r>
              <a:rPr lang="en-US" sz="2400" b="0" dirty="0">
                <a:effectLst/>
                <a:latin typeface="Monaco" pitchFamily="2" charset="0"/>
              </a:rPr>
              <a:t>    [.] </a:t>
            </a:r>
            <a:r>
              <a:rPr lang="en-US" sz="2400" b="0" dirty="0" err="1">
                <a:effectLst/>
                <a:latin typeface="Monaco" pitchFamily="2" charset="0"/>
              </a:rPr>
              <a:t>dp_execute_cb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b="0" dirty="0">
                <a:effectLst/>
                <a:latin typeface="Monaco" pitchFamily="2" charset="0"/>
              </a:rPr>
              <a:t>   2.86%  pmd7     </a:t>
            </a:r>
            <a:r>
              <a:rPr lang="en-US" sz="2400" b="0" dirty="0" err="1">
                <a:effectLst/>
                <a:latin typeface="Monaco" pitchFamily="2" charset="0"/>
              </a:rPr>
              <a:t>ovs-vswitchd</a:t>
            </a:r>
            <a:r>
              <a:rPr lang="en-US" sz="2400" b="0" dirty="0">
                <a:effectLst/>
                <a:latin typeface="Monaco" pitchFamily="2" charset="0"/>
              </a:rPr>
              <a:t>    [.] </a:t>
            </a:r>
            <a:r>
              <a:rPr lang="en-US" sz="2400" b="0" dirty="0">
                <a:solidFill>
                  <a:srgbClr val="0070C0"/>
                </a:solidFill>
                <a:effectLst/>
                <a:latin typeface="Monaco" pitchFamily="2" charset="0"/>
              </a:rPr>
              <a:t>__</a:t>
            </a:r>
            <a:r>
              <a:rPr lang="en-US" sz="2400" b="0" dirty="0" err="1">
                <a:solidFill>
                  <a:srgbClr val="0070C0"/>
                </a:solidFill>
                <a:effectLst/>
                <a:latin typeface="Monaco" pitchFamily="2" charset="0"/>
              </a:rPr>
              <a:t>umem_elem_push</a:t>
            </a:r>
            <a:endParaRPr lang="en-US" sz="2400" b="0" dirty="0">
              <a:solidFill>
                <a:srgbClr val="0070C0"/>
              </a:solidFill>
              <a:effectLst/>
              <a:latin typeface="Monaco" pitchFamily="2" charset="0"/>
            </a:endParaRPr>
          </a:p>
          <a:p>
            <a:r>
              <a:rPr lang="en-US" sz="2400" b="0" dirty="0">
                <a:effectLst/>
                <a:latin typeface="Monaco" pitchFamily="2" charset="0"/>
              </a:rPr>
              <a:t>   2.46%  pmd7     </a:t>
            </a:r>
            <a:r>
              <a:rPr lang="en-US" sz="2400" b="0" dirty="0" err="1">
                <a:effectLst/>
                <a:latin typeface="Monaco" pitchFamily="2" charset="0"/>
              </a:rPr>
              <a:t>ovs-vswitchd</a:t>
            </a:r>
            <a:r>
              <a:rPr lang="en-US" sz="2400" b="0" dirty="0">
                <a:effectLst/>
                <a:latin typeface="Monaco" pitchFamily="2" charset="0"/>
              </a:rPr>
              <a:t>    [.] </a:t>
            </a:r>
            <a:r>
              <a:rPr lang="en-US" sz="2400" b="0" dirty="0">
                <a:solidFill>
                  <a:srgbClr val="0070C0"/>
                </a:solidFill>
                <a:effectLst/>
                <a:latin typeface="Monaco" pitchFamily="2" charset="0"/>
              </a:rPr>
              <a:t>__</a:t>
            </a:r>
            <a:r>
              <a:rPr lang="en-US" sz="2400" b="0" dirty="0" err="1">
                <a:solidFill>
                  <a:srgbClr val="0070C0"/>
                </a:solidFill>
                <a:effectLst/>
                <a:latin typeface="Monaco" pitchFamily="2" charset="0"/>
              </a:rPr>
              <a:t>umem_elem_pop</a:t>
            </a:r>
            <a:endParaRPr lang="en-US" sz="2400" b="0" dirty="0">
              <a:solidFill>
                <a:srgbClr val="0070C0"/>
              </a:solidFill>
              <a:effectLst/>
              <a:latin typeface="Monaco" pitchFamily="2" charset="0"/>
            </a:endParaRPr>
          </a:p>
          <a:p>
            <a:r>
              <a:rPr lang="en-US" sz="2400" b="0" dirty="0">
                <a:effectLst/>
                <a:latin typeface="Monaco" pitchFamily="2" charset="0"/>
              </a:rPr>
              <a:t>   1.96%  pmd7     </a:t>
            </a:r>
            <a:r>
              <a:rPr lang="en-US" sz="2400" b="0" dirty="0" err="1">
                <a:effectLst/>
                <a:latin typeface="Monaco" pitchFamily="2" charset="0"/>
              </a:rPr>
              <a:t>ovs-vswitchd</a:t>
            </a:r>
            <a:r>
              <a:rPr lang="en-US" sz="2400" b="0" dirty="0">
                <a:effectLst/>
                <a:latin typeface="Monaco" pitchFamily="2" charset="0"/>
              </a:rPr>
              <a:t>    [.] </a:t>
            </a:r>
            <a:r>
              <a:rPr lang="en-US" sz="2400" b="0" dirty="0" err="1">
                <a:effectLst/>
                <a:latin typeface="Monaco" pitchFamily="2" charset="0"/>
              </a:rPr>
              <a:t>non_atomic_ullong_add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b="0" dirty="0">
                <a:effectLst/>
                <a:latin typeface="Monaco" pitchFamily="2" charset="0"/>
              </a:rPr>
              <a:t>   1.69%  pmd7     </a:t>
            </a:r>
            <a:r>
              <a:rPr lang="en-US" sz="2400" b="0" dirty="0" err="1">
                <a:effectLst/>
                <a:latin typeface="Monaco" pitchFamily="2" charset="0"/>
              </a:rPr>
              <a:t>ovs-vswitchd</a:t>
            </a:r>
            <a:r>
              <a:rPr lang="en-US" sz="2400" b="0" dirty="0">
                <a:effectLst/>
                <a:latin typeface="Monaco" pitchFamily="2" charset="0"/>
              </a:rPr>
              <a:t>    [.] </a:t>
            </a:r>
            <a:r>
              <a:rPr lang="en-US" sz="2400" b="0" dirty="0" err="1">
                <a:effectLst/>
                <a:latin typeface="Monaco" pitchFamily="2" charset="0"/>
              </a:rPr>
              <a:t>dp_netdev_pmd_flush</a:t>
            </a:r>
            <a:endParaRPr lang="en-US" sz="2400" b="0" dirty="0">
              <a:effectLst/>
              <a:latin typeface="Monaco" pitchFamily="2" charset="0"/>
            </a:endParaRPr>
          </a:p>
          <a:p>
            <a:r>
              <a:rPr lang="en-US" sz="2400" dirty="0">
                <a:latin typeface="Monaco" pitchFamily="2" charset="0"/>
              </a:rPr>
              <a:t>                                         </a:t>
            </a:r>
            <a:r>
              <a:rPr lang="en-US" sz="2400" b="0" dirty="0">
                <a:effectLst/>
                <a:latin typeface="Monaco" pitchFamily="2" charset="0"/>
              </a:rPr>
              <a:t>_</a:t>
            </a:r>
            <a:r>
              <a:rPr lang="en-US" sz="2400" b="0" dirty="0" err="1">
                <a:effectLst/>
                <a:latin typeface="Monaco" pitchFamily="2" charset="0"/>
              </a:rPr>
              <a:t>output_on_port</a:t>
            </a:r>
            <a:endParaRPr lang="en-US" sz="2400" b="0" dirty="0">
              <a:effectLst/>
              <a:latin typeface="Monac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74185-C19A-DC49-A217-3C0CCC783B8B}"/>
              </a:ext>
            </a:extLst>
          </p:cNvPr>
          <p:cNvSpPr txBox="1"/>
          <p:nvPr/>
        </p:nvSpPr>
        <p:spPr>
          <a:xfrm>
            <a:off x="925033" y="6230679"/>
            <a:ext cx="318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results are similar to </a:t>
            </a:r>
            <a:r>
              <a:rPr lang="en-US" dirty="0" err="1"/>
              <a:t>rxdrop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DB441-0D09-9945-A9FE-872BEF290BC1}"/>
              </a:ext>
            </a:extLst>
          </p:cNvPr>
          <p:cNvSpPr txBox="1"/>
          <p:nvPr/>
        </p:nvSpPr>
        <p:spPr>
          <a:xfrm>
            <a:off x="10803809" y="4236013"/>
            <a:ext cx="10999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Mempool</a:t>
            </a:r>
            <a:endParaRPr lang="en-US" dirty="0"/>
          </a:p>
          <a:p>
            <a:r>
              <a:rPr lang="en-US" dirty="0"/>
              <a:t>overhead</a:t>
            </a:r>
          </a:p>
        </p:txBody>
      </p:sp>
    </p:spTree>
    <p:extLst>
      <p:ext uri="{BB962C8B-B14F-4D97-AF65-F5344CB8AC3E}">
        <p14:creationId xmlns:p14="http://schemas.microsoft.com/office/powerpoint/2010/main" val="1721907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7E1B29-D476-3C4F-9FD1-A86C67A89412}"/>
              </a:ext>
            </a:extLst>
          </p:cNvPr>
          <p:cNvSpPr txBox="1"/>
          <p:nvPr/>
        </p:nvSpPr>
        <p:spPr>
          <a:xfrm>
            <a:off x="1035908" y="4872995"/>
            <a:ext cx="9360255" cy="178510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Monaco" pitchFamily="2" charset="0"/>
              </a:rPr>
              <a:t># ./configure --with-</a:t>
            </a:r>
            <a:r>
              <a:rPr lang="en-US" sz="2200" dirty="0" err="1">
                <a:latin typeface="Monaco" pitchFamily="2" charset="0"/>
              </a:rPr>
              <a:t>dpdk</a:t>
            </a:r>
            <a:r>
              <a:rPr lang="en-US" sz="2200" dirty="0">
                <a:latin typeface="Monaco" pitchFamily="2" charset="0"/>
              </a:rPr>
              <a:t>=</a:t>
            </a:r>
          </a:p>
          <a:p>
            <a:r>
              <a:rPr lang="en-US" sz="2200" dirty="0">
                <a:latin typeface="Monaco" pitchFamily="2" charset="0"/>
              </a:rPr>
              <a:t># </a:t>
            </a:r>
            <a:r>
              <a:rPr lang="en-US" sz="2200" dirty="0" err="1">
                <a:latin typeface="Monaco" pitchFamily="2" charset="0"/>
              </a:rPr>
              <a:t>ovs-ofctl</a:t>
            </a:r>
            <a:r>
              <a:rPr lang="en-US" sz="2200" dirty="0">
                <a:latin typeface="Monaco" pitchFamily="2" charset="0"/>
              </a:rPr>
              <a:t> add-flow br0 "</a:t>
            </a:r>
            <a:r>
              <a:rPr lang="en-US" sz="2200" dirty="0" err="1">
                <a:latin typeface="Monaco" pitchFamily="2" charset="0"/>
              </a:rPr>
              <a:t>in_port</a:t>
            </a:r>
            <a:r>
              <a:rPr lang="en-US" sz="2200" dirty="0">
                <a:latin typeface="Monaco" pitchFamily="2" charset="0"/>
              </a:rPr>
              <a:t>=enp2s0, \</a:t>
            </a:r>
          </a:p>
          <a:p>
            <a:r>
              <a:rPr lang="en-US" sz="2200" dirty="0">
                <a:latin typeface="Monaco" pitchFamily="2" charset="0"/>
              </a:rPr>
              <a:t>                          actions=output:vhost-user-1"</a:t>
            </a:r>
          </a:p>
          <a:p>
            <a:r>
              <a:rPr lang="en-US" sz="2200" dirty="0">
                <a:latin typeface="Monaco" pitchFamily="2" charset="0"/>
              </a:rPr>
              <a:t># </a:t>
            </a:r>
            <a:r>
              <a:rPr lang="en-US" sz="2200" dirty="0" err="1">
                <a:latin typeface="Monaco" pitchFamily="2" charset="0"/>
              </a:rPr>
              <a:t>ovs-ofctl</a:t>
            </a:r>
            <a:r>
              <a:rPr lang="en-US" sz="2200" dirty="0">
                <a:latin typeface="Monaco" pitchFamily="2" charset="0"/>
              </a:rPr>
              <a:t> add-flow br0 "</a:t>
            </a:r>
            <a:r>
              <a:rPr lang="en-US" sz="2200" dirty="0" err="1">
                <a:latin typeface="Monaco" pitchFamily="2" charset="0"/>
              </a:rPr>
              <a:t>in_port</a:t>
            </a:r>
            <a:r>
              <a:rPr lang="en-US" sz="2200" dirty="0">
                <a:latin typeface="Monaco" pitchFamily="2" charset="0"/>
              </a:rPr>
              <a:t>=vhost-user-1,\</a:t>
            </a:r>
          </a:p>
          <a:p>
            <a:r>
              <a:rPr lang="en-US" sz="2200" dirty="0">
                <a:latin typeface="Monaco" pitchFamily="2" charset="0"/>
              </a:rPr>
              <a:t>                          actions=output:enp2s0"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9BB1E-C2D5-E647-9394-5403A113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AF_XDP PVP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0C27-0DC4-2D43-AA37-2AE4E9ED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QEMU 3.0.0</a:t>
            </a:r>
          </a:p>
          <a:p>
            <a:r>
              <a:rPr lang="en-US" dirty="0"/>
              <a:t>VM Ubuntu 18.04</a:t>
            </a:r>
          </a:p>
          <a:p>
            <a:r>
              <a:rPr lang="en-US" dirty="0"/>
              <a:t>DPDK stable 17.11.4</a:t>
            </a:r>
          </a:p>
          <a:p>
            <a:r>
              <a:rPr lang="en-US" dirty="0"/>
              <a:t>OVS-DPDK </a:t>
            </a:r>
            <a:r>
              <a:rPr lang="en-US" dirty="0" err="1"/>
              <a:t>vhostuserclient</a:t>
            </a:r>
            <a:r>
              <a:rPr lang="en-US" dirty="0"/>
              <a:t> port</a:t>
            </a:r>
          </a:p>
          <a:p>
            <a:pPr lvl="1"/>
            <a:r>
              <a:rPr lang="en-US" dirty="0" err="1"/>
              <a:t>options:dq-zero-copy</a:t>
            </a:r>
            <a:r>
              <a:rPr lang="en-US" dirty="0"/>
              <a:t>=true</a:t>
            </a:r>
          </a:p>
          <a:p>
            <a:pPr lvl="1"/>
            <a:r>
              <a:rPr lang="en-US" dirty="0" err="1"/>
              <a:t>options:n_txq_desc</a:t>
            </a:r>
            <a:r>
              <a:rPr lang="en-US" dirty="0"/>
              <a:t>=128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684D33-3F96-9D40-A5DB-92E6C054E8B9}"/>
              </a:ext>
            </a:extLst>
          </p:cNvPr>
          <p:cNvGrpSpPr/>
          <p:nvPr/>
        </p:nvGrpSpPr>
        <p:grpSpPr>
          <a:xfrm>
            <a:off x="7861451" y="1003885"/>
            <a:ext cx="4036738" cy="3869110"/>
            <a:chOff x="6224037" y="1971452"/>
            <a:chExt cx="4036738" cy="386911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299D394-4CFB-6944-81EA-FD22091A9555}"/>
                </a:ext>
              </a:extLst>
            </p:cNvPr>
            <p:cNvSpPr/>
            <p:nvPr/>
          </p:nvSpPr>
          <p:spPr>
            <a:xfrm>
              <a:off x="6224037" y="4523087"/>
              <a:ext cx="3211562" cy="91300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OVS AF_XDP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br0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9B5FA7A-EEC3-D847-9D8C-4E78AF4A1EBD}"/>
                </a:ext>
              </a:extLst>
            </p:cNvPr>
            <p:cNvSpPr/>
            <p:nvPr/>
          </p:nvSpPr>
          <p:spPr>
            <a:xfrm>
              <a:off x="6224037" y="3664773"/>
              <a:ext cx="3211562" cy="60478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QEMU + </a:t>
              </a:r>
              <a:r>
                <a:rPr lang="en-US" sz="2800" b="1" dirty="0" err="1">
                  <a:solidFill>
                    <a:srgbClr val="002060"/>
                  </a:solidFill>
                </a:rPr>
                <a:t>vhost</a:t>
              </a:r>
              <a:r>
                <a:rPr lang="en-US" sz="2800" b="1" dirty="0">
                  <a:solidFill>
                    <a:srgbClr val="002060"/>
                  </a:solidFill>
                </a:rPr>
                <a:t>-user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3E3EFA9-4814-3B4B-9AF2-FB3713CBF245}"/>
                </a:ext>
              </a:extLst>
            </p:cNvPr>
            <p:cNvSpPr/>
            <p:nvPr/>
          </p:nvSpPr>
          <p:spPr>
            <a:xfrm>
              <a:off x="6224037" y="1971452"/>
              <a:ext cx="3211562" cy="93118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VM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XDP redirect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6755243-ABD7-324E-A3FB-FE4E8698BE24}"/>
                </a:ext>
              </a:extLst>
            </p:cNvPr>
            <p:cNvSpPr/>
            <p:nvPr/>
          </p:nvSpPr>
          <p:spPr>
            <a:xfrm>
              <a:off x="6224037" y="5350030"/>
              <a:ext cx="1270192" cy="4905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enp2s0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D1590EF-D58E-C042-B051-786C0926E8E8}"/>
                </a:ext>
              </a:extLst>
            </p:cNvPr>
            <p:cNvSpPr/>
            <p:nvPr/>
          </p:nvSpPr>
          <p:spPr>
            <a:xfrm>
              <a:off x="6224037" y="2829563"/>
              <a:ext cx="834210" cy="43074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</a:rPr>
                <a:t>virtio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U-Turn Arrow 8">
              <a:extLst>
                <a:ext uri="{FF2B5EF4-FFF2-40B4-BE49-F238E27FC236}">
                  <a16:creationId xmlns:a16="http://schemas.microsoft.com/office/drawing/2014/main" id="{F8743DF5-12B0-A945-9BC3-C802328F63CC}"/>
                </a:ext>
              </a:extLst>
            </p:cNvPr>
            <p:cNvSpPr/>
            <p:nvPr/>
          </p:nvSpPr>
          <p:spPr>
            <a:xfrm>
              <a:off x="9633009" y="2364053"/>
              <a:ext cx="627766" cy="3206225"/>
            </a:xfrm>
            <a:prstGeom prst="utur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54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1CE3-0882-914B-AD98-9B257670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5616-76FC-9D4F-9126-015653096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AF_XDP Introduction</a:t>
            </a:r>
          </a:p>
          <a:p>
            <a:r>
              <a:rPr lang="en-US" dirty="0"/>
              <a:t>OVS AF_XDP </a:t>
            </a:r>
            <a:r>
              <a:rPr lang="en-US" dirty="0" err="1"/>
              <a:t>netdev</a:t>
            </a:r>
            <a:endParaRPr lang="en-US" dirty="0"/>
          </a:p>
          <a:p>
            <a:r>
              <a:rPr lang="en-US" dirty="0"/>
              <a:t>Performance Optimizations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8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9570-61F4-AD44-9981-A7AC1399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PVP CPU utilization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EAA1E-3CAF-C14E-A6E2-1890D80B26D2}"/>
              </a:ext>
            </a:extLst>
          </p:cNvPr>
          <p:cNvSpPr txBox="1"/>
          <p:nvPr/>
        </p:nvSpPr>
        <p:spPr>
          <a:xfrm>
            <a:off x="340242" y="2828372"/>
            <a:ext cx="159005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0"/>
              </a:rPr>
              <a:t>PID USER      PR  NI    VIRT    RES    SHR S  %CPU %MEM     TIME+ COMMAND                                       </a:t>
            </a:r>
          </a:p>
          <a:p>
            <a:r>
              <a:rPr lang="en-US" dirty="0">
                <a:latin typeface="Monaco" pitchFamily="2" charset="0"/>
              </a:rPr>
              <a:t>   16 root      20   0       0      0      0 R 100.0  0.0  88:26.26 </a:t>
            </a:r>
            <a:r>
              <a:rPr lang="en-US" dirty="0" err="1">
                <a:latin typeface="Monaco" pitchFamily="2" charset="0"/>
              </a:rPr>
              <a:t>ksoftirqd</a:t>
            </a:r>
            <a:r>
              <a:rPr lang="en-US" dirty="0">
                <a:latin typeface="Monaco" pitchFamily="2" charset="0"/>
              </a:rPr>
              <a:t>/1                                   </a:t>
            </a:r>
          </a:p>
          <a:p>
            <a:r>
              <a:rPr lang="en-US" dirty="0">
                <a:latin typeface="Monaco" pitchFamily="2" charset="0"/>
              </a:rPr>
              <a:t>21510 root      20   0 9807168  53724   5668 S 100.0  0.2   5:58.38 </a:t>
            </a:r>
            <a:r>
              <a:rPr lang="en-US" dirty="0" err="1">
                <a:latin typeface="Monaco" pitchFamily="2" charset="0"/>
              </a:rPr>
              <a:t>ovs-vswitchd</a:t>
            </a:r>
            <a:r>
              <a:rPr lang="en-US" dirty="0">
                <a:latin typeface="Monaco" pitchFamily="2" charset="0"/>
              </a:rPr>
              <a:t>                                  </a:t>
            </a:r>
          </a:p>
          <a:p>
            <a:r>
              <a:rPr lang="en-US" dirty="0">
                <a:latin typeface="Monaco" pitchFamily="2" charset="0"/>
              </a:rPr>
              <a:t>21662 root      20   0 4894752  30576  12252 S </a:t>
            </a:r>
            <a:r>
              <a:rPr lang="en-US" dirty="0">
                <a:solidFill>
                  <a:srgbClr val="FF0000"/>
                </a:solidFill>
                <a:latin typeface="Monaco" pitchFamily="2" charset="0"/>
              </a:rPr>
              <a:t>100.0</a:t>
            </a:r>
            <a:r>
              <a:rPr lang="en-US" dirty="0">
                <a:latin typeface="Monaco" pitchFamily="2" charset="0"/>
              </a:rPr>
              <a:t>  0.1   5:21.78 </a:t>
            </a:r>
            <a:r>
              <a:rPr lang="en-US" b="1" dirty="0">
                <a:solidFill>
                  <a:srgbClr val="FF0000"/>
                </a:solidFill>
                <a:latin typeface="Monaco" pitchFamily="2" charset="0"/>
              </a:rPr>
              <a:t>qemu-system-x86</a:t>
            </a:r>
          </a:p>
          <a:p>
            <a:r>
              <a:rPr lang="en-US" dirty="0">
                <a:latin typeface="Monaco" pitchFamily="2" charset="0"/>
              </a:rPr>
              <a:t>21878 root      20   0   41940   3832   3096 R   6.2  0.0   0:00.01 top</a:t>
            </a:r>
          </a:p>
        </p:txBody>
      </p:sp>
    </p:spTree>
    <p:extLst>
      <p:ext uri="{BB962C8B-B14F-4D97-AF65-F5344CB8AC3E}">
        <p14:creationId xmlns:p14="http://schemas.microsoft.com/office/powerpoint/2010/main" val="378667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C5BC-B098-6844-A15F-AE05158A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56" y="117246"/>
            <a:ext cx="10515600" cy="1325563"/>
          </a:xfrm>
        </p:spPr>
        <p:txBody>
          <a:bodyPr/>
          <a:lstStyle/>
          <a:p>
            <a:r>
              <a:rPr lang="en-US" dirty="0" err="1"/>
              <a:t>pmd</a:t>
            </a:r>
            <a:r>
              <a:rPr lang="en-US" dirty="0"/>
              <a:t>-stats-show (PVP)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0B8B6-6026-0149-9A5C-5F8A935A59B1}"/>
              </a:ext>
            </a:extLst>
          </p:cNvPr>
          <p:cNvSpPr txBox="1"/>
          <p:nvPr/>
        </p:nvSpPr>
        <p:spPr>
          <a:xfrm>
            <a:off x="967563" y="1233378"/>
            <a:ext cx="10249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pmd</a:t>
            </a:r>
            <a:r>
              <a:rPr lang="en-US" sz="2200" dirty="0"/>
              <a:t> thread </a:t>
            </a:r>
            <a:r>
              <a:rPr lang="en-US" sz="2200" dirty="0" err="1"/>
              <a:t>numa_id</a:t>
            </a:r>
            <a:r>
              <a:rPr lang="en-US" sz="2200" dirty="0"/>
              <a:t> 0 </a:t>
            </a:r>
            <a:r>
              <a:rPr lang="en-US" sz="2200" dirty="0" err="1"/>
              <a:t>core_id</a:t>
            </a:r>
            <a:r>
              <a:rPr lang="en-US" sz="2200" dirty="0"/>
              <a:t> 11:</a:t>
            </a:r>
          </a:p>
          <a:p>
            <a:r>
              <a:rPr lang="en-US" sz="2200" dirty="0"/>
              <a:t>  packets received: 205680121</a:t>
            </a:r>
          </a:p>
          <a:p>
            <a:r>
              <a:rPr lang="en-US" sz="2200" dirty="0"/>
              <a:t>  packet </a:t>
            </a:r>
            <a:r>
              <a:rPr lang="en-US" sz="2200" dirty="0" err="1"/>
              <a:t>recirculations</a:t>
            </a:r>
            <a:r>
              <a:rPr lang="en-US" sz="2200" dirty="0"/>
              <a:t>: 0</a:t>
            </a:r>
          </a:p>
          <a:p>
            <a:r>
              <a:rPr lang="en-US" sz="2200" dirty="0"/>
              <a:t>  avg. </a:t>
            </a:r>
            <a:r>
              <a:rPr lang="en-US" sz="2200" dirty="0" err="1"/>
              <a:t>datapath</a:t>
            </a:r>
            <a:r>
              <a:rPr lang="en-US" sz="2200" dirty="0"/>
              <a:t> passes per packet: 1.00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emc</a:t>
            </a:r>
            <a:r>
              <a:rPr lang="en-US" sz="2200" dirty="0"/>
              <a:t> hits: 205680121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smc</a:t>
            </a:r>
            <a:r>
              <a:rPr lang="en-US" sz="2200" dirty="0"/>
              <a:t> hits: 0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megaflow</a:t>
            </a:r>
            <a:r>
              <a:rPr lang="en-US" sz="2200" dirty="0"/>
              <a:t> hits: 0</a:t>
            </a:r>
          </a:p>
          <a:p>
            <a:r>
              <a:rPr lang="en-US" sz="2200" dirty="0"/>
              <a:t>  avg. </a:t>
            </a:r>
            <a:r>
              <a:rPr lang="en-US" sz="2200" dirty="0" err="1"/>
              <a:t>subtable</a:t>
            </a:r>
            <a:r>
              <a:rPr lang="en-US" sz="2200" dirty="0"/>
              <a:t> lookups per </a:t>
            </a:r>
            <a:r>
              <a:rPr lang="en-US" sz="2200" dirty="0" err="1"/>
              <a:t>megaflow</a:t>
            </a:r>
            <a:r>
              <a:rPr lang="en-US" sz="2200" dirty="0"/>
              <a:t> hit: 0.00</a:t>
            </a:r>
          </a:p>
          <a:p>
            <a:r>
              <a:rPr lang="en-US" sz="2200" dirty="0"/>
              <a:t>  miss with success upcall: 0</a:t>
            </a:r>
          </a:p>
          <a:p>
            <a:r>
              <a:rPr lang="en-US" sz="2200" dirty="0"/>
              <a:t>  miss with failed upcall: 0</a:t>
            </a:r>
          </a:p>
          <a:p>
            <a:r>
              <a:rPr lang="en-US" sz="2200" dirty="0"/>
              <a:t>  avg. packets per output batch: </a:t>
            </a:r>
            <a:r>
              <a:rPr lang="en-US" sz="2200" b="1" dirty="0">
                <a:solidFill>
                  <a:srgbClr val="C00000"/>
                </a:solidFill>
              </a:rPr>
              <a:t>31.01</a:t>
            </a:r>
          </a:p>
          <a:p>
            <a:r>
              <a:rPr lang="en-US" sz="2200" dirty="0"/>
              <a:t>  idle cycles: </a:t>
            </a:r>
            <a:r>
              <a:rPr lang="en-US" sz="2200" b="1" dirty="0">
                <a:solidFill>
                  <a:srgbClr val="C00000"/>
                </a:solidFill>
              </a:rPr>
              <a:t>0 (0.00%)</a:t>
            </a:r>
          </a:p>
          <a:p>
            <a:r>
              <a:rPr lang="en-US" sz="2200" dirty="0"/>
              <a:t>  processing cycles: 74238999024 (100.00%)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avg</a:t>
            </a:r>
            <a:r>
              <a:rPr lang="en-US" sz="2200" dirty="0"/>
              <a:t> cycles per packet: 360.94 (74238999024/205680121)</a:t>
            </a:r>
          </a:p>
          <a:p>
            <a:r>
              <a:rPr lang="en-US" sz="2200" dirty="0"/>
              <a:t>  </a:t>
            </a:r>
            <a:r>
              <a:rPr lang="en-US" sz="2200" dirty="0" err="1"/>
              <a:t>avg</a:t>
            </a:r>
            <a:r>
              <a:rPr lang="en-US" sz="2200" dirty="0"/>
              <a:t> processing cycles per packet: </a:t>
            </a:r>
            <a:r>
              <a:rPr lang="en-US" sz="2200" b="1" dirty="0">
                <a:solidFill>
                  <a:srgbClr val="C00000"/>
                </a:solidFill>
              </a:rPr>
              <a:t>360.94</a:t>
            </a:r>
            <a:r>
              <a:rPr lang="en-US" sz="2200" dirty="0"/>
              <a:t> (74238999024/205680121)</a:t>
            </a:r>
          </a:p>
        </p:txBody>
      </p:sp>
    </p:spTree>
    <p:extLst>
      <p:ext uri="{BB962C8B-B14F-4D97-AF65-F5344CB8AC3E}">
        <p14:creationId xmlns:p14="http://schemas.microsoft.com/office/powerpoint/2010/main" val="3847451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8EA4-3390-3A40-AFEB-D1A8085E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AF_XDP PVP 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E1E3-576C-1E4F-BF86-029DA30A4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986"/>
            <a:ext cx="10515600" cy="4613977"/>
          </a:xfrm>
        </p:spPr>
        <p:txBody>
          <a:bodyPr/>
          <a:lstStyle/>
          <a:p>
            <a:r>
              <a:rPr lang="en-US" dirty="0"/>
              <a:t>./perf record -p `</a:t>
            </a:r>
            <a:r>
              <a:rPr lang="en-US" dirty="0" err="1"/>
              <a:t>pidof</a:t>
            </a:r>
            <a:r>
              <a:rPr lang="en-US" dirty="0"/>
              <a:t> </a:t>
            </a:r>
            <a:r>
              <a:rPr lang="en-US" dirty="0" err="1"/>
              <a:t>ovs-vswitchd</a:t>
            </a:r>
            <a:r>
              <a:rPr lang="en-US" dirty="0"/>
              <a:t>` sleep 10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7B796-A98F-DD40-A0F4-9380B9284632}"/>
              </a:ext>
            </a:extLst>
          </p:cNvPr>
          <p:cNvSpPr txBox="1"/>
          <p:nvPr/>
        </p:nvSpPr>
        <p:spPr>
          <a:xfrm>
            <a:off x="350873" y="2091670"/>
            <a:ext cx="1126462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aco" pitchFamily="2" charset="0"/>
              </a:rPr>
              <a:t>  15.88%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solidFill>
                  <a:srgbClr val="C00000"/>
                </a:solidFill>
                <a:latin typeface="Monaco" pitchFamily="2" charset="0"/>
              </a:rPr>
              <a:t>rte_vhost_dequeue_burst</a:t>
            </a:r>
            <a:endParaRPr lang="en-US" sz="2000" dirty="0">
              <a:solidFill>
                <a:srgbClr val="C00000"/>
              </a:solidFill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14.51%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solidFill>
                  <a:srgbClr val="C00000"/>
                </a:solidFill>
                <a:latin typeface="Monaco" pitchFamily="2" charset="0"/>
              </a:rPr>
              <a:t>rte_vhost_enqueue_burst</a:t>
            </a:r>
            <a:endParaRPr lang="en-US" sz="2000" dirty="0">
              <a:solidFill>
                <a:srgbClr val="C00000"/>
              </a:solidFill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10.41%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latin typeface="Monaco" pitchFamily="2" charset="0"/>
              </a:rPr>
              <a:t>dp_netdev_input</a:t>
            </a:r>
            <a:r>
              <a:rPr lang="en-US" sz="2000" dirty="0">
                <a:latin typeface="Monaco" pitchFamily="2" charset="0"/>
              </a:rPr>
              <a:t>__</a:t>
            </a:r>
          </a:p>
          <a:p>
            <a:r>
              <a:rPr lang="en-US" sz="2000" dirty="0">
                <a:latin typeface="Monaco" pitchFamily="2" charset="0"/>
              </a:rPr>
              <a:t>   8.31%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latin typeface="Monaco" pitchFamily="2" charset="0"/>
              </a:rPr>
              <a:t>miniflow_extract</a:t>
            </a:r>
            <a:endParaRPr lang="en-US" sz="2000" dirty="0"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 7.65%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latin typeface="Monaco" pitchFamily="2" charset="0"/>
              </a:rPr>
              <a:t>netdev_linux_rxq_xsk</a:t>
            </a:r>
            <a:endParaRPr lang="en-US" sz="2000" dirty="0"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 5.59%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latin typeface="Monaco" pitchFamily="2" charset="0"/>
              </a:rPr>
              <a:t>netdev_linux_send</a:t>
            </a:r>
            <a:endParaRPr lang="en-US" sz="2000" dirty="0"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 4.20%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solidFill>
                  <a:srgbClr val="C00000"/>
                </a:solidFill>
                <a:latin typeface="Monaco" pitchFamily="2" charset="0"/>
              </a:rPr>
              <a:t>dpdk_do_tx_copy</a:t>
            </a:r>
            <a:endParaRPr lang="en-US" sz="2000" dirty="0">
              <a:solidFill>
                <a:srgbClr val="C00000"/>
              </a:solidFill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 3.96%  pmd28       libc-2.23.so      [.] __memcmp_sse4_1</a:t>
            </a:r>
          </a:p>
          <a:p>
            <a:r>
              <a:rPr lang="en-US" sz="2000" dirty="0">
                <a:latin typeface="Monaco" pitchFamily="2" charset="0"/>
              </a:rPr>
              <a:t>   3.94%  pmd28       libc-2.23.so      [.] __</a:t>
            </a:r>
            <a:r>
              <a:rPr lang="en-US" sz="2000" dirty="0" err="1">
                <a:latin typeface="Monaco" pitchFamily="2" charset="0"/>
              </a:rPr>
              <a:t>memcpy_avx_unaligned</a:t>
            </a:r>
            <a:endParaRPr lang="en-US" sz="2000" dirty="0"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 2.45%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latin typeface="Monaco" pitchFamily="2" charset="0"/>
              </a:rPr>
              <a:t>free_dpdk_buf</a:t>
            </a:r>
            <a:endParaRPr lang="en-US" sz="2000" dirty="0"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 2.43%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__</a:t>
            </a:r>
            <a:r>
              <a:rPr lang="en-US" sz="2000" dirty="0" err="1">
                <a:latin typeface="Monaco" pitchFamily="2" charset="0"/>
              </a:rPr>
              <a:t>netdev_dpdk_vhost_send</a:t>
            </a:r>
            <a:endParaRPr lang="en-US" sz="2000" dirty="0"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 2.14%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>
                <a:solidFill>
                  <a:srgbClr val="C00000"/>
                </a:solidFill>
                <a:latin typeface="Monaco" pitchFamily="2" charset="0"/>
              </a:rPr>
              <a:t>miniflow_hash_5tuple</a:t>
            </a:r>
          </a:p>
          <a:p>
            <a:r>
              <a:rPr lang="en-US" sz="2000" dirty="0">
                <a:latin typeface="Monaco" pitchFamily="2" charset="0"/>
              </a:rPr>
              <a:t>   1.89%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latin typeface="Monaco" pitchFamily="2" charset="0"/>
              </a:rPr>
              <a:t>dp_execute_cb</a:t>
            </a:r>
            <a:endParaRPr lang="en-US" sz="2000" dirty="0">
              <a:latin typeface="Monaco" pitchFamily="2" charset="0"/>
            </a:endParaRPr>
          </a:p>
          <a:p>
            <a:r>
              <a:rPr lang="en-US" sz="2000" dirty="0">
                <a:latin typeface="Monaco" pitchFamily="2" charset="0"/>
              </a:rPr>
              <a:t>   1.82%  pmd28       </a:t>
            </a:r>
            <a:r>
              <a:rPr lang="en-US" sz="2000" dirty="0" err="1">
                <a:latin typeface="Monaco" pitchFamily="2" charset="0"/>
              </a:rPr>
              <a:t>ovs-vswitchd</a:t>
            </a:r>
            <a:r>
              <a:rPr lang="en-US" sz="2000" dirty="0">
                <a:latin typeface="Monaco" pitchFamily="2" charset="0"/>
              </a:rPr>
              <a:t>      [.] </a:t>
            </a:r>
            <a:r>
              <a:rPr lang="en-US" sz="2000" dirty="0" err="1">
                <a:latin typeface="Monaco" pitchFamily="2" charset="0"/>
              </a:rPr>
              <a:t>netdev_dpdk_vhost_rxq_recv</a:t>
            </a:r>
            <a:endParaRPr lang="en-US" sz="2000" dirty="0">
              <a:latin typeface="Monac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8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B6A6-E96C-D14B-B313-BB0A3BD4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Result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560FE3-4A5E-6443-9388-42F805E66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91142"/>
              </p:ext>
            </p:extLst>
          </p:nvPr>
        </p:nvGraphicFramePr>
        <p:xfrm>
          <a:off x="723540" y="2052438"/>
          <a:ext cx="536131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104">
                  <a:extLst>
                    <a:ext uri="{9D8B030D-6E8A-4147-A177-3AD203B41FA5}">
                      <a16:colId xmlns:a16="http://schemas.microsoft.com/office/drawing/2014/main" val="4150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OVS AF_XDP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RX 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L2fwd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PVP 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3.3Mpps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80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CAA869-FE67-BC48-AA11-12CD71F67AB6}"/>
              </a:ext>
            </a:extLst>
          </p:cNvPr>
          <p:cNvSpPr txBox="1"/>
          <p:nvPr/>
        </p:nvSpPr>
        <p:spPr>
          <a:xfrm>
            <a:off x="617210" y="5320663"/>
            <a:ext cx="8175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[1] Intel® Open Network Platform Release 2.1 Performance Test Report </a:t>
            </a:r>
          </a:p>
          <a:p>
            <a:r>
              <a:rPr lang="en-US" sz="2000" dirty="0"/>
              <a:t>[2] Demo </a:t>
            </a:r>
            <a:r>
              <a:rPr lang="en-US" sz="2000" dirty="0" err="1"/>
              <a:t>rxdrop</a:t>
            </a:r>
            <a:r>
              <a:rPr lang="en-US" sz="2000" dirty="0"/>
              <a:t>/l2fwd: </a:t>
            </a:r>
            <a:r>
              <a:rPr lang="en-US" sz="2000" dirty="0">
                <a:hlinkClick r:id="rId3"/>
              </a:rPr>
              <a:t>https://www.youtube.com/watch?v=VGMmCZ6vA0s</a:t>
            </a:r>
            <a:endParaRPr lang="en-US" sz="2000" dirty="0"/>
          </a:p>
          <a:p>
            <a:r>
              <a:rPr lang="en-US" sz="2000" dirty="0"/>
              <a:t>[3] Demo PVP: </a:t>
            </a:r>
            <a:r>
              <a:rPr lang="en-US" sz="2000" dirty="0">
                <a:hlinkClick r:id="rId4"/>
              </a:rPr>
              <a:t>https://www.youtube.com/watch?v=WevLbHf32UY</a:t>
            </a:r>
            <a:r>
              <a:rPr lang="en-US" sz="2000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0D4E94-646F-1540-BE1B-A4422AEAF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41987"/>
              </p:ext>
            </p:extLst>
          </p:nvPr>
        </p:nvGraphicFramePr>
        <p:xfrm>
          <a:off x="6447396" y="2052438"/>
          <a:ext cx="5361309" cy="2499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7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103">
                  <a:extLst>
                    <a:ext uri="{9D8B030D-6E8A-4147-A177-3AD203B41FA5}">
                      <a16:colId xmlns:a16="http://schemas.microsoft.com/office/drawing/2014/main" val="4150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OVS</a:t>
                      </a:r>
                    </a:p>
                    <a:p>
                      <a:r>
                        <a:rPr lang="en-US" sz="2800" dirty="0"/>
                        <a:t>DPDK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RX 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l3fwd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13Mpps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7.4Mpps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6C08-897D-334F-B3AC-AE71BB20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BF27-328D-044D-8A66-27B9D30DD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AF_XDP is a high-speed Linux socket type</a:t>
            </a:r>
          </a:p>
          <a:p>
            <a:r>
              <a:rPr lang="en-US" dirty="0"/>
              <a:t>We add a new </a:t>
            </a:r>
            <a:r>
              <a:rPr lang="en-US" dirty="0" err="1"/>
              <a:t>netdev</a:t>
            </a:r>
            <a:r>
              <a:rPr lang="en-US" dirty="0"/>
              <a:t> type based on AF_XDP</a:t>
            </a:r>
          </a:p>
          <a:p>
            <a:r>
              <a:rPr lang="en-US" dirty="0"/>
              <a:t>Re-use the </a:t>
            </a:r>
            <a:r>
              <a:rPr lang="en-US" dirty="0" err="1"/>
              <a:t>userspace</a:t>
            </a:r>
            <a:r>
              <a:rPr lang="en-US" dirty="0"/>
              <a:t> </a:t>
            </a:r>
            <a:r>
              <a:rPr lang="en-US" dirty="0" err="1"/>
              <a:t>datapath</a:t>
            </a:r>
            <a:r>
              <a:rPr lang="en-US" dirty="0"/>
              <a:t> used by OVS-DPDK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Performance</a:t>
            </a:r>
          </a:p>
          <a:p>
            <a:r>
              <a:rPr lang="en-US" dirty="0"/>
              <a:t>Pre-allocate and pre-</a:t>
            </a:r>
            <a:r>
              <a:rPr lang="en-US" dirty="0" err="1"/>
              <a:t>init</a:t>
            </a:r>
            <a:r>
              <a:rPr lang="en-US" dirty="0"/>
              <a:t> as much as possible</a:t>
            </a:r>
          </a:p>
          <a:p>
            <a:r>
              <a:rPr lang="en-US" dirty="0"/>
              <a:t>Batching does not reduce # of per-packet operations</a:t>
            </a:r>
          </a:p>
          <a:p>
            <a:r>
              <a:rPr lang="en-US" dirty="0"/>
              <a:t>Batching + cache-aware data structure amortizes the cache misses</a:t>
            </a:r>
          </a:p>
        </p:txBody>
      </p:sp>
    </p:spTree>
    <p:extLst>
      <p:ext uri="{BB962C8B-B14F-4D97-AF65-F5344CB8AC3E}">
        <p14:creationId xmlns:p14="http://schemas.microsoft.com/office/powerpoint/2010/main" val="424245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6C08-897D-334F-B3AC-AE71BB20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BF27-328D-044D-8A66-27B9D30DD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high packet rate but can’t deploy DPDK? Use AF_XDP!</a:t>
            </a:r>
          </a:p>
          <a:p>
            <a:r>
              <a:rPr lang="en-US" dirty="0"/>
              <a:t>Still slower than OVS-DPDK [1], more optimizations are coming [2]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Comparison with OVS-DPDK</a:t>
            </a:r>
          </a:p>
          <a:p>
            <a:r>
              <a:rPr lang="en-US" dirty="0"/>
              <a:t>Better integration with Linux kernel and management tool</a:t>
            </a:r>
          </a:p>
          <a:p>
            <a:r>
              <a:rPr lang="en-US" dirty="0"/>
              <a:t>Selectively use kernel’s feature, no re-injection needed</a:t>
            </a:r>
          </a:p>
          <a:p>
            <a:r>
              <a:rPr lang="en-US" dirty="0"/>
              <a:t>Do not require dedicated device or CPU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72CD7-F1DB-C84E-9050-057324C4204C}"/>
              </a:ext>
            </a:extLst>
          </p:cNvPr>
          <p:cNvSpPr txBox="1"/>
          <p:nvPr/>
        </p:nvSpPr>
        <p:spPr>
          <a:xfrm>
            <a:off x="838200" y="5853797"/>
            <a:ext cx="917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[1] The </a:t>
            </a:r>
            <a:r>
              <a:rPr lang="en-US" dirty="0" err="1"/>
              <a:t>eXpress</a:t>
            </a:r>
            <a:r>
              <a:rPr lang="en-US" dirty="0"/>
              <a:t> Data Path: Fast Programmable Packet Processing in the Operating System Kernel</a:t>
            </a:r>
          </a:p>
          <a:p>
            <a:r>
              <a:rPr lang="en-US" dirty="0"/>
              <a:t>[2] The Path to DPDK Speeds for AF XDP, Linux Plumber 2018</a:t>
            </a:r>
          </a:p>
        </p:txBody>
      </p:sp>
    </p:spTree>
    <p:extLst>
      <p:ext uri="{BB962C8B-B14F-4D97-AF65-F5344CB8AC3E}">
        <p14:creationId xmlns:p14="http://schemas.microsoft.com/office/powerpoint/2010/main" val="142988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F9235-3432-A84C-8136-D2541B21F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710FB1-DB20-2747-A770-4C1AB809D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21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1B1E-8DE4-5045-9EF6-6A9CE966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./perf </a:t>
            </a:r>
            <a:r>
              <a:rPr lang="en-US" dirty="0" err="1"/>
              <a:t>kvm</a:t>
            </a:r>
            <a:r>
              <a:rPr lang="en-US" dirty="0"/>
              <a:t> stat record -p 21662 sleep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EBE73-E2A2-5E41-9B1C-B24589973E84}"/>
              </a:ext>
            </a:extLst>
          </p:cNvPr>
          <p:cNvSpPr txBox="1"/>
          <p:nvPr/>
        </p:nvSpPr>
        <p:spPr>
          <a:xfrm>
            <a:off x="234881" y="1796902"/>
            <a:ext cx="1195711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500" dirty="0">
                <a:latin typeface="Monaco" pitchFamily="2" charset="0"/>
              </a:rPr>
              <a:t>  Analyze events for all VMs, all VCPUs:</a:t>
            </a:r>
          </a:p>
          <a:p>
            <a:endParaRPr lang="en-US" sz="1500" dirty="0">
              <a:latin typeface="Monaco" pitchFamily="2" charset="0"/>
            </a:endParaRPr>
          </a:p>
          <a:p>
            <a:r>
              <a:rPr lang="en-US" sz="1500" dirty="0">
                <a:latin typeface="Monaco" pitchFamily="2" charset="0"/>
              </a:rPr>
              <a:t>             VM-EXIT    Samples  Samples%     Time%    Min Time    Max Time         </a:t>
            </a:r>
            <a:r>
              <a:rPr lang="en-US" sz="1500" dirty="0" err="1">
                <a:latin typeface="Monaco" pitchFamily="2" charset="0"/>
              </a:rPr>
              <a:t>Avg</a:t>
            </a:r>
            <a:r>
              <a:rPr lang="en-US" sz="1500" dirty="0">
                <a:latin typeface="Monaco" pitchFamily="2" charset="0"/>
              </a:rPr>
              <a:t> time </a:t>
            </a:r>
          </a:p>
          <a:p>
            <a:endParaRPr lang="en-US" sz="1500" dirty="0">
              <a:latin typeface="Monaco" pitchFamily="2" charset="0"/>
            </a:endParaRPr>
          </a:p>
          <a:p>
            <a:r>
              <a:rPr lang="en-US" sz="1500" dirty="0">
                <a:latin typeface="Monaco" pitchFamily="2" charset="0"/>
              </a:rPr>
              <a:t>                 HLT     298071    95.56%    99.91%      0.43us 511955.09us     32.95us ( +-  19.18% )</a:t>
            </a:r>
          </a:p>
          <a:p>
            <a:r>
              <a:rPr lang="en-US" sz="1500" dirty="0">
                <a:latin typeface="Monaco" pitchFamily="2" charset="0"/>
              </a:rPr>
              <a:t>       EPT_MISCONFIG      10366     3.32%     0.05%      0.39us     12.35us      0.47us ( +-   0.71% )</a:t>
            </a:r>
          </a:p>
          <a:p>
            <a:r>
              <a:rPr lang="en-US" sz="1500" dirty="0">
                <a:latin typeface="Monaco" pitchFamily="2" charset="0"/>
              </a:rPr>
              <a:t>  EXTERNAL_INTERRUPT       2462     0.79%     0.01%      0.33us     21.20us      0.50us ( +-   3.21% )</a:t>
            </a:r>
          </a:p>
          <a:p>
            <a:r>
              <a:rPr lang="en-US" sz="1500" dirty="0">
                <a:latin typeface="Monaco" pitchFamily="2" charset="0"/>
              </a:rPr>
              <a:t>           MSR_WRITE        761     0.24%     0.01%      0.40us     12.74us      1.19us ( +-   3.51% )</a:t>
            </a:r>
          </a:p>
          <a:p>
            <a:r>
              <a:rPr lang="en-US" sz="1500" dirty="0">
                <a:latin typeface="Monaco" pitchFamily="2" charset="0"/>
              </a:rPr>
              <a:t>      IO_INSTRUCTION        185     0.06%     0.02%      1.98us     35.96us      8.30us ( +-   4.97% )</a:t>
            </a:r>
          </a:p>
          <a:p>
            <a:r>
              <a:rPr lang="en-US" sz="1500" dirty="0">
                <a:latin typeface="Monaco" pitchFamily="2" charset="0"/>
              </a:rPr>
              <a:t>    PREEMPTION_TIMER         62     0.02%     0.00%      0.52us      2.77us      1.04us ( +-   4.34% )</a:t>
            </a:r>
          </a:p>
          <a:p>
            <a:r>
              <a:rPr lang="en-US" sz="1500" dirty="0">
                <a:latin typeface="Monaco" pitchFamily="2" charset="0"/>
              </a:rPr>
              <a:t>            MSR_READ         19     0.01%     0.00%      0.79us      2.49us      1.37us ( +-   8.71% )</a:t>
            </a:r>
          </a:p>
          <a:p>
            <a:r>
              <a:rPr lang="en-US" sz="1500" dirty="0">
                <a:latin typeface="Monaco" pitchFamily="2" charset="0"/>
              </a:rPr>
              <a:t>       EXCEPTION_NMI          1     0.00%     0.00%      0.58us      0.58us      0.58us ( +-   0.00% )</a:t>
            </a:r>
          </a:p>
          <a:p>
            <a:endParaRPr lang="en-US" sz="1500" dirty="0">
              <a:latin typeface="Monaco" pitchFamily="2" charset="0"/>
            </a:endParaRPr>
          </a:p>
          <a:p>
            <a:r>
              <a:rPr lang="en-US" sz="1500" dirty="0">
                <a:latin typeface="Monaco" pitchFamily="2" charset="0"/>
              </a:rPr>
              <a:t>  Total Samples:311927, Total events handled time:9831483.62us.</a:t>
            </a:r>
          </a:p>
        </p:txBody>
      </p:sp>
    </p:spTree>
    <p:extLst>
      <p:ext uri="{BB962C8B-B14F-4D97-AF65-F5344CB8AC3E}">
        <p14:creationId xmlns:p14="http://schemas.microsoft.com/office/powerpoint/2010/main" val="2880829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1AA1-05B2-5042-834F-58BF8C99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44A23-ABEF-0A40-952A-9D3B50230F13}"/>
              </a:ext>
            </a:extLst>
          </p:cNvPr>
          <p:cNvSpPr txBox="1"/>
          <p:nvPr/>
        </p:nvSpPr>
        <p:spPr>
          <a:xfrm>
            <a:off x="3036730" y="2099990"/>
            <a:ext cx="514756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aco" pitchFamily="2" charset="0"/>
              </a:rPr>
              <a:t>root@ovs-afxdp</a:t>
            </a:r>
            <a:r>
              <a:rPr lang="en-US" dirty="0">
                <a:latin typeface="Monaco" pitchFamily="2" charset="0"/>
              </a:rPr>
              <a:t>:~/</a:t>
            </a:r>
            <a:r>
              <a:rPr lang="en-US" dirty="0" err="1">
                <a:latin typeface="Monaco" pitchFamily="2" charset="0"/>
              </a:rPr>
              <a:t>ovs</a:t>
            </a:r>
            <a:r>
              <a:rPr lang="en-US" dirty="0">
                <a:latin typeface="Monaco" pitchFamily="2" charset="0"/>
              </a:rPr>
              <a:t># </a:t>
            </a:r>
            <a:r>
              <a:rPr lang="en-US" dirty="0" err="1">
                <a:latin typeface="Monaco" pitchFamily="2" charset="0"/>
              </a:rPr>
              <a:t>ovs-vsctl</a:t>
            </a:r>
            <a:r>
              <a:rPr lang="en-US" dirty="0">
                <a:latin typeface="Monaco" pitchFamily="2" charset="0"/>
              </a:rPr>
              <a:t> show</a:t>
            </a:r>
          </a:p>
          <a:p>
            <a:r>
              <a:rPr lang="en-US" dirty="0">
                <a:latin typeface="Monaco" pitchFamily="2" charset="0"/>
              </a:rPr>
              <a:t>2ade349f-2bce-4118-b633-dce5ac51d994</a:t>
            </a:r>
          </a:p>
          <a:p>
            <a:r>
              <a:rPr lang="en-US" dirty="0">
                <a:latin typeface="Monaco" pitchFamily="2" charset="0"/>
              </a:rPr>
              <a:t>    Bridge "br0"</a:t>
            </a:r>
          </a:p>
          <a:p>
            <a:r>
              <a:rPr lang="en-US" dirty="0">
                <a:latin typeface="Monaco" pitchFamily="2" charset="0"/>
              </a:rPr>
              <a:t>        Port "br0"</a:t>
            </a:r>
          </a:p>
          <a:p>
            <a:r>
              <a:rPr lang="en-US" dirty="0">
                <a:latin typeface="Monaco" pitchFamily="2" charset="0"/>
              </a:rPr>
              <a:t>            Interface "br0"</a:t>
            </a:r>
          </a:p>
          <a:p>
            <a:r>
              <a:rPr lang="en-US" dirty="0">
                <a:latin typeface="Monaco" pitchFamily="2" charset="0"/>
              </a:rPr>
              <a:t>                type: internal</a:t>
            </a:r>
          </a:p>
          <a:p>
            <a:r>
              <a:rPr lang="en-US" dirty="0">
                <a:latin typeface="Monaco" pitchFamily="2" charset="0"/>
              </a:rPr>
              <a:t>        Port "vhost-user-1"</a:t>
            </a:r>
          </a:p>
          <a:p>
            <a:r>
              <a:rPr lang="en-US" dirty="0">
                <a:latin typeface="Monaco" pitchFamily="2" charset="0"/>
              </a:rPr>
              <a:t>            Interface "vhost-user-1"</a:t>
            </a:r>
          </a:p>
          <a:p>
            <a:r>
              <a:rPr lang="en-US" dirty="0">
                <a:latin typeface="Monaco" pitchFamily="2" charset="0"/>
              </a:rPr>
              <a:t>                type: </a:t>
            </a:r>
            <a:r>
              <a:rPr lang="en-US" dirty="0" err="1">
                <a:latin typeface="Monaco" pitchFamily="2" charset="0"/>
              </a:rPr>
              <a:t>dpdkvhostuser</a:t>
            </a:r>
            <a:endParaRPr lang="en-US" dirty="0">
              <a:latin typeface="Monaco" pitchFamily="2" charset="0"/>
            </a:endParaRPr>
          </a:p>
          <a:p>
            <a:r>
              <a:rPr lang="en-US" dirty="0">
                <a:latin typeface="Monaco" pitchFamily="2" charset="0"/>
              </a:rPr>
              <a:t>        Port "enp2s0"</a:t>
            </a:r>
          </a:p>
          <a:p>
            <a:r>
              <a:rPr lang="en-US" dirty="0">
                <a:latin typeface="Monaco" pitchFamily="2" charset="0"/>
              </a:rPr>
              <a:t>            Interface "enp2s0"</a:t>
            </a:r>
          </a:p>
          <a:p>
            <a:r>
              <a:rPr lang="en-US" dirty="0">
                <a:latin typeface="Monaco" pitchFamily="2" charset="0"/>
              </a:rPr>
              <a:t>                type: </a:t>
            </a:r>
            <a:r>
              <a:rPr lang="en-US" dirty="0" err="1">
                <a:latin typeface="Monaco" pitchFamily="2" charset="0"/>
              </a:rPr>
              <a:t>afxdp</a:t>
            </a:r>
            <a:endParaRPr lang="en-US" dirty="0">
              <a:latin typeface="Monaco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51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AD3E-6D57-3846-93DF-A1E53EEE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QEMU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B3EF4-0186-0649-AF07-E5B36412A184}"/>
              </a:ext>
            </a:extLst>
          </p:cNvPr>
          <p:cNvSpPr txBox="1"/>
          <p:nvPr/>
        </p:nvSpPr>
        <p:spPr>
          <a:xfrm>
            <a:off x="838200" y="1467293"/>
            <a:ext cx="112133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0"/>
              </a:rPr>
              <a:t>qemu-system-x86_64 -</a:t>
            </a:r>
            <a:r>
              <a:rPr lang="en-US" dirty="0" err="1">
                <a:latin typeface="Monaco" pitchFamily="2" charset="0"/>
              </a:rPr>
              <a:t>hda</a:t>
            </a:r>
            <a:r>
              <a:rPr lang="en-US" dirty="0">
                <a:latin typeface="Monaco" pitchFamily="2" charset="0"/>
              </a:rPr>
              <a:t> ubuntu1810.qcow \</a:t>
            </a:r>
          </a:p>
          <a:p>
            <a:r>
              <a:rPr lang="en-US" dirty="0">
                <a:latin typeface="Monaco" pitchFamily="2" charset="0"/>
              </a:rPr>
              <a:t>-m 4096 \</a:t>
            </a:r>
          </a:p>
          <a:p>
            <a:r>
              <a:rPr lang="en-US" dirty="0">
                <a:latin typeface="Monaco" pitchFamily="2" charset="0"/>
              </a:rPr>
              <a:t>-</a:t>
            </a:r>
            <a:r>
              <a:rPr lang="en-US" dirty="0" err="1">
                <a:latin typeface="Monaco" pitchFamily="2" charset="0"/>
              </a:rPr>
              <a:t>cpu</a:t>
            </a:r>
            <a:r>
              <a:rPr lang="en-US" dirty="0">
                <a:latin typeface="Monaco" pitchFamily="2" charset="0"/>
              </a:rPr>
              <a:t> host,+x2apic -enable-</a:t>
            </a:r>
            <a:r>
              <a:rPr lang="en-US" dirty="0" err="1">
                <a:latin typeface="Monaco" pitchFamily="2" charset="0"/>
              </a:rPr>
              <a:t>kvm</a:t>
            </a:r>
            <a:r>
              <a:rPr lang="en-US" dirty="0">
                <a:latin typeface="Monaco" pitchFamily="2" charset="0"/>
              </a:rPr>
              <a:t> \</a:t>
            </a:r>
          </a:p>
          <a:p>
            <a:r>
              <a:rPr lang="en-US" dirty="0">
                <a:latin typeface="Monaco" pitchFamily="2" charset="0"/>
              </a:rPr>
              <a:t>-</a:t>
            </a:r>
            <a:r>
              <a:rPr lang="en-US" dirty="0" err="1">
                <a:latin typeface="Monaco" pitchFamily="2" charset="0"/>
              </a:rPr>
              <a:t>chardev</a:t>
            </a:r>
            <a:r>
              <a:rPr lang="en-US" dirty="0">
                <a:latin typeface="Monaco" pitchFamily="2" charset="0"/>
              </a:rPr>
              <a:t> </a:t>
            </a:r>
            <a:r>
              <a:rPr lang="en-US" dirty="0" err="1">
                <a:latin typeface="Monaco" pitchFamily="2" charset="0"/>
              </a:rPr>
              <a:t>socket,id</a:t>
            </a:r>
            <a:r>
              <a:rPr lang="en-US" dirty="0">
                <a:latin typeface="Monaco" pitchFamily="2" charset="0"/>
              </a:rPr>
              <a:t>=char1,path=/</a:t>
            </a:r>
            <a:r>
              <a:rPr lang="en-US" dirty="0" err="1">
                <a:latin typeface="Monaco" pitchFamily="2" charset="0"/>
              </a:rPr>
              <a:t>tmp</a:t>
            </a:r>
            <a:r>
              <a:rPr lang="en-US" dirty="0">
                <a:latin typeface="Monaco" pitchFamily="2" charset="0"/>
              </a:rPr>
              <a:t>/</a:t>
            </a:r>
            <a:r>
              <a:rPr lang="en-US" dirty="0" err="1">
                <a:latin typeface="Monaco" pitchFamily="2" charset="0"/>
              </a:rPr>
              <a:t>vhost,server</a:t>
            </a:r>
            <a:r>
              <a:rPr lang="en-US" dirty="0">
                <a:latin typeface="Monaco" pitchFamily="2" charset="0"/>
              </a:rPr>
              <a:t> \</a:t>
            </a:r>
          </a:p>
          <a:p>
            <a:r>
              <a:rPr lang="en-US" dirty="0">
                <a:latin typeface="Monaco" pitchFamily="2" charset="0"/>
              </a:rPr>
              <a:t>-</a:t>
            </a:r>
            <a:r>
              <a:rPr lang="en-US" dirty="0" err="1">
                <a:latin typeface="Monaco" pitchFamily="2" charset="0"/>
              </a:rPr>
              <a:t>netdev</a:t>
            </a:r>
            <a:r>
              <a:rPr lang="en-US" dirty="0">
                <a:latin typeface="Monaco" pitchFamily="2" charset="0"/>
              </a:rPr>
              <a:t> type=</a:t>
            </a:r>
            <a:r>
              <a:rPr lang="en-US" dirty="0" err="1">
                <a:latin typeface="Monaco" pitchFamily="2" charset="0"/>
              </a:rPr>
              <a:t>vhost-user,id</a:t>
            </a:r>
            <a:r>
              <a:rPr lang="en-US" dirty="0">
                <a:latin typeface="Monaco" pitchFamily="2" charset="0"/>
              </a:rPr>
              <a:t>=mynet1,chardev=char1,vhostforce,queues=4  \</a:t>
            </a:r>
          </a:p>
          <a:p>
            <a:r>
              <a:rPr lang="en-US" dirty="0">
                <a:latin typeface="Monaco" pitchFamily="2" charset="0"/>
              </a:rPr>
              <a:t>-device </a:t>
            </a:r>
            <a:r>
              <a:rPr lang="en-US" dirty="0" err="1">
                <a:latin typeface="Monaco" pitchFamily="2" charset="0"/>
              </a:rPr>
              <a:t>virtio</a:t>
            </a:r>
            <a:r>
              <a:rPr lang="en-US" dirty="0">
                <a:latin typeface="Monaco" pitchFamily="2" charset="0"/>
              </a:rPr>
              <a:t>-net-</a:t>
            </a:r>
            <a:r>
              <a:rPr lang="en-US" dirty="0" err="1">
                <a:latin typeface="Monaco" pitchFamily="2" charset="0"/>
              </a:rPr>
              <a:t>pci,mac</a:t>
            </a:r>
            <a:r>
              <a:rPr lang="en-US" dirty="0">
                <a:latin typeface="Monaco" pitchFamily="2" charset="0"/>
              </a:rPr>
              <a:t>=00:00:00:00:00:01,netdev=mynet1,\</a:t>
            </a:r>
          </a:p>
          <a:p>
            <a:r>
              <a:rPr lang="en-US" dirty="0">
                <a:latin typeface="Monaco" pitchFamily="2" charset="0"/>
              </a:rPr>
              <a:t>  </a:t>
            </a:r>
            <a:r>
              <a:rPr lang="en-US" dirty="0" err="1">
                <a:latin typeface="Monaco" pitchFamily="2" charset="0"/>
              </a:rPr>
              <a:t>mq</a:t>
            </a:r>
            <a:r>
              <a:rPr lang="en-US" dirty="0">
                <a:latin typeface="Monaco" pitchFamily="2" charset="0"/>
              </a:rPr>
              <a:t>=</a:t>
            </a:r>
            <a:r>
              <a:rPr lang="en-US" dirty="0" err="1">
                <a:latin typeface="Monaco" pitchFamily="2" charset="0"/>
              </a:rPr>
              <a:t>on,vectors</a:t>
            </a:r>
            <a:r>
              <a:rPr lang="en-US" dirty="0">
                <a:latin typeface="Monaco" pitchFamily="2" charset="0"/>
              </a:rPr>
              <a:t>=10,mrg_rxbuf=</a:t>
            </a:r>
            <a:r>
              <a:rPr lang="en-US" dirty="0" err="1">
                <a:latin typeface="Monaco" pitchFamily="2" charset="0"/>
              </a:rPr>
              <a:t>on,rx_queue_size</a:t>
            </a:r>
            <a:r>
              <a:rPr lang="en-US" dirty="0">
                <a:latin typeface="Monaco" pitchFamily="2" charset="0"/>
              </a:rPr>
              <a:t>=1024 \</a:t>
            </a:r>
          </a:p>
          <a:p>
            <a:r>
              <a:rPr lang="en-US" dirty="0">
                <a:latin typeface="Monaco" pitchFamily="2" charset="0"/>
              </a:rPr>
              <a:t>-object memory-backend-</a:t>
            </a:r>
            <a:r>
              <a:rPr lang="en-US" dirty="0" err="1">
                <a:latin typeface="Monaco" pitchFamily="2" charset="0"/>
              </a:rPr>
              <a:t>file,id</a:t>
            </a:r>
            <a:r>
              <a:rPr lang="en-US" dirty="0">
                <a:latin typeface="Monaco" pitchFamily="2" charset="0"/>
              </a:rPr>
              <a:t>=</a:t>
            </a:r>
            <a:r>
              <a:rPr lang="en-US" dirty="0" err="1">
                <a:latin typeface="Monaco" pitchFamily="2" charset="0"/>
              </a:rPr>
              <a:t>mem,size</a:t>
            </a:r>
            <a:r>
              <a:rPr lang="en-US" dirty="0">
                <a:latin typeface="Monaco" pitchFamily="2" charset="0"/>
              </a:rPr>
              <a:t>=4096M,mem-path=/dev/</a:t>
            </a:r>
            <a:r>
              <a:rPr lang="en-US" dirty="0" err="1">
                <a:latin typeface="Monaco" pitchFamily="2" charset="0"/>
              </a:rPr>
              <a:t>hugepages,share</a:t>
            </a:r>
            <a:r>
              <a:rPr lang="en-US" dirty="0">
                <a:latin typeface="Monaco" pitchFamily="2" charset="0"/>
              </a:rPr>
              <a:t>=on \</a:t>
            </a:r>
          </a:p>
          <a:p>
            <a:r>
              <a:rPr lang="en-US" dirty="0">
                <a:latin typeface="Monaco" pitchFamily="2" charset="0"/>
              </a:rPr>
              <a:t>-</a:t>
            </a:r>
            <a:r>
              <a:rPr lang="en-US" dirty="0" err="1">
                <a:latin typeface="Monaco" pitchFamily="2" charset="0"/>
              </a:rPr>
              <a:t>numa</a:t>
            </a:r>
            <a:r>
              <a:rPr lang="en-US" dirty="0">
                <a:latin typeface="Monaco" pitchFamily="2" charset="0"/>
              </a:rPr>
              <a:t> </a:t>
            </a:r>
            <a:r>
              <a:rPr lang="en-US" dirty="0" err="1">
                <a:latin typeface="Monaco" pitchFamily="2" charset="0"/>
              </a:rPr>
              <a:t>node,memdev</a:t>
            </a:r>
            <a:r>
              <a:rPr lang="en-US" dirty="0">
                <a:latin typeface="Monaco" pitchFamily="2" charset="0"/>
              </a:rPr>
              <a:t>=mem -mem-</a:t>
            </a:r>
            <a:r>
              <a:rPr lang="en-US" dirty="0" err="1">
                <a:latin typeface="Monaco" pitchFamily="2" charset="0"/>
              </a:rPr>
              <a:t>prealloc</a:t>
            </a:r>
            <a:r>
              <a:rPr lang="en-US" dirty="0">
                <a:latin typeface="Monaco" pitchFamily="2" charset="0"/>
              </a:rPr>
              <a:t> -</a:t>
            </a:r>
            <a:r>
              <a:rPr lang="en-US" dirty="0" err="1">
                <a:latin typeface="Monaco" pitchFamily="2" charset="0"/>
              </a:rPr>
              <a:t>smp</a:t>
            </a:r>
            <a:r>
              <a:rPr lang="en-US" dirty="0">
                <a:latin typeface="Monaco" pitchFamily="2" charset="0"/>
              </a:rPr>
              <a:t>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2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757" y="1096169"/>
            <a:ext cx="4485240" cy="507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AF_XDP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16" y="1825624"/>
            <a:ext cx="7063483" cy="4530725"/>
          </a:xfrm>
        </p:spPr>
        <p:txBody>
          <a:bodyPr>
            <a:normAutofit/>
          </a:bodyPr>
          <a:lstStyle/>
          <a:p>
            <a:r>
              <a:rPr lang="en-US" dirty="0"/>
              <a:t>A new </a:t>
            </a:r>
            <a:r>
              <a:rPr lang="en-US" dirty="0">
                <a:solidFill>
                  <a:srgbClr val="C00000"/>
                </a:solidFill>
              </a:rPr>
              <a:t>socket type </a:t>
            </a:r>
            <a:r>
              <a:rPr lang="en-US" dirty="0"/>
              <a:t>that receives/sends raw frames with high speed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XDP</a:t>
            </a:r>
            <a:r>
              <a:rPr lang="en-US" dirty="0"/>
              <a:t> (</a:t>
            </a:r>
            <a:r>
              <a:rPr lang="en-US" dirty="0" err="1"/>
              <a:t>eXpress</a:t>
            </a:r>
            <a:r>
              <a:rPr lang="en-US" dirty="0"/>
              <a:t> Data Path) program to trigger receive</a:t>
            </a:r>
          </a:p>
          <a:p>
            <a:r>
              <a:rPr lang="en-US" dirty="0" err="1"/>
              <a:t>Userspace</a:t>
            </a:r>
            <a:r>
              <a:rPr lang="en-US" dirty="0"/>
              <a:t> program manages Rx/Tx ring and Fill/Completion ring. </a:t>
            </a:r>
          </a:p>
          <a:p>
            <a:r>
              <a:rPr lang="en-US" dirty="0"/>
              <a:t>Zero Copy from DMA buffer to user space memory with driver support</a:t>
            </a:r>
          </a:p>
          <a:p>
            <a:r>
              <a:rPr lang="en-US" dirty="0"/>
              <a:t>Ingress/egress performance &gt; 20Mpps [1]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3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036420" y="6031319"/>
            <a:ext cx="2721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“DPDK PMD for AF_XDP”, Zhang Qi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62272-378C-D348-8C0A-F43E5619AA48}"/>
              </a:ext>
            </a:extLst>
          </p:cNvPr>
          <p:cNvSpPr txBox="1"/>
          <p:nvPr/>
        </p:nvSpPr>
        <p:spPr>
          <a:xfrm>
            <a:off x="825834" y="6356349"/>
            <a:ext cx="4591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The Path to DPDK Speeds for AF XDP, Linux Plumber 2018</a:t>
            </a:r>
          </a:p>
        </p:txBody>
      </p:sp>
    </p:spTree>
    <p:extLst>
      <p:ext uri="{BB962C8B-B14F-4D97-AF65-F5344CB8AC3E}">
        <p14:creationId xmlns:p14="http://schemas.microsoft.com/office/powerpoint/2010/main" val="347314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OVS-AF_XDP </a:t>
            </a:r>
            <a:r>
              <a:rPr lang="en-US" dirty="0" err="1"/>
              <a:t>Netdev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85445" y="6137036"/>
            <a:ext cx="10785231" cy="1758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4962" y="4168716"/>
            <a:ext cx="9510270" cy="1141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315946" y="1658801"/>
            <a:ext cx="2308302" cy="9352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ovs-vswitchd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0" name="Right Arrow 89"/>
          <p:cNvSpPr/>
          <p:nvPr/>
        </p:nvSpPr>
        <p:spPr>
          <a:xfrm rot="17602785">
            <a:off x="2898573" y="4563169"/>
            <a:ext cx="1569235" cy="39520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Content Placeholder 106"/>
          <p:cNvSpPr>
            <a:spLocks noGrp="1"/>
          </p:cNvSpPr>
          <p:nvPr>
            <p:ph idx="1"/>
          </p:nvPr>
        </p:nvSpPr>
        <p:spPr>
          <a:xfrm>
            <a:off x="7372672" y="3190278"/>
            <a:ext cx="4646246" cy="2838906"/>
          </a:xfr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Goal</a:t>
            </a:r>
          </a:p>
          <a:p>
            <a:r>
              <a:rPr lang="en-US" dirty="0"/>
              <a:t>Use AF_XDP socket as a fast channel to </a:t>
            </a:r>
            <a:r>
              <a:rPr lang="en-US" dirty="0" err="1"/>
              <a:t>usersapce</a:t>
            </a:r>
            <a:r>
              <a:rPr lang="en-US" dirty="0"/>
              <a:t> OVS </a:t>
            </a:r>
            <a:r>
              <a:rPr lang="en-US" dirty="0" err="1"/>
              <a:t>datapath</a:t>
            </a:r>
            <a:r>
              <a:rPr lang="en-US" dirty="0"/>
              <a:t>, </a:t>
            </a:r>
            <a:r>
              <a:rPr lang="en-US" dirty="0" err="1"/>
              <a:t>dpif-netdev</a:t>
            </a:r>
            <a:endParaRPr lang="en-US" dirty="0"/>
          </a:p>
          <a:p>
            <a:r>
              <a:rPr lang="en-US" dirty="0"/>
              <a:t>Flow processing happens in </a:t>
            </a:r>
            <a:r>
              <a:rPr lang="en-US" dirty="0" err="1"/>
              <a:t>userspace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4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807" y="6087038"/>
            <a:ext cx="867329" cy="576423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512920" y="4268717"/>
            <a:ext cx="1865280" cy="500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Network Stacks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8707" y="6177754"/>
            <a:ext cx="110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Hardware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8707" y="2412079"/>
            <a:ext cx="1802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User space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746903" y="5111697"/>
            <a:ext cx="1519994" cy="6481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Driver + XDP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419430" y="5797413"/>
            <a:ext cx="0" cy="463542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Arrow Connector 660"/>
          <p:cNvCxnSpPr/>
          <p:nvPr/>
        </p:nvCxnSpPr>
        <p:spPr>
          <a:xfrm flipV="1">
            <a:off x="2417238" y="4760771"/>
            <a:ext cx="2192" cy="26887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Rounded Rectangle 662"/>
          <p:cNvSpPr/>
          <p:nvPr/>
        </p:nvSpPr>
        <p:spPr>
          <a:xfrm>
            <a:off x="3916772" y="2873744"/>
            <a:ext cx="3211562" cy="9527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Userspace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Datapath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64" name="Rounded Rectangle 663"/>
          <p:cNvSpPr/>
          <p:nvPr/>
        </p:nvSpPr>
        <p:spPr>
          <a:xfrm>
            <a:off x="3419747" y="3477077"/>
            <a:ext cx="1208197" cy="5548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AF_XDP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socket</a:t>
            </a:r>
          </a:p>
        </p:txBody>
      </p:sp>
      <p:sp>
        <p:nvSpPr>
          <p:cNvPr id="666" name="TextBox 665"/>
          <p:cNvSpPr txBox="1"/>
          <p:nvPr/>
        </p:nvSpPr>
        <p:spPr>
          <a:xfrm>
            <a:off x="476823" y="4844752"/>
            <a:ext cx="207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Kernel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9AA19-1453-8342-BF2F-A345640175F7}"/>
              </a:ext>
            </a:extLst>
          </p:cNvPr>
          <p:cNvSpPr txBox="1"/>
          <p:nvPr/>
        </p:nvSpPr>
        <p:spPr>
          <a:xfrm>
            <a:off x="3812213" y="4710540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speed channel</a:t>
            </a:r>
          </a:p>
        </p:txBody>
      </p:sp>
    </p:spTree>
    <p:extLst>
      <p:ext uri="{BB962C8B-B14F-4D97-AF65-F5344CB8AC3E}">
        <p14:creationId xmlns:p14="http://schemas.microsoft.com/office/powerpoint/2010/main" val="15117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OVS-AF_XDP Architecture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435529"/>
            <a:ext cx="7353222" cy="5371992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B7927-4ECD-694B-89CF-2A59987F759A}"/>
              </a:ext>
            </a:extLst>
          </p:cNvPr>
          <p:cNvSpPr txBox="1"/>
          <p:nvPr/>
        </p:nvSpPr>
        <p:spPr>
          <a:xfrm>
            <a:off x="9995338" y="3752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2695F-E07F-8247-8BFE-82FA10AD3D57}"/>
              </a:ext>
            </a:extLst>
          </p:cNvPr>
          <p:cNvSpPr txBox="1"/>
          <p:nvPr/>
        </p:nvSpPr>
        <p:spPr>
          <a:xfrm>
            <a:off x="5747694" y="2847163"/>
            <a:ext cx="6074684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0070C0"/>
                </a:solidFill>
              </a:rPr>
              <a:t>Existing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/>
              <a:t>netdev</a:t>
            </a:r>
            <a:r>
              <a:rPr lang="en-US" sz="2200" dirty="0"/>
              <a:t>: abstraction layer for network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/>
              <a:t>dpif</a:t>
            </a:r>
            <a:r>
              <a:rPr lang="en-US" sz="2200" dirty="0"/>
              <a:t>: </a:t>
            </a:r>
            <a:r>
              <a:rPr lang="en-US" sz="2200" dirty="0" err="1"/>
              <a:t>datapath</a:t>
            </a:r>
            <a:r>
              <a:rPr lang="en-US" sz="2200" dirty="0"/>
              <a:t>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/>
              <a:t>dpif-netdev</a:t>
            </a:r>
            <a:r>
              <a:rPr lang="en-US" sz="2200" dirty="0"/>
              <a:t>: </a:t>
            </a:r>
            <a:r>
              <a:rPr lang="en-US" sz="2200" dirty="0" err="1"/>
              <a:t>userspace</a:t>
            </a:r>
            <a:r>
              <a:rPr lang="en-US" sz="2200" dirty="0"/>
              <a:t> implementation of OVS </a:t>
            </a:r>
            <a:r>
              <a:rPr lang="en-US" sz="2200" dirty="0" err="1"/>
              <a:t>datapath</a:t>
            </a:r>
            <a:endParaRPr lang="en-US" sz="2200" dirty="0"/>
          </a:p>
          <a:p>
            <a:endParaRPr lang="en-US" sz="2200" dirty="0"/>
          </a:p>
          <a:p>
            <a:r>
              <a:rPr lang="en-US" sz="2200" b="1" u="sng" dirty="0">
                <a:solidFill>
                  <a:srgbClr val="0070C0"/>
                </a:solidFill>
              </a:rPr>
              <a:t>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</a:rPr>
              <a:t>Kernel</a:t>
            </a:r>
            <a:r>
              <a:rPr lang="en-US" sz="2200" b="1" dirty="0"/>
              <a:t>: </a:t>
            </a:r>
            <a:r>
              <a:rPr lang="en-US" sz="2200" dirty="0"/>
              <a:t>XDP program and </a:t>
            </a:r>
            <a:r>
              <a:rPr lang="en-US" sz="2200" dirty="0" err="1"/>
              <a:t>eBPF</a:t>
            </a:r>
            <a:r>
              <a:rPr lang="en-US" sz="2200" dirty="0"/>
              <a:t>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</a:rPr>
              <a:t>AF_XDP </a:t>
            </a:r>
            <a:r>
              <a:rPr lang="en-US" sz="2200" b="1" dirty="0" err="1">
                <a:solidFill>
                  <a:srgbClr val="C00000"/>
                </a:solidFill>
              </a:rPr>
              <a:t>netdev</a:t>
            </a:r>
            <a:r>
              <a:rPr lang="en-US" sz="2200" dirty="0"/>
              <a:t>: implementation of </a:t>
            </a:r>
            <a:r>
              <a:rPr lang="en-US" sz="2200" dirty="0" err="1"/>
              <a:t>afxdp</a:t>
            </a:r>
            <a:r>
              <a:rPr lang="en-US" sz="2200" dirty="0"/>
              <a:t> device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599BA-3B9C-894A-A01A-13810462A6B7}"/>
              </a:ext>
            </a:extLst>
          </p:cNvPr>
          <p:cNvSpPr txBox="1"/>
          <p:nvPr/>
        </p:nvSpPr>
        <p:spPr>
          <a:xfrm>
            <a:off x="495300" y="6492875"/>
            <a:ext cx="2570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ovs</a:t>
            </a:r>
            <a:r>
              <a:rPr lang="en-US" sz="1200" dirty="0"/>
              <a:t>/Documentation/topics/</a:t>
            </a:r>
            <a:r>
              <a:rPr lang="en-US" sz="1200" dirty="0" err="1"/>
              <a:t>porting.rst</a:t>
            </a:r>
            <a:endParaRPr lang="en-US" sz="1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EA4E0E-7E6C-A448-9B58-6AF31702C939}"/>
              </a:ext>
            </a:extLst>
          </p:cNvPr>
          <p:cNvGrpSpPr/>
          <p:nvPr/>
        </p:nvGrpSpPr>
        <p:grpSpPr>
          <a:xfrm>
            <a:off x="2536705" y="3124872"/>
            <a:ext cx="2354271" cy="2786831"/>
            <a:chOff x="2536705" y="3124872"/>
            <a:chExt cx="2354271" cy="27868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817956-8239-5D48-92FC-C0E87E3D5152}"/>
                </a:ext>
              </a:extLst>
            </p:cNvPr>
            <p:cNvSpPr/>
            <p:nvPr/>
          </p:nvSpPr>
          <p:spPr>
            <a:xfrm>
              <a:off x="2536706" y="3124872"/>
              <a:ext cx="1077310" cy="7879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558DC4-53B1-2A4A-BB69-60DE6D14A05B}"/>
                </a:ext>
              </a:extLst>
            </p:cNvPr>
            <p:cNvSpPr/>
            <p:nvPr/>
          </p:nvSpPr>
          <p:spPr>
            <a:xfrm>
              <a:off x="2536705" y="5123794"/>
              <a:ext cx="2354271" cy="7879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9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58BF-4769-AB40-8058-92CF2E76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OVS AF_XDP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6B4B8-5C03-9D46-BD68-D3159835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898"/>
            <a:ext cx="10515600" cy="3306725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Monaco" pitchFamily="2" charset="0"/>
              </a:rPr>
              <a:t>#./configure</a:t>
            </a:r>
          </a:p>
          <a:p>
            <a:pPr marL="0" indent="0">
              <a:buNone/>
            </a:pPr>
            <a:r>
              <a:rPr lang="en-US" dirty="0">
                <a:latin typeface="Monaco" pitchFamily="2" charset="0"/>
              </a:rPr>
              <a:t># make &amp;&amp; mask install</a:t>
            </a:r>
          </a:p>
          <a:p>
            <a:pPr marL="0" indent="0">
              <a:buNone/>
            </a:pP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# make check-</a:t>
            </a:r>
            <a:r>
              <a:rPr lang="en-US" dirty="0" err="1">
                <a:latin typeface="Monaco" pitchFamily="2" charset="0"/>
                <a:cs typeface="Mangal" panose="02040503050203030202" pitchFamily="18" charset="0"/>
              </a:rPr>
              <a:t>afxdp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Monaco" pitchFamily="2" charset="0"/>
              </a:rPr>
              <a:t># </a:t>
            </a:r>
            <a:r>
              <a:rPr lang="en-US" dirty="0" err="1">
                <a:latin typeface="Monaco" pitchFamily="2" charset="0"/>
                <a:cs typeface="Mangal" panose="02040503050203030202" pitchFamily="18" charset="0"/>
              </a:rPr>
              <a:t>ovs-vsctl</a:t>
            </a: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 add-</a:t>
            </a:r>
            <a:r>
              <a:rPr lang="en-US" dirty="0" err="1">
                <a:latin typeface="Monaco" pitchFamily="2" charset="0"/>
                <a:cs typeface="Mangal" panose="02040503050203030202" pitchFamily="18" charset="0"/>
              </a:rPr>
              <a:t>br</a:t>
            </a: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 br0 -- \</a:t>
            </a:r>
          </a:p>
          <a:p>
            <a:pPr marL="0" indent="0">
              <a:buNone/>
            </a:pP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		    set Bridge br0 </a:t>
            </a:r>
            <a:r>
              <a:rPr lang="en-US" dirty="0" err="1">
                <a:latin typeface="Monaco" pitchFamily="2" charset="0"/>
                <a:cs typeface="Mangal" panose="02040503050203030202" pitchFamily="18" charset="0"/>
              </a:rPr>
              <a:t>datapath_type</a:t>
            </a: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=</a:t>
            </a:r>
            <a:r>
              <a:rPr lang="en-US" dirty="0" err="1">
                <a:solidFill>
                  <a:srgbClr val="C00000"/>
                </a:solidFill>
                <a:latin typeface="Monaco" pitchFamily="2" charset="0"/>
                <a:cs typeface="Mangal" panose="02040503050203030202" pitchFamily="18" charset="0"/>
              </a:rPr>
              <a:t>netdev</a:t>
            </a: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# </a:t>
            </a:r>
            <a:r>
              <a:rPr lang="en-US" dirty="0" err="1">
                <a:latin typeface="Monaco" pitchFamily="2" charset="0"/>
                <a:cs typeface="Mangal" panose="02040503050203030202" pitchFamily="18" charset="0"/>
              </a:rPr>
              <a:t>ovs-vsctl</a:t>
            </a: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 add-port br0 eth0 -- \</a:t>
            </a:r>
          </a:p>
          <a:p>
            <a:pPr marL="0" indent="0">
              <a:buNone/>
            </a:pP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            set </a:t>
            </a:r>
            <a:r>
              <a:rPr lang="en-US" dirty="0" err="1">
                <a:latin typeface="Monaco" pitchFamily="2" charset="0"/>
                <a:cs typeface="Mangal" panose="02040503050203030202" pitchFamily="18" charset="0"/>
              </a:rPr>
              <a:t>int</a:t>
            </a: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Monaco" pitchFamily="2" charset="0"/>
                <a:cs typeface="Mangal" panose="02040503050203030202" pitchFamily="18" charset="0"/>
              </a:rPr>
              <a:t>enp2s0</a:t>
            </a: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 type="</a:t>
            </a:r>
            <a:r>
              <a:rPr lang="en-US" dirty="0" err="1">
                <a:solidFill>
                  <a:srgbClr val="C00000"/>
                </a:solidFill>
                <a:latin typeface="Monaco" pitchFamily="2" charset="0"/>
                <a:cs typeface="Mangal" panose="02040503050203030202" pitchFamily="18" charset="0"/>
              </a:rPr>
              <a:t>afxdp</a:t>
            </a:r>
            <a:r>
              <a:rPr lang="en-US" dirty="0">
                <a:latin typeface="Monaco" pitchFamily="2" charset="0"/>
                <a:cs typeface="Mangal" panose="02040503050203030202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7F180-898C-034C-97D2-B84FD70AFCCD}"/>
              </a:ext>
            </a:extLst>
          </p:cNvPr>
          <p:cNvSpPr txBox="1"/>
          <p:nvPr/>
        </p:nvSpPr>
        <p:spPr>
          <a:xfrm>
            <a:off x="838200" y="5882501"/>
            <a:ext cx="795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v3 patch: [</a:t>
            </a:r>
            <a:r>
              <a:rPr lang="en-US" dirty="0" err="1"/>
              <a:t>ovs</a:t>
            </a:r>
            <a:r>
              <a:rPr lang="en-US" dirty="0"/>
              <a:t>-dev] [PATCHv3 RFC 0/3] AF_XDP </a:t>
            </a:r>
            <a:r>
              <a:rPr lang="en-US" dirty="0" err="1"/>
              <a:t>netdev</a:t>
            </a:r>
            <a:r>
              <a:rPr lang="en-US" dirty="0"/>
              <a:t> support for OVS</a:t>
            </a:r>
          </a:p>
        </p:txBody>
      </p:sp>
    </p:spTree>
    <p:extLst>
      <p:ext uri="{BB962C8B-B14F-4D97-AF65-F5344CB8AC3E}">
        <p14:creationId xmlns:p14="http://schemas.microsoft.com/office/powerpoint/2010/main" val="399936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Evaluation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386332" y="3952597"/>
            <a:ext cx="9324485" cy="26942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Sender sends 64Byte, 20Mpps to one port, measure the receiving packet rate at the other port</a:t>
            </a:r>
          </a:p>
          <a:p>
            <a:r>
              <a:rPr lang="en-US" dirty="0"/>
              <a:t>Measure </a:t>
            </a:r>
            <a:r>
              <a:rPr lang="en-US" u="sng" dirty="0">
                <a:solidFill>
                  <a:srgbClr val="C00000"/>
                </a:solidFill>
              </a:rPr>
              <a:t>single flow, single core</a:t>
            </a:r>
            <a:r>
              <a:rPr lang="en-US" dirty="0"/>
              <a:t> performance with Linux kernel 4.19-rc3 and OVS master </a:t>
            </a:r>
          </a:p>
          <a:p>
            <a:r>
              <a:rPr lang="en-US" dirty="0"/>
              <a:t>Enable AF_XDP Zero Copy mode</a:t>
            </a:r>
          </a:p>
          <a:p>
            <a:r>
              <a:rPr lang="en-US" dirty="0"/>
              <a:t>Performance goal: </a:t>
            </a:r>
            <a:r>
              <a:rPr lang="en-US" u="sng" dirty="0">
                <a:solidFill>
                  <a:srgbClr val="C00000"/>
                </a:solidFill>
              </a:rPr>
              <a:t>20Mpps</a:t>
            </a:r>
            <a:r>
              <a:rPr lang="en-US" dirty="0"/>
              <a:t> </a:t>
            </a:r>
            <a:r>
              <a:rPr lang="en-US" dirty="0" err="1"/>
              <a:t>rxdop</a:t>
            </a:r>
            <a:endParaRPr lang="en-US" dirty="0"/>
          </a:p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78233" y="2153974"/>
            <a:ext cx="250437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16-core Intel Xeon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E5 2620 v3 2.4GHz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32GB memory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DPDK packet generator</a:t>
            </a:r>
          </a:p>
        </p:txBody>
      </p:sp>
      <p:pic>
        <p:nvPicPr>
          <p:cNvPr id="46" name="Picture 45" descr="MC90043484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677" y="1566136"/>
            <a:ext cx="838200" cy="8382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884783" y="2587463"/>
            <a:ext cx="12666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</a:rPr>
              <a:t>Netronome</a:t>
            </a:r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NFP-4000</a:t>
            </a:r>
          </a:p>
        </p:txBody>
      </p:sp>
      <p:pic>
        <p:nvPicPr>
          <p:cNvPr id="48" name="Picture 47" descr="nic.jpe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66" y="1978479"/>
            <a:ext cx="1170805" cy="714191"/>
          </a:xfrm>
          <a:prstGeom prst="rect">
            <a:avLst/>
          </a:prstGeom>
        </p:spPr>
      </p:pic>
      <p:pic>
        <p:nvPicPr>
          <p:cNvPr id="49" name="Picture 48" descr="MC90043484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993" y="1566136"/>
            <a:ext cx="838200" cy="838200"/>
          </a:xfrm>
          <a:prstGeom prst="rect">
            <a:avLst/>
          </a:prstGeom>
        </p:spPr>
      </p:pic>
      <p:pic>
        <p:nvPicPr>
          <p:cNvPr id="50" name="Picture 49" descr="nic.jpe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329" y="1978479"/>
            <a:ext cx="1170805" cy="714191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V="1">
            <a:off x="4253125" y="2043095"/>
            <a:ext cx="979368" cy="12887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vswitch-crop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85" y="2543796"/>
            <a:ext cx="973180" cy="42068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392464" y="2926539"/>
            <a:ext cx="2504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 AF_XDP</a:t>
            </a:r>
          </a:p>
          <a:p>
            <a:r>
              <a:rPr lang="en-US" sz="2200" dirty="0" err="1"/>
              <a:t>Userspace</a:t>
            </a:r>
            <a:r>
              <a:rPr lang="en-US" sz="2200" dirty="0"/>
              <a:t> Datapath</a:t>
            </a:r>
          </a:p>
        </p:txBody>
      </p:sp>
      <p:sp>
        <p:nvSpPr>
          <p:cNvPr id="65" name="Freeform 64"/>
          <p:cNvSpPr/>
          <p:nvPr/>
        </p:nvSpPr>
        <p:spPr>
          <a:xfrm>
            <a:off x="6392465" y="1978479"/>
            <a:ext cx="553460" cy="378739"/>
          </a:xfrm>
          <a:custGeom>
            <a:avLst/>
            <a:gdLst>
              <a:gd name="connsiteX0" fmla="*/ 0 w 971567"/>
              <a:gd name="connsiteY0" fmla="*/ 0 h 628650"/>
              <a:gd name="connsiteX1" fmla="*/ 971550 w 971567"/>
              <a:gd name="connsiteY1" fmla="*/ 328613 h 628650"/>
              <a:gd name="connsiteX2" fmla="*/ 28575 w 971567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67" h="628650">
                <a:moveTo>
                  <a:pt x="0" y="0"/>
                </a:moveTo>
                <a:cubicBezTo>
                  <a:pt x="483393" y="111919"/>
                  <a:pt x="966787" y="223838"/>
                  <a:pt x="971550" y="328613"/>
                </a:cubicBezTo>
                <a:cubicBezTo>
                  <a:pt x="976313" y="433388"/>
                  <a:pt x="28575" y="628650"/>
                  <a:pt x="28575" y="628650"/>
                </a:cubicBezTo>
              </a:path>
            </a:pathLst>
          </a:custGeom>
          <a:noFill/>
          <a:ln w="76200"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9048848" y="1618864"/>
            <a:ext cx="2474635" cy="6274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ysClr val="windowText" lastClr="000000"/>
                </a:solidFill>
              </a:rPr>
              <a:t>br0</a:t>
            </a:r>
          </a:p>
        </p:txBody>
      </p:sp>
      <p:cxnSp>
        <p:nvCxnSpPr>
          <p:cNvPr id="69" name="Elbow Connector 68"/>
          <p:cNvCxnSpPr>
            <a:endCxn id="69" idx="2"/>
          </p:cNvCxnSpPr>
          <p:nvPr/>
        </p:nvCxnSpPr>
        <p:spPr>
          <a:xfrm flipV="1">
            <a:off x="9616674" y="2605078"/>
            <a:ext cx="386862" cy="326109"/>
          </a:xfrm>
          <a:prstGeom prst="bentConnector2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70" idx="2"/>
          </p:cNvCxnSpPr>
          <p:nvPr/>
        </p:nvCxnSpPr>
        <p:spPr>
          <a:xfrm rot="16200000" flipH="1">
            <a:off x="10547763" y="2541667"/>
            <a:ext cx="326109" cy="509953"/>
          </a:xfrm>
          <a:prstGeom prst="bentConnector2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048848" y="2921281"/>
            <a:ext cx="106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ingress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636342" y="2982761"/>
            <a:ext cx="101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9785764" y="2205031"/>
            <a:ext cx="916931" cy="3979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enp2s0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7</a:t>
            </a:fld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177440" y="1550307"/>
            <a:ext cx="11146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20Mpps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828800" y="176230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sender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8557268" y="1399061"/>
            <a:ext cx="20607" cy="215232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10017" y="2587463"/>
            <a:ext cx="12270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Intel XL710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40GbE</a:t>
            </a:r>
          </a:p>
        </p:txBody>
      </p:sp>
    </p:spTree>
    <p:extLst>
      <p:ext uri="{BB962C8B-B14F-4D97-AF65-F5344CB8AC3E}">
        <p14:creationId xmlns:p14="http://schemas.microsoft.com/office/powerpoint/2010/main" val="235008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DCE3B2D-D217-FF4B-BC1D-799EA6E6B88A}"/>
              </a:ext>
            </a:extLst>
          </p:cNvPr>
          <p:cNvGrpSpPr/>
          <p:nvPr/>
        </p:nvGrpSpPr>
        <p:grpSpPr>
          <a:xfrm>
            <a:off x="7241057" y="600774"/>
            <a:ext cx="4436075" cy="2179828"/>
            <a:chOff x="6388443" y="447121"/>
            <a:chExt cx="5902410" cy="29305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FA083D-24A0-DF4B-8770-C423E888A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437"/>
            <a:stretch/>
          </p:blipFill>
          <p:spPr>
            <a:xfrm>
              <a:off x="6388443" y="447121"/>
              <a:ext cx="5902410" cy="29305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2F680F-4EFF-7042-9B57-B7A02F385CE0}"/>
                </a:ext>
              </a:extLst>
            </p:cNvPr>
            <p:cNvSpPr txBox="1"/>
            <p:nvPr/>
          </p:nvSpPr>
          <p:spPr>
            <a:xfrm>
              <a:off x="6678569" y="688146"/>
              <a:ext cx="3071763" cy="2441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Bright" panose="02040602050505020304" pitchFamily="18" charset="77"/>
                  <a:ea typeface="Brush Script MT" panose="03060802040406070304" pitchFamily="66" charset="-122"/>
                  <a:cs typeface="Mangal" panose="02040503050203030202" pitchFamily="18" charset="0"/>
                </a:rPr>
                <a:t>Budget your</a:t>
              </a:r>
            </a:p>
            <a:p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Bright" panose="02040602050505020304" pitchFamily="18" charset="77"/>
                  <a:ea typeface="Brush Script MT" panose="03060802040406070304" pitchFamily="66" charset="-122"/>
                  <a:cs typeface="Mangal" panose="02040503050203030202" pitchFamily="18" charset="0"/>
                </a:rPr>
                <a:t>packet like </a:t>
              </a:r>
            </a:p>
            <a:p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Bright" panose="02040602050505020304" pitchFamily="18" charset="77"/>
                  <a:ea typeface="Brush Script MT" panose="03060802040406070304" pitchFamily="66" charset="-122"/>
                  <a:cs typeface="Mangal" panose="02040503050203030202" pitchFamily="18" charset="0"/>
                </a:rPr>
                <a:t>Budget your</a:t>
              </a:r>
            </a:p>
            <a:p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Bright" panose="02040602050505020304" pitchFamily="18" charset="77"/>
                  <a:ea typeface="Brush Script MT" panose="03060802040406070304" pitchFamily="66" charset="-122"/>
                  <a:cs typeface="Mangal" panose="02040503050203030202" pitchFamily="18" charset="0"/>
                </a:rPr>
                <a:t>money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07212C-2802-914B-B2FE-ADA34DC4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Time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1CD2-77B5-2D46-A8BD-AE6B5919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82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achieve 20Mpps</a:t>
            </a:r>
          </a:p>
          <a:p>
            <a:r>
              <a:rPr lang="en-US" dirty="0"/>
              <a:t>Budget per packet: </a:t>
            </a:r>
            <a:r>
              <a:rPr lang="en-US" dirty="0">
                <a:solidFill>
                  <a:srgbClr val="C00000"/>
                </a:solidFill>
              </a:rPr>
              <a:t>50ns</a:t>
            </a:r>
          </a:p>
          <a:p>
            <a:r>
              <a:rPr lang="en-US" dirty="0"/>
              <a:t>2.4GHz CPU: </a:t>
            </a:r>
            <a:r>
              <a:rPr lang="en-US" dirty="0">
                <a:solidFill>
                  <a:srgbClr val="C00000"/>
                </a:solidFill>
              </a:rPr>
              <a:t>120</a:t>
            </a:r>
            <a:r>
              <a:rPr lang="en-US" dirty="0"/>
              <a:t> cycles per packet</a:t>
            </a:r>
          </a:p>
          <a:p>
            <a:pPr marL="0" indent="0">
              <a:buNone/>
            </a:pPr>
            <a:r>
              <a:rPr lang="en-US" dirty="0"/>
              <a:t>Fact </a:t>
            </a:r>
            <a:r>
              <a:rPr lang="en-US" sz="1500" dirty="0"/>
              <a:t>[1]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Cache misses: </a:t>
            </a:r>
            <a:r>
              <a:rPr lang="en-US" dirty="0">
                <a:solidFill>
                  <a:srgbClr val="C00000"/>
                </a:solidFill>
              </a:rPr>
              <a:t>32ns</a:t>
            </a:r>
            <a:r>
              <a:rPr lang="en-US" dirty="0"/>
              <a:t>, x86 LOCK prefix: </a:t>
            </a:r>
            <a:r>
              <a:rPr lang="en-US" dirty="0">
                <a:solidFill>
                  <a:srgbClr val="C00000"/>
                </a:solidFill>
              </a:rPr>
              <a:t>8.25ns</a:t>
            </a:r>
          </a:p>
          <a:p>
            <a:r>
              <a:rPr lang="en-US" dirty="0"/>
              <a:t>System call with/wo </a:t>
            </a:r>
            <a:r>
              <a:rPr lang="en-US" dirty="0" err="1"/>
              <a:t>SELinux</a:t>
            </a:r>
            <a:r>
              <a:rPr lang="en-US" dirty="0"/>
              <a:t> auditing: </a:t>
            </a:r>
            <a:r>
              <a:rPr lang="en-US" dirty="0">
                <a:solidFill>
                  <a:srgbClr val="C00000"/>
                </a:solidFill>
              </a:rPr>
              <a:t>75ns / 42ns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Batch of 32 packets</a:t>
            </a:r>
          </a:p>
          <a:p>
            <a:r>
              <a:rPr lang="en-US" dirty="0"/>
              <a:t>Budget per batch: </a:t>
            </a:r>
            <a:r>
              <a:rPr lang="en-US" dirty="0">
                <a:solidFill>
                  <a:srgbClr val="C00000"/>
                </a:solidFill>
              </a:rPr>
              <a:t>50ns x 32 = 1.5us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B2541-7F49-EB43-99B2-C08CB33C442B}"/>
              </a:ext>
            </a:extLst>
          </p:cNvPr>
          <p:cNvSpPr txBox="1"/>
          <p:nvPr/>
        </p:nvSpPr>
        <p:spPr>
          <a:xfrm>
            <a:off x="838200" y="6041547"/>
            <a:ext cx="978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[1] Improving Linux networking performance, LWN, </a:t>
            </a:r>
            <a:r>
              <a:rPr lang="en-US" dirty="0">
                <a:hlinkClick r:id="rId3"/>
              </a:rPr>
              <a:t>https://lwn.net/Articles/629155/</a:t>
            </a:r>
            <a:r>
              <a:rPr lang="en-US" dirty="0"/>
              <a:t>, </a:t>
            </a:r>
            <a:r>
              <a:rPr lang="en-US" dirty="0" err="1"/>
              <a:t>Jesper</a:t>
            </a:r>
            <a:r>
              <a:rPr lang="en-US" dirty="0"/>
              <a:t> </a:t>
            </a:r>
            <a:r>
              <a:rPr lang="en-US" dirty="0" err="1"/>
              <a:t>Brouer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1/5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OVS </a:t>
            </a:r>
            <a:r>
              <a:rPr lang="en-US" dirty="0" err="1"/>
              <a:t>pmd</a:t>
            </a:r>
            <a:r>
              <a:rPr lang="en-US" dirty="0"/>
              <a:t> (Poll-Mode Driver) </a:t>
            </a:r>
            <a:r>
              <a:rPr lang="en-US" dirty="0" err="1"/>
              <a:t>netdev</a:t>
            </a:r>
            <a:r>
              <a:rPr lang="en-US" dirty="0"/>
              <a:t> for </a:t>
            </a:r>
            <a:r>
              <a:rPr lang="en-US" dirty="0" err="1"/>
              <a:t>rx</a:t>
            </a:r>
            <a:r>
              <a:rPr lang="en-US" dirty="0"/>
              <a:t>/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Before: call poll() </a:t>
            </a:r>
            <a:r>
              <a:rPr lang="en-US" dirty="0" err="1"/>
              <a:t>syscall</a:t>
            </a:r>
            <a:r>
              <a:rPr lang="en-US" dirty="0"/>
              <a:t> and wait for new I/O</a:t>
            </a:r>
          </a:p>
          <a:p>
            <a:pPr lvl="1"/>
            <a:r>
              <a:rPr lang="en-US" dirty="0"/>
              <a:t>After: dedicated thread to busy polling the Rx ring</a:t>
            </a:r>
          </a:p>
          <a:p>
            <a:r>
              <a:rPr lang="en-US" dirty="0"/>
              <a:t>Effect: avoid system call overhead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20AA-CC42-DC4F-B933-3FAACA65098E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132CA-2162-3747-9F85-51564A9ADB1E}"/>
              </a:ext>
            </a:extLst>
          </p:cNvPr>
          <p:cNvSpPr txBox="1"/>
          <p:nvPr/>
        </p:nvSpPr>
        <p:spPr>
          <a:xfrm>
            <a:off x="1670880" y="3923415"/>
            <a:ext cx="69397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0"/>
              </a:rPr>
              <a:t>+</a:t>
            </a:r>
            <a:r>
              <a:rPr lang="en-US" dirty="0" err="1">
                <a:latin typeface="Monaco" pitchFamily="2" charset="0"/>
              </a:rPr>
              <a:t>const</a:t>
            </a:r>
            <a:r>
              <a:rPr lang="en-US" dirty="0">
                <a:latin typeface="Monaco" pitchFamily="2" charset="0"/>
              </a:rPr>
              <a:t> struct </a:t>
            </a:r>
            <a:r>
              <a:rPr lang="en-US" b="1" dirty="0" err="1">
                <a:solidFill>
                  <a:srgbClr val="0070C0"/>
                </a:solidFill>
                <a:latin typeface="Monaco" pitchFamily="2" charset="0"/>
              </a:rPr>
              <a:t>netdev_class</a:t>
            </a:r>
            <a:r>
              <a:rPr lang="en-US" dirty="0">
                <a:latin typeface="Monaco" pitchFamily="2" charset="0"/>
              </a:rPr>
              <a:t> </a:t>
            </a:r>
            <a:r>
              <a:rPr lang="en-US" dirty="0" err="1">
                <a:latin typeface="Monaco" pitchFamily="2" charset="0"/>
              </a:rPr>
              <a:t>netdev_afxdp_class</a:t>
            </a:r>
            <a:r>
              <a:rPr lang="en-US" dirty="0">
                <a:latin typeface="Monaco" pitchFamily="2" charset="0"/>
              </a:rPr>
              <a:t> = {</a:t>
            </a:r>
          </a:p>
          <a:p>
            <a:r>
              <a:rPr lang="en-US" dirty="0">
                <a:latin typeface="Monaco" pitchFamily="2" charset="0"/>
              </a:rPr>
              <a:t>+    NETDEV_LINUX_CLASS_COMMON,</a:t>
            </a:r>
          </a:p>
          <a:p>
            <a:r>
              <a:rPr lang="en-US" dirty="0">
                <a:latin typeface="Monaco" pitchFamily="2" charset="0"/>
              </a:rPr>
              <a:t>+    .type = "</a:t>
            </a:r>
            <a:r>
              <a:rPr lang="en-US" dirty="0" err="1">
                <a:latin typeface="Monaco" pitchFamily="2" charset="0"/>
              </a:rPr>
              <a:t>afxdp</a:t>
            </a:r>
            <a:r>
              <a:rPr lang="en-US" dirty="0">
                <a:latin typeface="Monaco" pitchFamily="2" charset="0"/>
              </a:rPr>
              <a:t>",</a:t>
            </a:r>
          </a:p>
          <a:p>
            <a:r>
              <a:rPr lang="en-US" dirty="0">
                <a:solidFill>
                  <a:srgbClr val="C00000"/>
                </a:solidFill>
                <a:latin typeface="Monaco" pitchFamily="2" charset="0"/>
              </a:rPr>
              <a:t>+    .</a:t>
            </a:r>
            <a:r>
              <a:rPr lang="en-US" dirty="0" err="1">
                <a:solidFill>
                  <a:srgbClr val="C00000"/>
                </a:solidFill>
                <a:latin typeface="Monaco" pitchFamily="2" charset="0"/>
              </a:rPr>
              <a:t>is_pmd</a:t>
            </a:r>
            <a:r>
              <a:rPr lang="en-US" dirty="0">
                <a:solidFill>
                  <a:srgbClr val="C00000"/>
                </a:solidFill>
                <a:latin typeface="Monaco" pitchFamily="2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Monaco" pitchFamily="2" charset="0"/>
              </a:rPr>
              <a:t>true</a:t>
            </a:r>
            <a:r>
              <a:rPr lang="en-US" dirty="0">
                <a:solidFill>
                  <a:srgbClr val="C00000"/>
                </a:solidFill>
                <a:latin typeface="Monaco" pitchFamily="2" charset="0"/>
              </a:rPr>
              <a:t>,</a:t>
            </a:r>
          </a:p>
          <a:p>
            <a:r>
              <a:rPr lang="en-US" dirty="0">
                <a:latin typeface="Monaco" pitchFamily="2" charset="0"/>
              </a:rPr>
              <a:t>     .construct = </a:t>
            </a:r>
            <a:r>
              <a:rPr lang="en-US" dirty="0" err="1">
                <a:latin typeface="Monaco" pitchFamily="2" charset="0"/>
              </a:rPr>
              <a:t>netdev_linux_construct</a:t>
            </a:r>
            <a:r>
              <a:rPr lang="en-US" dirty="0">
                <a:latin typeface="Monaco" pitchFamily="2" charset="0"/>
              </a:rPr>
              <a:t>,</a:t>
            </a:r>
          </a:p>
          <a:p>
            <a:r>
              <a:rPr lang="en-US" dirty="0">
                <a:latin typeface="Monaco" pitchFamily="2" charset="0"/>
              </a:rPr>
              <a:t>     .</a:t>
            </a:r>
            <a:r>
              <a:rPr lang="en-US" dirty="0" err="1">
                <a:latin typeface="Monaco" pitchFamily="2" charset="0"/>
              </a:rPr>
              <a:t>get_stats</a:t>
            </a:r>
            <a:r>
              <a:rPr lang="en-US" dirty="0">
                <a:latin typeface="Monaco" pitchFamily="2" charset="0"/>
              </a:rPr>
              <a:t> = </a:t>
            </a:r>
            <a:r>
              <a:rPr lang="en-US" dirty="0" err="1">
                <a:latin typeface="Monaco" pitchFamily="2" charset="0"/>
              </a:rPr>
              <a:t>netdev_internal_get_stats</a:t>
            </a:r>
            <a:r>
              <a:rPr lang="en-US" dirty="0">
                <a:latin typeface="Monaco" pitchFamily="2" charset="0"/>
              </a:rPr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5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8462</TotalTime>
  <Words>2380</Words>
  <Application>Microsoft Macintosh PowerPoint</Application>
  <PresentationFormat>Widescreen</PresentationFormat>
  <Paragraphs>375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Brush Script MT</vt:lpstr>
      <vt:lpstr>Arial</vt:lpstr>
      <vt:lpstr>Calibri</vt:lpstr>
      <vt:lpstr>Calibri Light</vt:lpstr>
      <vt:lpstr>Lucida Bright</vt:lpstr>
      <vt:lpstr>Magneto</vt:lpstr>
      <vt:lpstr>Mangal</vt:lpstr>
      <vt:lpstr>Monaco</vt:lpstr>
      <vt:lpstr>Office Theme</vt:lpstr>
      <vt:lpstr>Fast Userspace OVS with AF_XDP</vt:lpstr>
      <vt:lpstr>Outline</vt:lpstr>
      <vt:lpstr>Linux AF_XDP</vt:lpstr>
      <vt:lpstr>OVS-AF_XDP Netdev</vt:lpstr>
      <vt:lpstr>OVS-AF_XDP Architecture</vt:lpstr>
      <vt:lpstr>OVS AF_XDP Configuration</vt:lpstr>
      <vt:lpstr>Prototype Evaluation</vt:lpstr>
      <vt:lpstr>Time Budget</vt:lpstr>
      <vt:lpstr>Optimization 1/5</vt:lpstr>
      <vt:lpstr>Optimization 2/5</vt:lpstr>
      <vt:lpstr>Optimizations 3-5</vt:lpstr>
      <vt:lpstr>Performance Evaluation</vt:lpstr>
      <vt:lpstr>OVS AF_XDP RX drop</vt:lpstr>
      <vt:lpstr>pmd-stats-show (rxdrop)</vt:lpstr>
      <vt:lpstr>Perf record -p `pidof ovs-vswitchd` sleep 10</vt:lpstr>
      <vt:lpstr>OVS AF_XDP l2fwd</vt:lpstr>
      <vt:lpstr>pmd-stats-show (l2fwd)</vt:lpstr>
      <vt:lpstr>Perf record -p `pidof ovs-vswitchd` sleep 10</vt:lpstr>
      <vt:lpstr>AF_XDP PVP Performance</vt:lpstr>
      <vt:lpstr>PVP CPU utilization</vt:lpstr>
      <vt:lpstr>pmd-stats-show (PVP)</vt:lpstr>
      <vt:lpstr>AF_XDP PVP Performance Evaluation</vt:lpstr>
      <vt:lpstr>Performance Result</vt:lpstr>
      <vt:lpstr>Conclusion 1/2</vt:lpstr>
      <vt:lpstr>Conclusion 2/2</vt:lpstr>
      <vt:lpstr>Thank you</vt:lpstr>
      <vt:lpstr>./perf kvm stat record -p 21662 sleep 10</vt:lpstr>
      <vt:lpstr>PowerPoint Presentation</vt:lpstr>
      <vt:lpstr>QEMU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ChengChun Tu</dc:creator>
  <cp:lastModifiedBy>ChengChun Tu</cp:lastModifiedBy>
  <cp:revision>432</cp:revision>
  <dcterms:created xsi:type="dcterms:W3CDTF">2018-11-29T17:39:02Z</dcterms:created>
  <dcterms:modified xsi:type="dcterms:W3CDTF">2018-12-05T17:11:16Z</dcterms:modified>
</cp:coreProperties>
</file>