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300" r:id="rId4"/>
    <p:sldId id="329" r:id="rId5"/>
    <p:sldId id="372" r:id="rId6"/>
    <p:sldId id="258" r:id="rId7"/>
    <p:sldId id="304" r:id="rId8"/>
    <p:sldId id="318" r:id="rId9"/>
    <p:sldId id="326" r:id="rId10"/>
    <p:sldId id="327" r:id="rId11"/>
    <p:sldId id="333" r:id="rId12"/>
    <p:sldId id="334" r:id="rId13"/>
    <p:sldId id="379" r:id="rId14"/>
    <p:sldId id="381" r:id="rId15"/>
    <p:sldId id="414" r:id="rId16"/>
    <p:sldId id="391" r:id="rId17"/>
    <p:sldId id="394" r:id="rId18"/>
    <p:sldId id="395" r:id="rId19"/>
    <p:sldId id="396" r:id="rId20"/>
    <p:sldId id="397" r:id="rId21"/>
    <p:sldId id="407" r:id="rId22"/>
    <p:sldId id="408" r:id="rId23"/>
    <p:sldId id="409" r:id="rId24"/>
    <p:sldId id="410" r:id="rId25"/>
    <p:sldId id="413" r:id="rId26"/>
    <p:sldId id="330" r:id="rId27"/>
    <p:sldId id="322" r:id="rId28"/>
    <p:sldId id="331" r:id="rId29"/>
    <p:sldId id="371" r:id="rId30"/>
    <p:sldId id="324" r:id="rId31"/>
    <p:sldId id="380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09"/>
    <p:restoredTop sz="79052"/>
  </p:normalViewPr>
  <p:slideViewPr>
    <p:cSldViewPr snapToGrid="0" snapToObjects="1">
      <p:cViewPr>
        <p:scale>
          <a:sx n="90" d="100"/>
          <a:sy n="90" d="100"/>
        </p:scale>
        <p:origin x="1080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0F3B37-8C41-6A48-8E8B-0DC1916A56AE}" type="datetimeFigureOut">
              <a:rPr lang="en-US" smtClean="0"/>
              <a:t>12/5/18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E1550-5469-5E4C-8724-B4A85418E4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381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081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With </a:t>
            </a:r>
            <a:r>
              <a:rPr lang="en-US" sz="2800" dirty="0" err="1"/>
              <a:t>eBPF</a:t>
            </a:r>
            <a:r>
              <a:rPr lang="en-US" sz="2800" dirty="0"/>
              <a:t>, 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both </a:t>
            </a:r>
            <a:r>
              <a:rPr lang="en-US" sz="2800" dirty="0" err="1"/>
              <a:t>userspace</a:t>
            </a:r>
            <a:r>
              <a:rPr lang="en-US" sz="2800" dirty="0"/>
              <a:t> version and </a:t>
            </a:r>
            <a:r>
              <a:rPr lang="en-US" sz="2800" dirty="0" err="1"/>
              <a:t>eBPF</a:t>
            </a:r>
            <a:r>
              <a:rPr lang="en-US" sz="2800" dirty="0"/>
              <a:t> programs to be loaded into kernel.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---</a:t>
            </a:r>
          </a:p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/>
              <a:t>How can we leverage </a:t>
            </a:r>
            <a:r>
              <a:rPr lang="en-US" sz="2800" dirty="0" err="1"/>
              <a:t>eBPF</a:t>
            </a:r>
            <a:r>
              <a:rPr lang="en-US" sz="2800" dirty="0"/>
              <a:t> in OVS?</a:t>
            </a:r>
            <a:endParaRPr lang="en-US" dirty="0"/>
          </a:p>
          <a:p>
            <a:r>
              <a:rPr lang="en-US" dirty="0"/>
              <a:t>Match the kernel version with features with OVS versions</a:t>
            </a:r>
          </a:p>
          <a:p>
            <a:r>
              <a:rPr lang="en-US" dirty="0"/>
              <a:t>Add application specific functions without worrying kernel ABI</a:t>
            </a:r>
          </a:p>
          <a:p>
            <a:r>
              <a:rPr lang="en-US" dirty="0"/>
              <a:t>Extend OVS features more quickly</a:t>
            </a:r>
          </a:p>
          <a:p>
            <a:r>
              <a:rPr lang="en-US" dirty="0"/>
              <a:t>Reduce maintenance and compatibility issue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BF04E-83E4-7A4F-87C8-48466E7D9FA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554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Helper functions are a concept that lets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eBPF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programs consult a core kernel defined set of function calls in order to retrieve/push data from/to the kernel.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Available helper functions may differ for each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eBPF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program type,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BF04E-83E4-7A4F-87C8-48466E7D9FA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433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When a packet arrives on a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vport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the kernel module processes it by extracting its flow key and looking it up in the flow table. If there is a matching flow, it executes the associated actions. If there is no match, it queues the packet to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userspace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 processing (as part of its processing,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userspace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will likely set up a flow to handle further packets of the same type entirely in-kernel).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Parser will walk through</a:t>
            </a:r>
            <a:r>
              <a:rPr lang="en-US" baseline="0" dirty="0"/>
              <a:t> the protocol headers, create hash, and lookup </a:t>
            </a:r>
            <a:r>
              <a:rPr lang="en-US" baseline="0" dirty="0" err="1"/>
              <a:t>eBPF</a:t>
            </a:r>
            <a:r>
              <a:rPr lang="en-US" baseline="0" dirty="0"/>
              <a:t> hash map</a:t>
            </a:r>
          </a:p>
          <a:p>
            <a:r>
              <a:rPr lang="en-US" baseline="0" dirty="0" err="1"/>
              <a:t>eBPF</a:t>
            </a:r>
            <a:r>
              <a:rPr lang="en-US" baseline="0" dirty="0"/>
              <a:t> comes with a fast and efficient way of </a:t>
            </a:r>
            <a:r>
              <a:rPr lang="en-US" baseline="0" dirty="0" err="1"/>
              <a:t>messaing</a:t>
            </a:r>
            <a:r>
              <a:rPr lang="en-US" baseline="0" dirty="0"/>
              <a:t> using perf ring buffer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BF04E-83E4-7A4F-87C8-48466E7D9FA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638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BF04E-83E4-7A4F-87C8-48466E7D9FA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20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</a:t>
            </a:r>
            <a:r>
              <a:rPr lang="en-US" dirty="0" err="1"/>
              <a:t>lkml.org</a:t>
            </a:r>
            <a:r>
              <a:rPr lang="en-US" dirty="0"/>
              <a:t>/</a:t>
            </a:r>
            <a:r>
              <a:rPr lang="en-US" dirty="0" err="1"/>
              <a:t>lkml</a:t>
            </a:r>
            <a:r>
              <a:rPr lang="en-US" dirty="0"/>
              <a:t>/2016/4/17/172 </a:t>
            </a:r>
            <a:r>
              <a:rPr lang="en-US"/>
              <a:t>event output helper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BF04E-83E4-7A4F-87C8-48466E7D9FA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7061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BF04E-83E4-7A4F-87C8-48466E7D9FA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9573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BF04E-83E4-7A4F-87C8-48466E7D9FA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789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BF04E-83E4-7A4F-87C8-48466E7D9FA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212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Build a </a:t>
            </a:r>
            <a:r>
              <a:rPr lang="en-US" dirty="0" err="1"/>
              <a:t>gre</a:t>
            </a:r>
            <a:r>
              <a:rPr lang="en-US" dirty="0"/>
              <a:t> tunnel on 172.13.1.x for 10.1.1.x so that two VMs can communicate with other</a:t>
            </a:r>
          </a:p>
          <a:p>
            <a:r>
              <a:rPr lang="en-US" dirty="0"/>
              <a:t>On local host, let </a:t>
            </a:r>
            <a:r>
              <a:rPr lang="en-US" dirty="0" err="1"/>
              <a:t>ovs</a:t>
            </a:r>
            <a:r>
              <a:rPr lang="en-US" dirty="0"/>
              <a:t> </a:t>
            </a:r>
            <a:r>
              <a:rPr lang="en-US" dirty="0" err="1"/>
              <a:t>ebpf</a:t>
            </a:r>
            <a:r>
              <a:rPr lang="en-US" dirty="0"/>
              <a:t> bridge control three devices: physical device eth0, tunnel device gre0 and tap device for VM</a:t>
            </a:r>
          </a:p>
          <a:p>
            <a:r>
              <a:rPr lang="en-US" dirty="0"/>
              <a:t>On each device, there are two queues: ingress to receive packet and egress to send packets</a:t>
            </a:r>
          </a:p>
          <a:p>
            <a:r>
              <a:rPr lang="en-US" dirty="0"/>
              <a:t>We need to attach </a:t>
            </a:r>
            <a:r>
              <a:rPr lang="en-US" dirty="0" err="1"/>
              <a:t>bpf</a:t>
            </a:r>
            <a:r>
              <a:rPr lang="en-US" dirty="0"/>
              <a:t> to either ingress or egress of these devices. For bridge and tap type, we attach </a:t>
            </a:r>
            <a:r>
              <a:rPr lang="en-US" dirty="0" err="1"/>
              <a:t>bpf</a:t>
            </a:r>
            <a:r>
              <a:rPr lang="en-US" dirty="0"/>
              <a:t> to its egress queue; for other device types, we attach </a:t>
            </a:r>
            <a:r>
              <a:rPr lang="en-US" dirty="0" err="1"/>
              <a:t>bpf</a:t>
            </a:r>
            <a:r>
              <a:rPr lang="en-US" dirty="0"/>
              <a:t> to ingress queue.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941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Build a </a:t>
            </a:r>
            <a:r>
              <a:rPr lang="en-US" dirty="0" err="1"/>
              <a:t>gre</a:t>
            </a:r>
            <a:r>
              <a:rPr lang="en-US" dirty="0"/>
              <a:t> tunnel on 172.13.1.x for 10.1.1.x so that two VMs can communicate with other</a:t>
            </a:r>
          </a:p>
          <a:p>
            <a:r>
              <a:rPr lang="en-US" dirty="0"/>
              <a:t>On local host, let </a:t>
            </a:r>
            <a:r>
              <a:rPr lang="en-US" dirty="0" err="1"/>
              <a:t>ovs</a:t>
            </a:r>
            <a:r>
              <a:rPr lang="en-US" dirty="0"/>
              <a:t> </a:t>
            </a:r>
            <a:r>
              <a:rPr lang="en-US" dirty="0" err="1"/>
              <a:t>ebpf</a:t>
            </a:r>
            <a:r>
              <a:rPr lang="en-US" dirty="0"/>
              <a:t> bridge control three devices: physical device eth0, tunnel device gre0 and tap device for VM</a:t>
            </a:r>
          </a:p>
          <a:p>
            <a:r>
              <a:rPr lang="en-US" dirty="0"/>
              <a:t>On each device, there are two queues: ingress to receive packet and egress to send packets</a:t>
            </a:r>
          </a:p>
          <a:p>
            <a:r>
              <a:rPr lang="en-US" dirty="0"/>
              <a:t>We need to attach </a:t>
            </a:r>
            <a:r>
              <a:rPr lang="en-US" dirty="0" err="1"/>
              <a:t>bpf</a:t>
            </a:r>
            <a:r>
              <a:rPr lang="en-US" dirty="0"/>
              <a:t> to either ingress or egress of these devices. For bridge and tap type, we attach </a:t>
            </a:r>
            <a:r>
              <a:rPr lang="en-US" dirty="0" err="1"/>
              <a:t>bpf</a:t>
            </a:r>
            <a:r>
              <a:rPr lang="en-US" dirty="0"/>
              <a:t> to its egress queue; for other device types, we attach </a:t>
            </a:r>
            <a:r>
              <a:rPr lang="en-US" dirty="0" err="1"/>
              <a:t>bpf</a:t>
            </a:r>
            <a:r>
              <a:rPr lang="en-US" dirty="0"/>
              <a:t> to ingress queue.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2266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685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129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608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9496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854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736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79906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598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9325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298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29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Bpf_flow_key</a:t>
            </a:r>
            <a:r>
              <a:rPr lang="en-US" dirty="0"/>
              <a:t> 184 </a:t>
            </a:r>
            <a:r>
              <a:rPr lang="en-US" dirty="0" err="1"/>
              <a:t>bytest</a:t>
            </a:r>
            <a:endParaRPr lang="en-US" dirty="0"/>
          </a:p>
          <a:p>
            <a:r>
              <a:rPr lang="en-US" dirty="0"/>
              <a:t>Headers: 84 bytes</a:t>
            </a:r>
          </a:p>
          <a:p>
            <a:r>
              <a:rPr lang="en-US" dirty="0"/>
              <a:t>Metadata: 100 bytes (does not include all the </a:t>
            </a:r>
            <a:r>
              <a:rPr lang="en-US" dirty="0" err="1"/>
              <a:t>geneve</a:t>
            </a:r>
            <a:r>
              <a:rPr lang="en-US" dirty="0"/>
              <a:t> tunnel metadata)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2E1550-5469-5E4C-8724-B4A85418E4A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34837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</a:t>
            </a:r>
            <a:r>
              <a:rPr lang="en-US" baseline="0" dirty="0"/>
              <a:t> clear whether there is performance head</a:t>
            </a:r>
          </a:p>
          <a:p>
            <a:endParaRPr lang="en-US" baseline="0" dirty="0"/>
          </a:p>
          <a:p>
            <a:pPr lvl="1"/>
            <a:r>
              <a:rPr lang="en-US" dirty="0"/>
              <a:t>Kernel helper support</a:t>
            </a:r>
          </a:p>
          <a:p>
            <a:pPr lvl="2"/>
            <a:r>
              <a:rPr lang="en-US" dirty="0" err="1"/>
              <a:t>nf_conntrack_in</a:t>
            </a:r>
            <a:r>
              <a:rPr lang="en-US" dirty="0"/>
              <a:t>()</a:t>
            </a:r>
          </a:p>
          <a:p>
            <a:pPr lvl="2"/>
            <a:r>
              <a:rPr lang="en-US" dirty="0" err="1"/>
              <a:t>ip_defrag</a:t>
            </a:r>
            <a:r>
              <a:rPr lang="en-US" dirty="0"/>
              <a:t>(), </a:t>
            </a:r>
            <a:r>
              <a:rPr lang="en-US" dirty="0" err="1"/>
              <a:t>ip_frag</a:t>
            </a:r>
            <a:r>
              <a:rPr lang="en-US" dirty="0"/>
              <a:t>()</a:t>
            </a:r>
          </a:p>
          <a:p>
            <a:pPr lvl="1"/>
            <a:r>
              <a:rPr lang="en-US" dirty="0"/>
              <a:t>Implement full suite of </a:t>
            </a:r>
            <a:r>
              <a:rPr lang="en-US" dirty="0" err="1"/>
              <a:t>conntrack</a:t>
            </a:r>
            <a:r>
              <a:rPr lang="en-US" dirty="0"/>
              <a:t> support in </a:t>
            </a:r>
            <a:r>
              <a:rPr lang="en-US" dirty="0" err="1"/>
              <a:t>eBPF</a:t>
            </a:r>
            <a:endParaRPr lang="en-US" dirty="0"/>
          </a:p>
          <a:p>
            <a:pPr lvl="2"/>
            <a:r>
              <a:rPr lang="en-US" dirty="0"/>
              <a:t>NAT, ALG, defragmentation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Hard because of limitations mentioned above</a:t>
            </a:r>
          </a:p>
          <a:p>
            <a:r>
              <a:rPr lang="en-US" dirty="0"/>
              <a:t>Use logging, put lots of logging to trace packets and dump its data.</a:t>
            </a:r>
          </a:p>
          <a:p>
            <a:r>
              <a:rPr lang="en-US" dirty="0"/>
              <a:t>Logic is difficult, it is quite a challenge to implement whole kernel </a:t>
            </a:r>
            <a:r>
              <a:rPr lang="en-US" dirty="0" err="1"/>
              <a:t>datapath</a:t>
            </a:r>
            <a:r>
              <a:rPr lang="en-US" dirty="0"/>
              <a:t> feature in </a:t>
            </a:r>
            <a:r>
              <a:rPr lang="en-US" dirty="0" err="1"/>
              <a:t>bpf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BF04E-83E4-7A4F-87C8-48466E7D9FA5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2562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EBF04E-83E4-7A4F-87C8-48466E7D9FA5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63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1A6CF5-C5DD-3847-867A-A2F7FAE69E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1717B3-D0E7-804B-BEC7-788AE1D7A4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C9C9D-55A3-4546-99BF-353263461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72215-743A-EF4A-B27E-DFB6CF890871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46F7D-BE3D-354D-82A7-FB602EFB7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E8B788-9363-A24D-97D8-859059756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43874-8649-A94E-B6DD-23429B7BA1D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8B54C2-4B5D-2940-8051-F814A51553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425" y="185738"/>
            <a:ext cx="1036750" cy="67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91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46C9B-7446-EB46-81F5-C273A1F76C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6F0BFB-91EA-1D41-BEEE-4205B9C3A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AE8AAE-1DAC-A746-85B6-773BA902C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72215-743A-EF4A-B27E-DFB6CF890871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4F64D0-D983-6840-8968-D0009BA15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27C076-745C-2549-91A7-23C21ECCE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43874-8649-A94E-B6DD-23429B7BA1D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1E8495-D715-4344-A515-365BC895BF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425" y="185738"/>
            <a:ext cx="1036750" cy="67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027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0CEEE-6BFE-994F-B943-19144B39F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C6BFED-11BC-DB43-BA5B-574DD6F9C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56E8BF-7B15-0D48-B8E3-5EB9AE2A8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72215-743A-EF4A-B27E-DFB6CF890871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2DF0F9-FBFA-CC42-9A63-109EDCFD0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7353D-6162-4D4F-9309-260ADA363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43874-8649-A94E-B6DD-23429B7BA1D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3B18DE-AD60-5D4A-A079-D056E7FABB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425" y="185738"/>
            <a:ext cx="1036750" cy="67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2988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B89D51-2CBF-6D46-947A-8D694C0C0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C382F-8FA2-B041-BFA2-1D16C51095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8765D2-C3E6-BF4C-AD39-826DE8AA93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A0FF47-9794-3948-8CB4-3D667F06E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72215-743A-EF4A-B27E-DFB6CF890871}" type="datetimeFigureOut">
              <a:rPr lang="en-US" smtClean="0"/>
              <a:t>12/5/18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5211A2-3887-9D48-9349-00BAD166A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AC8553-8B6A-B346-A940-064EF85D6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43874-8649-A94E-B6DD-23429B7BA1D8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E39B13-981D-504C-8397-2A31D61191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5425" y="185738"/>
            <a:ext cx="1036750" cy="67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609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3DE8F-75F8-5942-B412-4F368D25B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FDC648-4EF3-AE4F-B208-AEA6C66A6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FD883-6713-4749-B47D-499C6398D7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3CDD9B-8D40-D442-A5CC-B05C4DAA47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5F3B00-489E-7540-A6EB-202872963B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456AB7-9C71-5049-AD0C-C83E7FAC6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72215-743A-EF4A-B27E-DFB6CF890871}" type="datetimeFigureOut">
              <a:rPr lang="en-US" smtClean="0"/>
              <a:t>12/5/18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9A3B94-A78C-7F42-8CD6-1D1D321C4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094B6A-C856-284C-B838-E1CECACD9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43874-8649-A94E-B6DD-23429B7BA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955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9223C-CBD8-6847-B9CE-0C60D2914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897EC0-7E44-3A4C-AD56-9F171B0E6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72215-743A-EF4A-B27E-DFB6CF890871}" type="datetimeFigureOut">
              <a:rPr lang="en-US" smtClean="0"/>
              <a:t>12/5/18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EE9476-F267-B64E-ACFD-6E3E996FB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BF821E-A5E2-F44F-BEAA-7B9F04768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43874-8649-A94E-B6DD-23429B7BA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569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E9CDBD-E11C-6640-B7C9-DE2479047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72215-743A-EF4A-B27E-DFB6CF890871}" type="datetimeFigureOut">
              <a:rPr lang="en-US" smtClean="0"/>
              <a:t>12/5/18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C1AA60-D772-4F4A-A4CE-A7EBB0826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BCB9F9-2562-F545-B21E-60C271A22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43874-8649-A94E-B6DD-23429B7BA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316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71D0E-FF77-704A-9604-7A32C56C2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0C574-7E29-384B-A2E2-39985B117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D96176-7A3B-4D4D-BD40-F46A2E9A4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565365-ACA1-104B-AB4C-72E0086B6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72215-743A-EF4A-B27E-DFB6CF890871}" type="datetimeFigureOut">
              <a:rPr lang="en-US" smtClean="0"/>
              <a:t>12/5/18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A64889-2096-2A41-8E2D-71C636A44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8C4850-5F81-344C-BEF0-1D98A2872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43874-8649-A94E-B6DD-23429B7BA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2203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F957D-4FF1-114C-A979-EC1A7121C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282E1D-2D32-3647-93A9-2B86601E1E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9DA61-D64C-D143-9743-2D13DE2E79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31CC09-1034-E540-9D3A-F2EB6AC5B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72215-743A-EF4A-B27E-DFB6CF890871}" type="datetimeFigureOut">
              <a:rPr lang="en-US" smtClean="0"/>
              <a:t>12/5/18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6CC9C9-E19E-E742-BB6C-428602520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870C4A-68CC-754E-B392-20EC72C0F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43874-8649-A94E-B6DD-23429B7BA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51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D018C6-DC24-154F-A1A2-B738600A1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B18091-A684-2844-BC41-55EBB57088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EF407-1266-314A-85E1-28560DD1A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72215-743A-EF4A-B27E-DFB6CF890871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69309-C78E-1546-B8F6-36746317D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413786-2F11-DF42-9215-7AC3A1955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43874-8649-A94E-B6DD-23429B7BA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01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6F82DB-BA89-B94D-B7B4-FBA5690D23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B8BAFE-8E28-E745-8BCC-A01068D2E1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193206-5A40-514A-A7BD-4E21D84CC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72215-743A-EF4A-B27E-DFB6CF890871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5F44D1-0127-5B4E-8B4B-9289FB456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88016E-F968-4044-8E4E-F60C88F5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B43874-8649-A94E-B6DD-23429B7BA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613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93540F6-C9F1-E74A-B1C2-9C45AAA22D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354AA6-B311-E246-8A01-0671911093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2DAD3-31B2-5C4A-AF7D-B52BBD9609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72215-743A-EF4A-B27E-DFB6CF890871}" type="datetimeFigureOut">
              <a:rPr lang="en-US" smtClean="0"/>
              <a:t>12/5/18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A125B-008C-924D-82FA-08B5E456E0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5976D1-3BC0-D440-B28A-5DF67CC503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B43874-8649-A94E-B6DD-23429B7BA1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728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02ADB-5DF2-8546-BED0-F9EABCA37A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Empowering OVS with </a:t>
            </a:r>
            <a:r>
              <a:rPr lang="en-US" dirty="0" err="1"/>
              <a:t>eBPF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7E934C-50BF-064C-940C-9DBE855D461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OVSCON 2018</a:t>
            </a:r>
          </a:p>
          <a:p>
            <a:r>
              <a:rPr lang="en-US" dirty="0"/>
              <a:t>William Tu, </a:t>
            </a:r>
            <a:r>
              <a:rPr lang="en-US" dirty="0" err="1"/>
              <a:t>Yifeng</a:t>
            </a:r>
            <a:r>
              <a:rPr lang="en-US" dirty="0"/>
              <a:t> Sun, Yi-Hung Wei</a:t>
            </a:r>
          </a:p>
          <a:p>
            <a:r>
              <a:rPr lang="en-US" dirty="0"/>
              <a:t>VMWare Inc.</a:t>
            </a:r>
          </a:p>
        </p:txBody>
      </p:sp>
    </p:spTree>
    <p:extLst>
      <p:ext uri="{BB962C8B-B14F-4D97-AF65-F5344CB8AC3E}">
        <p14:creationId xmlns:p14="http://schemas.microsoft.com/office/powerpoint/2010/main" val="1471741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16D5A-E42E-2347-872D-D1FF98A1B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DAFE9F-736F-7A45-B3E8-48B416434E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Project Updates</a:t>
            </a:r>
          </a:p>
          <a:p>
            <a:pPr lvl="1"/>
            <a:r>
              <a:rPr lang="en-US" dirty="0" err="1"/>
              <a:t>Megaflow</a:t>
            </a:r>
            <a:r>
              <a:rPr lang="en-US" dirty="0"/>
              <a:t> support</a:t>
            </a:r>
          </a:p>
          <a:p>
            <a:pPr lvl="1"/>
            <a:r>
              <a:rPr lang="en-US" dirty="0"/>
              <a:t>Tunnel support</a:t>
            </a:r>
          </a:p>
          <a:p>
            <a:r>
              <a:rPr lang="en-US" dirty="0"/>
              <a:t>Experience Sharing on </a:t>
            </a:r>
            <a:r>
              <a:rPr lang="en-US" dirty="0" err="1"/>
              <a:t>eBPF</a:t>
            </a:r>
            <a:r>
              <a:rPr lang="en-US" dirty="0"/>
              <a:t> development</a:t>
            </a:r>
          </a:p>
          <a:p>
            <a:r>
              <a:rPr lang="en-US" dirty="0"/>
              <a:t>Conclusion and Future works</a:t>
            </a:r>
          </a:p>
        </p:txBody>
      </p:sp>
    </p:spTree>
    <p:extLst>
      <p:ext uri="{BB962C8B-B14F-4D97-AF65-F5344CB8AC3E}">
        <p14:creationId xmlns:p14="http://schemas.microsoft.com/office/powerpoint/2010/main" val="3055659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ource-tree-2.jpg"/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1331" y="1617546"/>
            <a:ext cx="3203494" cy="459184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OVS-</a:t>
            </a:r>
            <a:r>
              <a:rPr lang="en-US" dirty="0" err="1"/>
              <a:t>eBPF</a:t>
            </a:r>
            <a:r>
              <a:rPr lang="en-US" dirty="0"/>
              <a:t> Project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78663"/>
            <a:ext cx="8749938" cy="4677687"/>
          </a:xfrm>
        </p:spPr>
        <p:txBody>
          <a:bodyPr>
            <a:normAutofit/>
          </a:bodyPr>
          <a:lstStyle/>
          <a:p>
            <a:r>
              <a:rPr lang="en-US" dirty="0"/>
              <a:t>Goal: Implement </a:t>
            </a:r>
            <a:r>
              <a:rPr lang="en-US" dirty="0" err="1"/>
              <a:t>datapath</a:t>
            </a:r>
            <a:r>
              <a:rPr lang="en-US" dirty="0"/>
              <a:t> functionalities in </a:t>
            </a:r>
            <a:r>
              <a:rPr lang="en-US" dirty="0" err="1"/>
              <a:t>eBPF</a:t>
            </a:r>
            <a:endParaRPr lang="en-US" dirty="0"/>
          </a:p>
          <a:p>
            <a:pPr lvl="1"/>
            <a:r>
              <a:rPr lang="en-US" dirty="0"/>
              <a:t>Reduce dependencies on different kernel versions</a:t>
            </a:r>
          </a:p>
          <a:p>
            <a:pPr lvl="1"/>
            <a:r>
              <a:rPr lang="en-US" dirty="0"/>
              <a:t>More opportunities for experiments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Maintenance cost when adding a new </a:t>
            </a:r>
            <a:r>
              <a:rPr lang="en-US" dirty="0" err="1"/>
              <a:t>datapath</a:t>
            </a:r>
            <a:r>
              <a:rPr lang="en-US" dirty="0"/>
              <a:t> feature: </a:t>
            </a:r>
          </a:p>
          <a:p>
            <a:pPr lvl="1"/>
            <a:r>
              <a:rPr lang="en-US" dirty="0"/>
              <a:t>Time to upstream and time to backport to kernel </a:t>
            </a:r>
            <a:r>
              <a:rPr lang="en-US" dirty="0" err="1"/>
              <a:t>datapath</a:t>
            </a:r>
            <a:endParaRPr lang="en-US" dirty="0"/>
          </a:p>
          <a:p>
            <a:pPr lvl="1"/>
            <a:r>
              <a:rPr lang="en-US" dirty="0"/>
              <a:t>Maintain ABI compatibility between different kernel version</a:t>
            </a:r>
          </a:p>
          <a:p>
            <a:pPr lvl="1"/>
            <a:r>
              <a:rPr lang="en-US" dirty="0"/>
              <a:t>Backport efforts on various kernels, ex: RHEL, </a:t>
            </a:r>
            <a:r>
              <a:rPr lang="en-US" dirty="0" err="1"/>
              <a:t>grsecurity</a:t>
            </a:r>
            <a:r>
              <a:rPr lang="en-US" dirty="0"/>
              <a:t> patch</a:t>
            </a:r>
          </a:p>
          <a:p>
            <a:pPr lvl="1"/>
            <a:r>
              <a:rPr lang="en-US" dirty="0"/>
              <a:t>Bugs in </a:t>
            </a:r>
            <a:r>
              <a:rPr lang="en-US" dirty="0" err="1"/>
              <a:t>compat</a:t>
            </a:r>
            <a:r>
              <a:rPr lang="en-US" dirty="0"/>
              <a:t> code are easy to introduce and often</a:t>
            </a:r>
            <a:br>
              <a:rPr lang="en-US" dirty="0"/>
            </a:br>
            <a:r>
              <a:rPr lang="en-US" dirty="0"/>
              <a:t>non-obvious to fix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20AA-CC42-DC4F-B933-3FAACA6509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7377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What is </a:t>
            </a:r>
            <a:r>
              <a:rPr lang="en-US" sz="4000" dirty="0" err="1"/>
              <a:t>eBPF</a:t>
            </a:r>
            <a:r>
              <a:rPr lang="en-US" sz="4000" dirty="0"/>
              <a:t> (extended Berkeley Packet Filter)?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way to write a </a:t>
            </a:r>
            <a:r>
              <a:rPr lang="en-US" b="1" dirty="0">
                <a:solidFill>
                  <a:srgbClr val="C00000"/>
                </a:solidFill>
              </a:rPr>
              <a:t>restricted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</a:rPr>
              <a:t>C</a:t>
            </a:r>
            <a:r>
              <a:rPr lang="en-US" dirty="0"/>
              <a:t> program and runs in </a:t>
            </a:r>
            <a:r>
              <a:rPr lang="en-US" b="1" dirty="0">
                <a:solidFill>
                  <a:srgbClr val="C00000"/>
                </a:solidFill>
              </a:rPr>
              <a:t>Linux kernel</a:t>
            </a:r>
          </a:p>
          <a:p>
            <a:pPr lvl="1"/>
            <a:r>
              <a:rPr lang="en-US" dirty="0"/>
              <a:t>A virtual machine that runs </a:t>
            </a:r>
            <a:r>
              <a:rPr lang="en-US" dirty="0" err="1"/>
              <a:t>eBPF</a:t>
            </a:r>
            <a:r>
              <a:rPr lang="en-US" dirty="0"/>
              <a:t> bytecode in Linux kernel</a:t>
            </a:r>
          </a:p>
          <a:p>
            <a:pPr lvl="1"/>
            <a:r>
              <a:rPr lang="en-US" dirty="0"/>
              <a:t>Safety guaranteed by BPF verifier</a:t>
            </a:r>
          </a:p>
          <a:p>
            <a:r>
              <a:rPr lang="en-US" dirty="0"/>
              <a:t>Maps</a:t>
            </a:r>
          </a:p>
          <a:p>
            <a:pPr lvl="1"/>
            <a:r>
              <a:rPr lang="en-US" dirty="0"/>
              <a:t>Efficient key/value store resides in kernel space</a:t>
            </a:r>
          </a:p>
          <a:p>
            <a:pPr lvl="1"/>
            <a:r>
              <a:rPr lang="en-US" dirty="0"/>
              <a:t>Can be shared between </a:t>
            </a:r>
            <a:r>
              <a:rPr lang="en-US" dirty="0" err="1"/>
              <a:t>eBPF</a:t>
            </a:r>
            <a:r>
              <a:rPr lang="en-US" dirty="0"/>
              <a:t> program and user space applications </a:t>
            </a:r>
          </a:p>
          <a:p>
            <a:pPr lvl="1"/>
            <a:r>
              <a:rPr lang="en-US" dirty="0"/>
              <a:t>Ex: Implement flow table </a:t>
            </a:r>
          </a:p>
          <a:p>
            <a:r>
              <a:rPr lang="en-US" dirty="0"/>
              <a:t>Helper Functions</a:t>
            </a:r>
          </a:p>
          <a:p>
            <a:pPr lvl="1"/>
            <a:r>
              <a:rPr lang="en-US" dirty="0"/>
              <a:t>A core kernel defined set of functions for </a:t>
            </a:r>
            <a:r>
              <a:rPr lang="en-US" dirty="0" err="1"/>
              <a:t>eBPF</a:t>
            </a:r>
            <a:r>
              <a:rPr lang="en-US" dirty="0"/>
              <a:t> program to retrieve/push data from/to the kernel</a:t>
            </a:r>
          </a:p>
          <a:p>
            <a:pPr lvl="1"/>
            <a:r>
              <a:rPr lang="en-US" dirty="0"/>
              <a:t>Ex: </a:t>
            </a:r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BPF_FUNC_map_lookup_elem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(), </a:t>
            </a:r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BPF_FUNC_skb_get_tunnel_key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20AA-CC42-DC4F-B933-3FAACA65098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871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30C85-967E-944B-B34B-4BCAEAE9F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OVS </a:t>
            </a:r>
            <a:r>
              <a:rPr lang="en-US" dirty="0" err="1"/>
              <a:t>eBPF</a:t>
            </a:r>
            <a:r>
              <a:rPr lang="en-US" dirty="0"/>
              <a:t> Project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C59A3-1143-084A-B8A8-87D82347D1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This is a continued work based on</a:t>
            </a:r>
          </a:p>
          <a:p>
            <a:pPr lvl="1"/>
            <a:r>
              <a:rPr lang="en-US" b="1" dirty="0"/>
              <a:t>Offloading OVS Flow Processing Using </a:t>
            </a:r>
            <a:r>
              <a:rPr lang="en-US" b="1" dirty="0" err="1"/>
              <a:t>eBPF</a:t>
            </a:r>
            <a:r>
              <a:rPr lang="en-US" dirty="0"/>
              <a:t> (</a:t>
            </a:r>
            <a:r>
              <a:rPr lang="en-US" i="1" dirty="0"/>
              <a:t>OVS CON 2016, William Tu, VMware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New enhancement</a:t>
            </a:r>
          </a:p>
          <a:p>
            <a:pPr lvl="1"/>
            <a:r>
              <a:rPr lang="en-US" dirty="0"/>
              <a:t>Introduce </a:t>
            </a:r>
            <a:r>
              <a:rPr lang="en-US" dirty="0" err="1"/>
              <a:t>dpif-bpf</a:t>
            </a:r>
            <a:r>
              <a:rPr lang="en-US" dirty="0"/>
              <a:t> layer</a:t>
            </a:r>
          </a:p>
          <a:p>
            <a:pPr lvl="1"/>
            <a:r>
              <a:rPr lang="en-US" dirty="0"/>
              <a:t>New supported actions</a:t>
            </a:r>
          </a:p>
          <a:p>
            <a:pPr lvl="1"/>
            <a:r>
              <a:rPr lang="en-US" dirty="0" err="1"/>
              <a:t>Megaflow</a:t>
            </a:r>
            <a:r>
              <a:rPr lang="en-US" dirty="0"/>
              <a:t> support</a:t>
            </a:r>
          </a:p>
          <a:p>
            <a:pPr lvl="1"/>
            <a:r>
              <a:rPr lang="en-US" dirty="0"/>
              <a:t>Tunnel support</a:t>
            </a:r>
          </a:p>
          <a:p>
            <a:pPr lvl="1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1275A-1137-7142-8782-7568BDB2126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Supported Features</a:t>
            </a:r>
          </a:p>
          <a:p>
            <a:pPr lvl="1"/>
            <a:r>
              <a:rPr lang="en-US" dirty="0"/>
              <a:t>ICMP, TCP and UDP for both IPv4 and IPv6</a:t>
            </a:r>
          </a:p>
          <a:p>
            <a:pPr lvl="1"/>
            <a:r>
              <a:rPr lang="en-US" dirty="0"/>
              <a:t>Bond</a:t>
            </a:r>
          </a:p>
          <a:p>
            <a:pPr lvl="1"/>
            <a:r>
              <a:rPr lang="en-US" dirty="0"/>
              <a:t>Tunnels: VLAN, CVLAN, VXLAN, VXLAN6, GRE, GENEVE, GENEVE6</a:t>
            </a:r>
          </a:p>
          <a:p>
            <a:pPr lvl="1"/>
            <a:r>
              <a:rPr lang="en-US" dirty="0"/>
              <a:t>OVN: Logical Routers and Logical Switches</a:t>
            </a:r>
          </a:p>
          <a:p>
            <a:pPr lvl="1"/>
            <a:endParaRPr lang="en-US" dirty="0"/>
          </a:p>
          <a:p>
            <a:r>
              <a:rPr lang="en-US" dirty="0"/>
              <a:t>Supported Actions</a:t>
            </a:r>
          </a:p>
          <a:p>
            <a:pPr lvl="1"/>
            <a:r>
              <a:rPr lang="en-US" dirty="0"/>
              <a:t>output(), </a:t>
            </a:r>
            <a:r>
              <a:rPr lang="en-US" dirty="0" err="1"/>
              <a:t>userspace</a:t>
            </a:r>
            <a:r>
              <a:rPr lang="en-US" dirty="0"/>
              <a:t>(), </a:t>
            </a:r>
            <a:r>
              <a:rPr lang="en-US" dirty="0" err="1"/>
              <a:t>set_masked</a:t>
            </a:r>
            <a:r>
              <a:rPr lang="en-US" dirty="0"/>
              <a:t>(ethernet, </a:t>
            </a:r>
            <a:r>
              <a:rPr lang="en-US" dirty="0" err="1"/>
              <a:t>ip</a:t>
            </a:r>
            <a:r>
              <a:rPr lang="en-US" dirty="0"/>
              <a:t>, tunnel()), </a:t>
            </a:r>
            <a:r>
              <a:rPr lang="en-US" dirty="0" err="1"/>
              <a:t>push_vlan</a:t>
            </a:r>
            <a:r>
              <a:rPr lang="en-US" dirty="0"/>
              <a:t>(), </a:t>
            </a:r>
            <a:r>
              <a:rPr lang="en-US" dirty="0" err="1"/>
              <a:t>pop_vlan</a:t>
            </a:r>
            <a:r>
              <a:rPr lang="en-US" dirty="0"/>
              <a:t>(), recirc(), hash(), truncate()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48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26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FDECF9-4C86-6244-AFB3-C078F9DB8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Lookup with </a:t>
            </a:r>
            <a:r>
              <a:rPr lang="en-US" dirty="0" err="1"/>
              <a:t>Megaflow</a:t>
            </a:r>
            <a:r>
              <a:rPr lang="en-US" dirty="0"/>
              <a:t> Support in </a:t>
            </a:r>
            <a:r>
              <a:rPr lang="en-US" dirty="0" err="1"/>
              <a:t>eBPF</a:t>
            </a:r>
            <a:r>
              <a:rPr lang="en-US" dirty="0"/>
              <a:t> Datapath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100CEA-8F0D-1144-9674-9D0FAE3F0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1519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Flow Lookup in Kernel Datapath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32560" y="1690689"/>
            <a:ext cx="5657535" cy="466566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u="sng" dirty="0">
                <a:solidFill>
                  <a:srgbClr val="C00000"/>
                </a:solidFill>
              </a:rPr>
              <a:t>Slow Path</a:t>
            </a:r>
          </a:p>
          <a:p>
            <a:r>
              <a:rPr lang="en-US" dirty="0"/>
              <a:t>Ingress: lookup miss and </a:t>
            </a:r>
            <a:r>
              <a:rPr lang="en-US" dirty="0" err="1"/>
              <a:t>upcall</a:t>
            </a:r>
            <a:endParaRPr lang="en-US" dirty="0"/>
          </a:p>
          <a:p>
            <a:r>
              <a:rPr lang="en-US" dirty="0" err="1"/>
              <a:t>ovs-vswitchd</a:t>
            </a:r>
            <a:r>
              <a:rPr lang="en-US" dirty="0"/>
              <a:t> receives, does flow translation, and programs flow entry into flow table in OVS kernel module</a:t>
            </a:r>
          </a:p>
          <a:p>
            <a:r>
              <a:rPr lang="en-US" dirty="0"/>
              <a:t>OVS kernel DP installs the flow entry</a:t>
            </a:r>
          </a:p>
          <a:p>
            <a:r>
              <a:rPr lang="en-US" dirty="0"/>
              <a:t>OVS kernel DP receives and executes actions on the packet</a:t>
            </a:r>
          </a:p>
          <a:p>
            <a:pPr marL="0" indent="0">
              <a:buNone/>
            </a:pPr>
            <a:r>
              <a:rPr lang="en-US" u="sng" dirty="0">
                <a:solidFill>
                  <a:srgbClr val="C00000"/>
                </a:solidFill>
              </a:rPr>
              <a:t>Fast Path</a:t>
            </a:r>
          </a:p>
          <a:p>
            <a:r>
              <a:rPr lang="en-US" dirty="0"/>
              <a:t>Subsequent packets hit the flow cache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20AA-CC42-DC4F-B933-3FAACA65098E}" type="slidenum">
              <a:rPr lang="en-US" smtClean="0"/>
              <a:t>7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209759" y="4201354"/>
            <a:ext cx="2533481" cy="113454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Flow Table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97718" y="1871841"/>
            <a:ext cx="2308302" cy="11345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ysClr val="windowText" lastClr="000000"/>
                </a:solidFill>
              </a:rPr>
              <a:t>ovs-vswitchd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>
            <a:stCxn id="16" idx="3"/>
            <a:endCxn id="5" idx="1"/>
          </p:cNvCxnSpPr>
          <p:nvPr/>
        </p:nvCxnSpPr>
        <p:spPr>
          <a:xfrm>
            <a:off x="1897057" y="4767483"/>
            <a:ext cx="312702" cy="1142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924333" y="3261358"/>
            <a:ext cx="0" cy="800234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330685" y="3358785"/>
            <a:ext cx="1783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</a:t>
            </a:r>
            <a:r>
              <a:rPr lang="en-US" b="1" dirty="0"/>
              <a:t>miss </a:t>
            </a:r>
            <a:r>
              <a:rPr lang="en-US" b="1" dirty="0" err="1"/>
              <a:t>upcall</a:t>
            </a:r>
            <a:endParaRPr lang="en-US" b="1" dirty="0"/>
          </a:p>
          <a:p>
            <a:r>
              <a:rPr lang="en-US" dirty="0">
                <a:solidFill>
                  <a:schemeClr val="accent2"/>
                </a:solidFill>
              </a:rPr>
              <a:t>(</a:t>
            </a:r>
            <a:r>
              <a:rPr lang="en-US" dirty="0" err="1">
                <a:solidFill>
                  <a:schemeClr val="accent2"/>
                </a:solidFill>
              </a:rPr>
              <a:t>netlink</a:t>
            </a:r>
            <a:r>
              <a:rPr lang="en-US" dirty="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93341" y="4486229"/>
            <a:ext cx="1203716" cy="56250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Parser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951934" y="3291672"/>
            <a:ext cx="0" cy="739605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137936" y="3377189"/>
            <a:ext cx="1960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 </a:t>
            </a:r>
            <a:r>
              <a:rPr lang="en-US" b="1" dirty="0"/>
              <a:t>flow installation</a:t>
            </a:r>
          </a:p>
          <a:p>
            <a:r>
              <a:rPr lang="en-US" dirty="0">
                <a:solidFill>
                  <a:schemeClr val="accent2"/>
                </a:solidFill>
              </a:rPr>
              <a:t>(</a:t>
            </a:r>
            <a:r>
              <a:rPr lang="en-US" dirty="0" err="1">
                <a:solidFill>
                  <a:schemeClr val="accent2"/>
                </a:solidFill>
              </a:rPr>
              <a:t>netlink</a:t>
            </a:r>
            <a:r>
              <a:rPr lang="en-US" dirty="0">
                <a:solidFill>
                  <a:schemeClr val="accent2"/>
                </a:solidFill>
              </a:rPr>
              <a:t>)</a:t>
            </a:r>
          </a:p>
        </p:txBody>
      </p:sp>
      <p:cxnSp>
        <p:nvCxnSpPr>
          <p:cNvPr id="23" name="Straight Arrow Connector 22"/>
          <p:cNvCxnSpPr>
            <a:cxnSpLocks/>
          </p:cNvCxnSpPr>
          <p:nvPr/>
        </p:nvCxnSpPr>
        <p:spPr>
          <a:xfrm>
            <a:off x="4137936" y="5335895"/>
            <a:ext cx="0" cy="510723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253949" y="5504884"/>
            <a:ext cx="108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 actions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0325" y="5111906"/>
            <a:ext cx="10729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1. Ingress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250007" y="4781801"/>
            <a:ext cx="443334" cy="1142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Arc 11">
            <a:extLst>
              <a:ext uri="{FF2B5EF4-FFF2-40B4-BE49-F238E27FC236}">
                <a16:creationId xmlns:a16="http://schemas.microsoft.com/office/drawing/2014/main" id="{F2136D05-2555-7F42-B3FC-360B4A804815}"/>
              </a:ext>
            </a:extLst>
          </p:cNvPr>
          <p:cNvSpPr/>
          <p:nvPr/>
        </p:nvSpPr>
        <p:spPr>
          <a:xfrm rot="21105946">
            <a:off x="1910423" y="4271414"/>
            <a:ext cx="2509476" cy="1914352"/>
          </a:xfrm>
          <a:prstGeom prst="arc">
            <a:avLst>
              <a:gd name="adj1" fmla="val 13465594"/>
              <a:gd name="adj2" fmla="val 703573"/>
            </a:avLst>
          </a:prstGeom>
          <a:ln w="57150" cap="flat" cmpd="sng" algn="ctr">
            <a:solidFill>
              <a:schemeClr val="accent2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2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2" grpId="0"/>
      <p:bldP spid="24" grpId="0"/>
      <p:bldP spid="15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Lookup in </a:t>
            </a:r>
            <a:r>
              <a:rPr lang="en-US" dirty="0" err="1"/>
              <a:t>eBPF</a:t>
            </a:r>
            <a:r>
              <a:rPr lang="en-US" dirty="0"/>
              <a:t> Datapath: 1) Parsing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8516" y="1690689"/>
            <a:ext cx="5864191" cy="443231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u="sng" dirty="0">
                <a:solidFill>
                  <a:srgbClr val="C00000"/>
                </a:solidFill>
              </a:rPr>
              <a:t>Parser</a:t>
            </a:r>
          </a:p>
          <a:p>
            <a:r>
              <a:rPr lang="en-US" dirty="0"/>
              <a:t>Generate flow key (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struct </a:t>
            </a:r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bpf_flow_key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Packet headers</a:t>
            </a:r>
          </a:p>
          <a:p>
            <a:pPr lvl="2"/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struct </a:t>
            </a:r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ebpf_headers_t</a:t>
            </a:r>
            <a:endParaRPr lang="en-US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/>
            <a:r>
              <a:rPr lang="en-US" dirty="0"/>
              <a:t>L2, L3, L4 fields</a:t>
            </a:r>
          </a:p>
          <a:p>
            <a:pPr lvl="1"/>
            <a:r>
              <a:rPr lang="en-US" dirty="0"/>
              <a:t>Metadata</a:t>
            </a:r>
          </a:p>
          <a:p>
            <a:pPr lvl="2"/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struct </a:t>
            </a:r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ebpf_metadata_t</a:t>
            </a:r>
            <a:endParaRPr lang="en-US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lvl="2"/>
            <a:r>
              <a:rPr lang="en-US" dirty="0"/>
              <a:t>Packet metadata</a:t>
            </a:r>
          </a:p>
          <a:p>
            <a:pPr lvl="2"/>
            <a:r>
              <a:rPr lang="en-US" dirty="0"/>
              <a:t>Tunnel metadata</a:t>
            </a:r>
          </a:p>
          <a:p>
            <a:r>
              <a:rPr lang="en-US" dirty="0"/>
              <a:t>Common parser code (</a:t>
            </a:r>
            <a:r>
              <a:rPr lang="en-US" i="1" dirty="0" err="1"/>
              <a:t>bpf</a:t>
            </a:r>
            <a:r>
              <a:rPr lang="en-US" i="1" dirty="0"/>
              <a:t>/</a:t>
            </a:r>
            <a:r>
              <a:rPr lang="en-US" i="1" dirty="0" err="1"/>
              <a:t>parser_common.h</a:t>
            </a:r>
            <a:r>
              <a:rPr lang="en-US" dirty="0"/>
              <a:t>) can be attached to both XDP and TC hook point</a:t>
            </a:r>
          </a:p>
          <a:p>
            <a:r>
              <a:rPr lang="en-US" dirty="0"/>
              <a:t>Additional metadata are parsed in TC hook point</a:t>
            </a:r>
          </a:p>
          <a:p>
            <a:pPr lvl="1"/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bpf_skb_get_tunnel_key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()</a:t>
            </a:r>
          </a:p>
          <a:p>
            <a:pPr lvl="1"/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bpf_skb_get_tunnel_opt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()</a:t>
            </a:r>
          </a:p>
          <a:p>
            <a:r>
              <a:rPr lang="en-US" dirty="0"/>
              <a:t>Flow key is stored in a </a:t>
            </a:r>
            <a:r>
              <a:rPr lang="en-US" dirty="0" err="1"/>
              <a:t>percpu</a:t>
            </a:r>
            <a:r>
              <a:rPr lang="en-US" dirty="0"/>
              <a:t> map</a:t>
            </a:r>
          </a:p>
          <a:p>
            <a:pPr lvl="1"/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percpu_flow_key</a:t>
            </a:r>
            <a:endParaRPr lang="en-US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20AA-CC42-DC4F-B933-3FAACA65098E}" type="slidenum">
              <a:rPr lang="en-US" smtClean="0"/>
              <a:t>8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733684" y="3679928"/>
            <a:ext cx="2207492" cy="113454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Flow Table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661707" y="1690688"/>
            <a:ext cx="2248461" cy="11345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ysClr val="windowText" lastClr="000000"/>
                </a:solidFill>
              </a:rPr>
              <a:t>ovs-vswitchd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>
            <a:cxnSpLocks/>
            <a:stCxn id="16" idx="3"/>
            <a:endCxn id="5" idx="1"/>
          </p:cNvCxnSpPr>
          <p:nvPr/>
        </p:nvCxnSpPr>
        <p:spPr>
          <a:xfrm>
            <a:off x="2141342" y="4247199"/>
            <a:ext cx="592342" cy="0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300668" y="2833095"/>
            <a:ext cx="0" cy="800234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727594" y="2876009"/>
            <a:ext cx="2092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miss upcall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05569" y="3415178"/>
            <a:ext cx="1835773" cy="166404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18" name="Straight Arrow Connector 17"/>
          <p:cNvCxnSpPr>
            <a:cxnSpLocks/>
          </p:cNvCxnSpPr>
          <p:nvPr/>
        </p:nvCxnSpPr>
        <p:spPr>
          <a:xfrm>
            <a:off x="4344376" y="2833095"/>
            <a:ext cx="0" cy="846833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488009" y="3001649"/>
            <a:ext cx="1959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 flow installation</a:t>
            </a:r>
          </a:p>
        </p:txBody>
      </p:sp>
      <p:cxnSp>
        <p:nvCxnSpPr>
          <p:cNvPr id="23" name="Straight Arrow Connector 22"/>
          <p:cNvCxnSpPr>
            <a:cxnSpLocks/>
          </p:cNvCxnSpPr>
          <p:nvPr/>
        </p:nvCxnSpPr>
        <p:spPr>
          <a:xfrm>
            <a:off x="4404535" y="4861068"/>
            <a:ext cx="0" cy="699029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568440" y="4952574"/>
            <a:ext cx="108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 actions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66512" y="5205372"/>
            <a:ext cx="13138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1. Parsing in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Ingress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F390D54-1C81-D648-AC02-5526E40C3FC5}"/>
              </a:ext>
            </a:extLst>
          </p:cNvPr>
          <p:cNvSpPr txBox="1"/>
          <p:nvPr/>
        </p:nvSpPr>
        <p:spPr>
          <a:xfrm>
            <a:off x="805296" y="3466818"/>
            <a:ext cx="1028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Parser</a:t>
            </a:r>
          </a:p>
          <a:p>
            <a:endParaRPr lang="en-US" dirty="0"/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33D9EC8-C16D-C742-A786-F6BB3965EDE2}"/>
              </a:ext>
            </a:extLst>
          </p:cNvPr>
          <p:cNvSpPr/>
          <p:nvPr/>
        </p:nvSpPr>
        <p:spPr>
          <a:xfrm>
            <a:off x="421243" y="3898675"/>
            <a:ext cx="1604425" cy="474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PARSER_CALL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DAE0D193-7A67-F74F-96D0-FE9EB69AB844}"/>
              </a:ext>
            </a:extLst>
          </p:cNvPr>
          <p:cNvSpPr/>
          <p:nvPr/>
        </p:nvSpPr>
        <p:spPr>
          <a:xfrm>
            <a:off x="421243" y="4432265"/>
            <a:ext cx="1604425" cy="474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PARSER_DATA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F52F887D-E99F-6E4C-9715-08B42476A255}"/>
              </a:ext>
            </a:extLst>
          </p:cNvPr>
          <p:cNvSpPr/>
          <p:nvPr/>
        </p:nvSpPr>
        <p:spPr>
          <a:xfrm>
            <a:off x="1395084" y="6104162"/>
            <a:ext cx="2209295" cy="59846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percpu_flow_key</a:t>
            </a:r>
            <a:endParaRPr lang="en-US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10D3BCA-0268-4B46-BCFA-053633350C6E}"/>
              </a:ext>
            </a:extLst>
          </p:cNvPr>
          <p:cNvSpPr txBox="1"/>
          <p:nvPr/>
        </p:nvSpPr>
        <p:spPr>
          <a:xfrm>
            <a:off x="91682" y="6237575"/>
            <a:ext cx="149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BPF map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7C31BCE5-A154-CD4E-93B9-773503196542}"/>
              </a:ext>
            </a:extLst>
          </p:cNvPr>
          <p:cNvCxnSpPr>
            <a:cxnSpLocks/>
            <a:endCxn id="26" idx="0"/>
          </p:cNvCxnSpPr>
          <p:nvPr/>
        </p:nvCxnSpPr>
        <p:spPr>
          <a:xfrm>
            <a:off x="1770703" y="5016032"/>
            <a:ext cx="729029" cy="1088130"/>
          </a:xfrm>
          <a:prstGeom prst="straightConnector1">
            <a:avLst/>
          </a:prstGeom>
          <a:ln w="31750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6251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8" grpId="0" animBg="1"/>
      <p:bldP spid="26" grpId="0" animBg="1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Lookup in </a:t>
            </a:r>
            <a:r>
              <a:rPr lang="en-US" dirty="0" err="1"/>
              <a:t>eBPF</a:t>
            </a:r>
            <a:r>
              <a:rPr lang="en-US" dirty="0"/>
              <a:t> Datapath: 2) Upcall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8516" y="1690688"/>
            <a:ext cx="5864191" cy="47804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>
                <a:solidFill>
                  <a:srgbClr val="C00000"/>
                </a:solidFill>
              </a:rPr>
              <a:t>Upcall</a:t>
            </a:r>
          </a:p>
          <a:p>
            <a:r>
              <a:rPr lang="en-US" dirty="0"/>
              <a:t>Packets are forwarded to </a:t>
            </a:r>
            <a:r>
              <a:rPr lang="en-US" dirty="0" err="1"/>
              <a:t>userspace</a:t>
            </a:r>
            <a:r>
              <a:rPr lang="en-US" dirty="0"/>
              <a:t> if it does not match any flows in the flow table</a:t>
            </a:r>
          </a:p>
          <a:p>
            <a:r>
              <a:rPr lang="en-US" dirty="0"/>
              <a:t>Utilize </a:t>
            </a:r>
            <a:r>
              <a:rPr lang="en-US" dirty="0" err="1"/>
              <a:t>eBPF</a:t>
            </a:r>
            <a:r>
              <a:rPr lang="en-US" dirty="0"/>
              <a:t> helper function to send packets to </a:t>
            </a:r>
            <a:r>
              <a:rPr lang="en-US" dirty="0" err="1"/>
              <a:t>userspace</a:t>
            </a:r>
            <a:r>
              <a:rPr lang="en-US" dirty="0"/>
              <a:t> via perf event</a:t>
            </a:r>
          </a:p>
          <a:p>
            <a:pPr lvl="1"/>
            <a:r>
              <a:rPr lang="en-US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skb_event_output</a:t>
            </a:r>
            <a:r>
              <a:rPr lang="en-US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()</a:t>
            </a:r>
            <a:r>
              <a:rPr lang="en-US" dirty="0"/>
              <a:t> </a:t>
            </a:r>
          </a:p>
          <a:p>
            <a:r>
              <a:rPr lang="en-US" dirty="0"/>
              <a:t>OVS </a:t>
            </a:r>
            <a:r>
              <a:rPr lang="en-US" dirty="0" err="1"/>
              <a:t>userspace</a:t>
            </a:r>
            <a:r>
              <a:rPr lang="en-US" dirty="0"/>
              <a:t> handler threads poll the perf event to get flow information and do the flow translation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20AA-CC42-DC4F-B933-3FAACA65098E}" type="slidenum">
              <a:rPr lang="en-US" smtClean="0"/>
              <a:t>9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2209759" y="3673446"/>
            <a:ext cx="2533481" cy="16624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2477020" y="1932413"/>
            <a:ext cx="1821224" cy="101136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ysClr val="windowText" lastClr="000000"/>
                </a:solidFill>
              </a:rPr>
              <a:t>ovs-vswitchd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>
            <a:cxnSpLocks/>
            <a:stCxn id="16" idx="3"/>
            <a:endCxn id="5" idx="1"/>
          </p:cNvCxnSpPr>
          <p:nvPr/>
        </p:nvCxnSpPr>
        <p:spPr>
          <a:xfrm>
            <a:off x="1766425" y="4502783"/>
            <a:ext cx="443334" cy="1888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18602" y="2145271"/>
            <a:ext cx="2092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2. miss upcall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2709" y="4221529"/>
            <a:ext cx="1203716" cy="56250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Parser</a:t>
            </a:r>
          </a:p>
        </p:txBody>
      </p:sp>
      <p:cxnSp>
        <p:nvCxnSpPr>
          <p:cNvPr id="18" name="Straight Arrow Connector 17"/>
          <p:cNvCxnSpPr>
            <a:cxnSpLocks/>
          </p:cNvCxnSpPr>
          <p:nvPr/>
        </p:nvCxnSpPr>
        <p:spPr>
          <a:xfrm>
            <a:off x="3951934" y="3026973"/>
            <a:ext cx="0" cy="646473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4036986" y="3178493"/>
            <a:ext cx="19598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 flow installation</a:t>
            </a:r>
          </a:p>
        </p:txBody>
      </p:sp>
      <p:cxnSp>
        <p:nvCxnSpPr>
          <p:cNvPr id="23" name="Straight Arrow Connector 22"/>
          <p:cNvCxnSpPr>
            <a:cxnSpLocks/>
          </p:cNvCxnSpPr>
          <p:nvPr/>
        </p:nvCxnSpPr>
        <p:spPr>
          <a:xfrm>
            <a:off x="4036986" y="5379098"/>
            <a:ext cx="0" cy="617467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4201264" y="5472746"/>
            <a:ext cx="108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 actions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2225" y="4826415"/>
            <a:ext cx="1086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1. Parsing</a:t>
            </a:r>
            <a:br>
              <a:rPr lang="en-US" dirty="0"/>
            </a:br>
            <a:r>
              <a:rPr lang="en-US" dirty="0"/>
              <a:t>in Ingress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357AEB6C-4EE4-3644-8654-46C90BCCE476}"/>
              </a:ext>
            </a:extLst>
          </p:cNvPr>
          <p:cNvSpPr/>
          <p:nvPr/>
        </p:nvSpPr>
        <p:spPr>
          <a:xfrm>
            <a:off x="1395084" y="6104162"/>
            <a:ext cx="2209295" cy="59846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percpu_flow_key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62E7D7-DF3E-9B45-801D-48E257F6419A}"/>
              </a:ext>
            </a:extLst>
          </p:cNvPr>
          <p:cNvSpPr txBox="1"/>
          <p:nvPr/>
        </p:nvSpPr>
        <p:spPr>
          <a:xfrm>
            <a:off x="318602" y="6198861"/>
            <a:ext cx="149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BPF map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8A8A09F-6BB9-E442-91BB-98A2376ED017}"/>
              </a:ext>
            </a:extLst>
          </p:cNvPr>
          <p:cNvCxnSpPr>
            <a:cxnSpLocks/>
            <a:stCxn id="17" idx="0"/>
          </p:cNvCxnSpPr>
          <p:nvPr/>
        </p:nvCxnSpPr>
        <p:spPr>
          <a:xfrm flipV="1">
            <a:off x="2499732" y="5335895"/>
            <a:ext cx="690954" cy="768267"/>
          </a:xfrm>
          <a:prstGeom prst="straightConnector1">
            <a:avLst/>
          </a:prstGeom>
          <a:ln w="31750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CF3E765-B08D-F447-B9D4-DCBE4465FB6C}"/>
              </a:ext>
            </a:extLst>
          </p:cNvPr>
          <p:cNvSpPr txBox="1"/>
          <p:nvPr/>
        </p:nvSpPr>
        <p:spPr>
          <a:xfrm>
            <a:off x="2641251" y="3630243"/>
            <a:ext cx="21062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Flow Table</a:t>
            </a:r>
            <a:endParaRPr lang="en-US" sz="24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3E55D418-61C1-C44D-84AC-CF20473A448E}"/>
              </a:ext>
            </a:extLst>
          </p:cNvPr>
          <p:cNvSpPr/>
          <p:nvPr/>
        </p:nvSpPr>
        <p:spPr>
          <a:xfrm>
            <a:off x="2556620" y="4083345"/>
            <a:ext cx="1880011" cy="5356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MATCH_ACTION_</a:t>
            </a:r>
            <a:br>
              <a:rPr lang="en-US" dirty="0"/>
            </a:br>
            <a:r>
              <a:rPr lang="en-US" dirty="0"/>
              <a:t>CALL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E5E6041A-BBC8-3D4E-81CB-8DFAC154D103}"/>
              </a:ext>
            </a:extLst>
          </p:cNvPr>
          <p:cNvSpPr/>
          <p:nvPr/>
        </p:nvSpPr>
        <p:spPr>
          <a:xfrm>
            <a:off x="2547252" y="4681811"/>
            <a:ext cx="1880011" cy="47456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UPCALL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16B5826D-677B-D34A-A6AD-4C8E7359C169}"/>
              </a:ext>
            </a:extLst>
          </p:cNvPr>
          <p:cNvSpPr/>
          <p:nvPr/>
        </p:nvSpPr>
        <p:spPr>
          <a:xfrm>
            <a:off x="113973" y="2549705"/>
            <a:ext cx="2101188" cy="13513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err="1"/>
              <a:t>perf_event</a:t>
            </a:r>
            <a:br>
              <a:rPr lang="en-US" dirty="0"/>
            </a:br>
            <a:endParaRPr lang="en-US" dirty="0"/>
          </a:p>
          <a:p>
            <a:pPr algn="ctr"/>
            <a:r>
              <a:rPr lang="en-US" sz="1400" dirty="0"/>
              <a:t>PERF_TYPE_SOFTWARE</a:t>
            </a:r>
            <a:br>
              <a:rPr lang="en-US" sz="1400" dirty="0"/>
            </a:br>
            <a:r>
              <a:rPr lang="en-US" sz="1400" dirty="0"/>
              <a:t>PERF_COUNT_SW_BPF_OUTPUT</a:t>
            </a:r>
          </a:p>
        </p:txBody>
      </p:sp>
      <p:sp>
        <p:nvSpPr>
          <p:cNvPr id="9" name="Circular Arrow 8">
            <a:extLst>
              <a:ext uri="{FF2B5EF4-FFF2-40B4-BE49-F238E27FC236}">
                <a16:creationId xmlns:a16="http://schemas.microsoft.com/office/drawing/2014/main" id="{B7D8F2CD-5EC4-1D4F-8155-C353B6A84395}"/>
              </a:ext>
            </a:extLst>
          </p:cNvPr>
          <p:cNvSpPr/>
          <p:nvPr/>
        </p:nvSpPr>
        <p:spPr>
          <a:xfrm rot="16200000">
            <a:off x="2022832" y="2836796"/>
            <a:ext cx="1078784" cy="930864"/>
          </a:xfrm>
          <a:prstGeom prst="circular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50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8" grpId="0" animBg="1"/>
      <p:bldP spid="29" grpId="0" animBg="1"/>
      <p:bldP spid="4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Lookup in </a:t>
            </a:r>
            <a:r>
              <a:rPr lang="en-US" dirty="0" err="1"/>
              <a:t>eBPF</a:t>
            </a:r>
            <a:r>
              <a:rPr lang="en-US" dirty="0"/>
              <a:t> Datapath:</a:t>
            </a:r>
            <a:br>
              <a:rPr lang="en-US" dirty="0"/>
            </a:br>
            <a:r>
              <a:rPr lang="en-US" dirty="0"/>
              <a:t>3-1) Flow Installation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8610600" y="6498590"/>
            <a:ext cx="2743200" cy="365125"/>
          </a:xfrm>
        </p:spPr>
        <p:txBody>
          <a:bodyPr/>
          <a:lstStyle/>
          <a:p>
            <a:fld id="{023120AA-CC42-DC4F-B933-3FAACA65098E}" type="slidenum">
              <a:rPr lang="en-US" smtClean="0"/>
              <a:t>10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663132" y="4455984"/>
            <a:ext cx="2533481" cy="113454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Flow Table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625522" y="2347934"/>
            <a:ext cx="2308302" cy="11345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ysClr val="windowText" lastClr="000000"/>
                </a:solidFill>
              </a:rPr>
              <a:t>ovs-vswitchd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>
            <a:cxnSpLocks/>
            <a:stCxn id="16" idx="3"/>
          </p:cNvCxnSpPr>
          <p:nvPr/>
        </p:nvCxnSpPr>
        <p:spPr>
          <a:xfrm flipV="1">
            <a:off x="1350788" y="5023255"/>
            <a:ext cx="297903" cy="1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120769" y="3518098"/>
            <a:ext cx="0" cy="800234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147072" y="3732581"/>
            <a:ext cx="2092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miss upcall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7072" y="4742002"/>
            <a:ext cx="1203716" cy="56250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Parser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3259206" y="3578727"/>
            <a:ext cx="0" cy="739605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350242" y="3558035"/>
            <a:ext cx="12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3-1. flow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installation</a:t>
            </a:r>
          </a:p>
        </p:txBody>
      </p:sp>
      <p:cxnSp>
        <p:nvCxnSpPr>
          <p:cNvPr id="23" name="Straight Arrow Connector 22"/>
          <p:cNvCxnSpPr>
            <a:cxnSpLocks/>
          </p:cNvCxnSpPr>
          <p:nvPr/>
        </p:nvCxnSpPr>
        <p:spPr>
          <a:xfrm>
            <a:off x="3402306" y="5584473"/>
            <a:ext cx="0" cy="663927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579276" y="5773788"/>
            <a:ext cx="108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 actions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7072" y="5406906"/>
            <a:ext cx="1086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1. Parsing</a:t>
            </a:r>
            <a:br>
              <a:rPr lang="en-US" dirty="0"/>
            </a:br>
            <a:r>
              <a:rPr lang="en-US" dirty="0"/>
              <a:t>in Ingress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A647D5-E2A1-0E44-828E-4724A7058BFC}"/>
              </a:ext>
            </a:extLst>
          </p:cNvPr>
          <p:cNvSpPr txBox="1"/>
          <p:nvPr/>
        </p:nvSpPr>
        <p:spPr>
          <a:xfrm>
            <a:off x="5980356" y="931688"/>
            <a:ext cx="149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BPF map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AB51C0D-E1E6-C541-816D-2F19449981BF}"/>
              </a:ext>
            </a:extLst>
          </p:cNvPr>
          <p:cNvCxnSpPr>
            <a:cxnSpLocks/>
            <a:stCxn id="6" idx="3"/>
            <a:endCxn id="4" idx="1"/>
          </p:cNvCxnSpPr>
          <p:nvPr/>
        </p:nvCxnSpPr>
        <p:spPr>
          <a:xfrm flipV="1">
            <a:off x="3933824" y="2112953"/>
            <a:ext cx="1977125" cy="802252"/>
          </a:xfrm>
          <a:prstGeom prst="straightConnector1">
            <a:avLst/>
          </a:prstGeom>
          <a:ln w="31750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F57DEE2-AC90-A947-BE92-5E5CD07ED3B0}"/>
              </a:ext>
            </a:extLst>
          </p:cNvPr>
          <p:cNvCxnSpPr>
            <a:cxnSpLocks/>
            <a:stCxn id="6" idx="3"/>
            <a:endCxn id="35" idx="1"/>
          </p:cNvCxnSpPr>
          <p:nvPr/>
        </p:nvCxnSpPr>
        <p:spPr>
          <a:xfrm>
            <a:off x="3933824" y="2915205"/>
            <a:ext cx="1958875" cy="2200996"/>
          </a:xfrm>
          <a:prstGeom prst="straightConnector1">
            <a:avLst/>
          </a:prstGeom>
          <a:ln w="31750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CC677E1-0C0D-594C-A2C7-DC57931554AD}"/>
              </a:ext>
            </a:extLst>
          </p:cNvPr>
          <p:cNvGrpSpPr/>
          <p:nvPr/>
        </p:nvGrpSpPr>
        <p:grpSpPr>
          <a:xfrm>
            <a:off x="5910949" y="1232667"/>
            <a:ext cx="5383507" cy="1760572"/>
            <a:chOff x="5910949" y="1651767"/>
            <a:chExt cx="5383507" cy="176057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0870457-1158-FF45-BDFE-4010B52BD5F6}"/>
                </a:ext>
              </a:extLst>
            </p:cNvPr>
            <p:cNvGrpSpPr/>
            <p:nvPr/>
          </p:nvGrpSpPr>
          <p:grpSpPr>
            <a:xfrm>
              <a:off x="5910949" y="1651767"/>
              <a:ext cx="5383507" cy="1760572"/>
              <a:chOff x="5910949" y="1651767"/>
              <a:chExt cx="5383507" cy="1760572"/>
            </a:xfrm>
          </p:grpSpPr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B2A823E0-52CB-9243-9775-E55A47AC1E3D}"/>
                  </a:ext>
                </a:extLst>
              </p:cNvPr>
              <p:cNvSpPr/>
              <p:nvPr/>
            </p:nvSpPr>
            <p:spPr>
              <a:xfrm>
                <a:off x="5910949" y="1651767"/>
                <a:ext cx="5383507" cy="1760572"/>
              </a:xfrm>
              <a:prstGeom prst="roundRect">
                <a:avLst>
                  <a:gd name="adj" fmla="val 6857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92BB512-1626-4F4C-851D-2D6CB8494868}"/>
                  </a:ext>
                </a:extLst>
              </p:cNvPr>
              <p:cNvSpPr txBox="1"/>
              <p:nvPr/>
            </p:nvSpPr>
            <p:spPr>
              <a:xfrm>
                <a:off x="7473392" y="1657419"/>
                <a:ext cx="3750697" cy="4001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Exact Match Cache</a:t>
                </a:r>
              </a:p>
            </p:txBody>
          </p:sp>
        </p:grp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47133A16-97C6-414A-9314-2E61AA769A59}"/>
                </a:ext>
              </a:extLst>
            </p:cNvPr>
            <p:cNvSpPr/>
            <p:nvPr/>
          </p:nvSpPr>
          <p:spPr>
            <a:xfrm>
              <a:off x="6070046" y="2094101"/>
              <a:ext cx="5065314" cy="1228867"/>
            </a:xfrm>
            <a:prstGeom prst="roundRect">
              <a:avLst>
                <a:gd name="adj" fmla="val 757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0E16BDA7-CEBA-AD45-ACD6-B01847317DD1}"/>
              </a:ext>
            </a:extLst>
          </p:cNvPr>
          <p:cNvSpPr txBox="1"/>
          <p:nvPr/>
        </p:nvSpPr>
        <p:spPr>
          <a:xfrm>
            <a:off x="6107785" y="2153820"/>
            <a:ext cx="2526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flow_table</a:t>
            </a:r>
            <a:r>
              <a:rPr lang="en-US" dirty="0">
                <a:solidFill>
                  <a:schemeClr val="bg1"/>
                </a:solidFill>
              </a:rPr>
              <a:t> (BPF_HASH)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459FB12-B7C2-3C49-B425-19AE1CA318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298735"/>
              </p:ext>
            </p:extLst>
          </p:nvPr>
        </p:nvGraphicFramePr>
        <p:xfrm>
          <a:off x="6187440" y="2082180"/>
          <a:ext cx="4846320" cy="64609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1440">
                  <a:extLst>
                    <a:ext uri="{9D8B030D-6E8A-4147-A177-3AD203B41FA5}">
                      <a16:colId xmlns:a16="http://schemas.microsoft.com/office/drawing/2014/main" val="3316791301"/>
                    </a:ext>
                  </a:extLst>
                </a:gridCol>
                <a:gridCol w="944880">
                  <a:extLst>
                    <a:ext uri="{9D8B030D-6E8A-4147-A177-3AD203B41FA5}">
                      <a16:colId xmlns:a16="http://schemas.microsoft.com/office/drawing/2014/main" val="4015385808"/>
                    </a:ext>
                  </a:extLst>
                </a:gridCol>
              </a:tblGrid>
              <a:tr h="310817">
                <a:tc>
                  <a:txBody>
                    <a:bodyPr/>
                    <a:lstStyle/>
                    <a:p>
                      <a:r>
                        <a:rPr lang="en-US" sz="1600" dirty="0"/>
                        <a:t>Flow 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30939"/>
                  </a:ext>
                </a:extLst>
              </a:tr>
              <a:tr h="310817">
                <a:tc>
                  <a:txBody>
                    <a:bodyPr/>
                    <a:lstStyle/>
                    <a:p>
                      <a:r>
                        <a:rPr lang="en-US" sz="1300" dirty="0"/>
                        <a:t>src=10.1.1.1, dst=10.2.2.2, </a:t>
                      </a:r>
                      <a:r>
                        <a:rPr lang="en-US" sz="1300" dirty="0" err="1"/>
                        <a:t>tp_src</a:t>
                      </a:r>
                      <a:r>
                        <a:rPr lang="en-US" sz="1300" dirty="0"/>
                        <a:t>=12345, </a:t>
                      </a:r>
                      <a:r>
                        <a:rPr lang="en-US" sz="1300" dirty="0" err="1"/>
                        <a:t>tp_dst</a:t>
                      </a:r>
                      <a:r>
                        <a:rPr lang="en-US" sz="1300" dirty="0"/>
                        <a:t>=80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output: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69346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C97969AD-8A72-7A4A-8F62-F11BA8D3FD28}"/>
              </a:ext>
            </a:extLst>
          </p:cNvPr>
          <p:cNvGrpSpPr/>
          <p:nvPr/>
        </p:nvGrpSpPr>
        <p:grpSpPr>
          <a:xfrm>
            <a:off x="5892699" y="3553638"/>
            <a:ext cx="5383507" cy="3083380"/>
            <a:chOff x="5892699" y="3490138"/>
            <a:chExt cx="5383507" cy="3083380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88A9993F-CC77-7D46-B1C6-AB722532684A}"/>
                </a:ext>
              </a:extLst>
            </p:cNvPr>
            <p:cNvSpPr/>
            <p:nvPr/>
          </p:nvSpPr>
          <p:spPr>
            <a:xfrm>
              <a:off x="5892699" y="3531883"/>
              <a:ext cx="5383507" cy="3041635"/>
            </a:xfrm>
            <a:prstGeom prst="roundRect">
              <a:avLst>
                <a:gd name="adj" fmla="val 6028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AAA4490-7F5E-4146-ADD8-7446FF17396E}"/>
                </a:ext>
              </a:extLst>
            </p:cNvPr>
            <p:cNvSpPr txBox="1"/>
            <p:nvPr/>
          </p:nvSpPr>
          <p:spPr>
            <a:xfrm>
              <a:off x="7475462" y="3490138"/>
              <a:ext cx="3750697" cy="6728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 err="1"/>
                <a:t>Megaflow</a:t>
              </a:r>
              <a:r>
                <a:rPr lang="en-US" sz="2000" dirty="0"/>
                <a:t> Cache</a:t>
              </a:r>
            </a:p>
          </p:txBody>
        </p:sp>
      </p:grp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8EAED3F6-4DA5-434E-996F-66E95892E2C6}"/>
              </a:ext>
            </a:extLst>
          </p:cNvPr>
          <p:cNvSpPr/>
          <p:nvPr/>
        </p:nvSpPr>
        <p:spPr>
          <a:xfrm>
            <a:off x="6059439" y="5181221"/>
            <a:ext cx="5036259" cy="1398929"/>
          </a:xfrm>
          <a:prstGeom prst="roundRect">
            <a:avLst>
              <a:gd name="adj" fmla="val 7225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EEDE69A-0D3A-A643-96B6-5E4F60B2881C}"/>
              </a:ext>
            </a:extLst>
          </p:cNvPr>
          <p:cNvGrpSpPr/>
          <p:nvPr/>
        </p:nvGrpSpPr>
        <p:grpSpPr>
          <a:xfrm>
            <a:off x="6032564" y="3887819"/>
            <a:ext cx="5063135" cy="1134116"/>
            <a:chOff x="6032564" y="3837019"/>
            <a:chExt cx="5063135" cy="1134116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11201AC2-5436-DE46-A5A2-4865F3D26AA2}"/>
                </a:ext>
              </a:extLst>
            </p:cNvPr>
            <p:cNvSpPr/>
            <p:nvPr/>
          </p:nvSpPr>
          <p:spPr>
            <a:xfrm>
              <a:off x="6032564" y="3837019"/>
              <a:ext cx="5063135" cy="1134116"/>
            </a:xfrm>
            <a:prstGeom prst="roundRect">
              <a:avLst>
                <a:gd name="adj" fmla="val 8604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A5B1728-FFCD-4D40-AD08-84129D880063}"/>
                </a:ext>
              </a:extLst>
            </p:cNvPr>
            <p:cNvSpPr txBox="1"/>
            <p:nvPr/>
          </p:nvSpPr>
          <p:spPr>
            <a:xfrm>
              <a:off x="6125223" y="3872724"/>
              <a:ext cx="36639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err="1">
                  <a:solidFill>
                    <a:schemeClr val="bg1"/>
                  </a:solidFill>
                </a:rPr>
                <a:t>megaflow_mask_table</a:t>
              </a:r>
              <a:r>
                <a:rPr lang="en-US" dirty="0">
                  <a:solidFill>
                    <a:schemeClr val="bg1"/>
                  </a:solidFill>
                </a:rPr>
                <a:t> (BPF_ARRAY)</a:t>
              </a:r>
            </a:p>
          </p:txBody>
        </p:sp>
      </p:grp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47BB740A-7091-A249-9978-00B2C4D56A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7811317"/>
              </p:ext>
            </p:extLst>
          </p:nvPr>
        </p:nvGraphicFramePr>
        <p:xfrm>
          <a:off x="6187440" y="4279939"/>
          <a:ext cx="4846320" cy="640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02434">
                  <a:extLst>
                    <a:ext uri="{9D8B030D-6E8A-4147-A177-3AD203B41FA5}">
                      <a16:colId xmlns:a16="http://schemas.microsoft.com/office/drawing/2014/main" val="3316791301"/>
                    </a:ext>
                  </a:extLst>
                </a:gridCol>
                <a:gridCol w="4143886">
                  <a:extLst>
                    <a:ext uri="{9D8B030D-6E8A-4147-A177-3AD203B41FA5}">
                      <a16:colId xmlns:a16="http://schemas.microsoft.com/office/drawing/2014/main" val="4015385808"/>
                    </a:ext>
                  </a:extLst>
                </a:gridCol>
              </a:tblGrid>
              <a:tr h="278097">
                <a:tc>
                  <a:txBody>
                    <a:bodyPr/>
                    <a:lstStyle/>
                    <a:p>
                      <a:r>
                        <a:rPr lang="en-US" sz="1600" dirty="0"/>
                        <a:t>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Flow Mask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30939"/>
                  </a:ext>
                </a:extLst>
              </a:tr>
              <a:tr h="267786">
                <a:tc>
                  <a:txBody>
                    <a:bodyPr/>
                    <a:lstStyle/>
                    <a:p>
                      <a:r>
                        <a:rPr lang="en-US" sz="1400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src=255.255.0.0, dst= 255.255.0.0, </a:t>
                      </a:r>
                      <a:r>
                        <a:rPr lang="en-US" sz="1400" dirty="0" err="1"/>
                        <a:t>tp_src</a:t>
                      </a:r>
                      <a:r>
                        <a:rPr lang="en-US" sz="1400" dirty="0"/>
                        <a:t>=0, </a:t>
                      </a:r>
                      <a:r>
                        <a:rPr lang="en-US" sz="1400" dirty="0" err="1"/>
                        <a:t>tp_dst</a:t>
                      </a:r>
                      <a:r>
                        <a:rPr lang="en-US" sz="1400" dirty="0"/>
                        <a:t>=0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69346"/>
                  </a:ext>
                </a:extLst>
              </a:tr>
            </a:tbl>
          </a:graphicData>
        </a:graphic>
      </p:graphicFrame>
      <p:sp>
        <p:nvSpPr>
          <p:cNvPr id="44" name="TextBox 43">
            <a:extLst>
              <a:ext uri="{FF2B5EF4-FFF2-40B4-BE49-F238E27FC236}">
                <a16:creationId xmlns:a16="http://schemas.microsoft.com/office/drawing/2014/main" id="{7A0FF058-7751-4E4A-B0C0-1B5B1EC5E821}"/>
              </a:ext>
            </a:extLst>
          </p:cNvPr>
          <p:cNvSpPr txBox="1"/>
          <p:nvPr/>
        </p:nvSpPr>
        <p:spPr>
          <a:xfrm>
            <a:off x="6115063" y="5190984"/>
            <a:ext cx="36639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megaflow_table</a:t>
            </a:r>
            <a:r>
              <a:rPr lang="en-US" dirty="0">
                <a:solidFill>
                  <a:schemeClr val="bg1"/>
                </a:solidFill>
              </a:rPr>
              <a:t> (BPF_HASH)</a:t>
            </a:r>
          </a:p>
        </p:txBody>
      </p:sp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2E2D8D71-89C2-194B-A864-00FD36A31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0063978"/>
              </p:ext>
            </p:extLst>
          </p:nvPr>
        </p:nvGraphicFramePr>
        <p:xfrm>
          <a:off x="6179542" y="5579902"/>
          <a:ext cx="4846320" cy="783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01440">
                  <a:extLst>
                    <a:ext uri="{9D8B030D-6E8A-4147-A177-3AD203B41FA5}">
                      <a16:colId xmlns:a16="http://schemas.microsoft.com/office/drawing/2014/main" val="3316791301"/>
                    </a:ext>
                  </a:extLst>
                </a:gridCol>
                <a:gridCol w="944880">
                  <a:extLst>
                    <a:ext uri="{9D8B030D-6E8A-4147-A177-3AD203B41FA5}">
                      <a16:colId xmlns:a16="http://schemas.microsoft.com/office/drawing/2014/main" val="4015385808"/>
                    </a:ext>
                  </a:extLst>
                </a:gridCol>
              </a:tblGrid>
              <a:tr h="406365">
                <a:tc>
                  <a:txBody>
                    <a:bodyPr/>
                    <a:lstStyle/>
                    <a:p>
                      <a:r>
                        <a:rPr lang="en-US" sz="1600" dirty="0"/>
                        <a:t>Masked Flow 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Action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30939"/>
                  </a:ext>
                </a:extLst>
              </a:tr>
              <a:tr h="376715">
                <a:tc>
                  <a:txBody>
                    <a:bodyPr/>
                    <a:lstStyle/>
                    <a:p>
                      <a:r>
                        <a:rPr lang="en-US" sz="1400" dirty="0"/>
                        <a:t>src=10.1.0.0, dst=10.2.0.0, </a:t>
                      </a:r>
                      <a:r>
                        <a:rPr lang="en-US" sz="1400" dirty="0" err="1"/>
                        <a:t>tp_src</a:t>
                      </a:r>
                      <a:r>
                        <a:rPr lang="en-US" sz="1400" dirty="0"/>
                        <a:t>=0, </a:t>
                      </a:r>
                      <a:r>
                        <a:rPr lang="en-US" sz="1400" dirty="0" err="1"/>
                        <a:t>tp_dst</a:t>
                      </a:r>
                      <a:r>
                        <a:rPr lang="en-US" sz="1400" dirty="0"/>
                        <a:t>=0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output: 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869346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13637657-06CF-E84B-9B65-2747AAED0B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017819"/>
              </p:ext>
            </p:extLst>
          </p:nvPr>
        </p:nvGraphicFramePr>
        <p:xfrm>
          <a:off x="4134153" y="3189418"/>
          <a:ext cx="7646060" cy="31081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646060">
                  <a:extLst>
                    <a:ext uri="{9D8B030D-6E8A-4147-A177-3AD203B41FA5}">
                      <a16:colId xmlns:a16="http://schemas.microsoft.com/office/drawing/2014/main" val="2183523501"/>
                    </a:ext>
                  </a:extLst>
                </a:gridCol>
              </a:tblGrid>
              <a:tr h="310817">
                <a:tc>
                  <a:txBody>
                    <a:bodyPr/>
                    <a:lstStyle/>
                    <a:p>
                      <a:r>
                        <a:rPr lang="en-US" sz="1400" dirty="0"/>
                        <a:t>src=10.1.1.1/255.255.0.0, dst=10.2.2.2/255.255.0.0, </a:t>
                      </a:r>
                      <a:r>
                        <a:rPr lang="en-US" sz="1400" dirty="0" err="1"/>
                        <a:t>tp_src</a:t>
                      </a:r>
                      <a:r>
                        <a:rPr lang="en-US" sz="1400" dirty="0"/>
                        <a:t>=12345/0, </a:t>
                      </a:r>
                      <a:r>
                        <a:rPr lang="en-US" sz="1400" dirty="0" err="1"/>
                        <a:t>tp_dst</a:t>
                      </a:r>
                      <a:r>
                        <a:rPr lang="en-US" sz="1400" dirty="0"/>
                        <a:t>=80/0, actions=output:2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923909"/>
                  </a:ext>
                </a:extLst>
              </a:tr>
            </a:tbl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id="{D86CC230-9BAC-5048-B04C-D213A2F15A0A}"/>
              </a:ext>
            </a:extLst>
          </p:cNvPr>
          <p:cNvSpPr txBox="1"/>
          <p:nvPr/>
        </p:nvSpPr>
        <p:spPr>
          <a:xfrm>
            <a:off x="4145813" y="2864404"/>
            <a:ext cx="1696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megaflow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E890F0D-45BB-EC4E-8B8A-D963EBD002FA}"/>
              </a:ext>
            </a:extLst>
          </p:cNvPr>
          <p:cNvSpPr txBox="1"/>
          <p:nvPr/>
        </p:nvSpPr>
        <p:spPr>
          <a:xfrm>
            <a:off x="6133185" y="1734720"/>
            <a:ext cx="2526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flow_table</a:t>
            </a:r>
            <a:r>
              <a:rPr lang="en-US" dirty="0">
                <a:solidFill>
                  <a:schemeClr val="bg1"/>
                </a:solidFill>
              </a:rPr>
              <a:t> (BPF_HASH)</a:t>
            </a:r>
          </a:p>
        </p:txBody>
      </p:sp>
    </p:spTree>
    <p:extLst>
      <p:ext uri="{BB962C8B-B14F-4D97-AF65-F5344CB8AC3E}">
        <p14:creationId xmlns:p14="http://schemas.microsoft.com/office/powerpoint/2010/main" val="2086637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 animBg="1"/>
      <p:bldP spid="3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Lookup in </a:t>
            </a:r>
            <a:r>
              <a:rPr lang="en-US" dirty="0" err="1"/>
              <a:t>eBPF</a:t>
            </a:r>
            <a:r>
              <a:rPr lang="en-US" dirty="0"/>
              <a:t> Datapath:</a:t>
            </a:r>
            <a:br>
              <a:rPr lang="en-US" dirty="0"/>
            </a:br>
            <a:r>
              <a:rPr lang="en-US" dirty="0"/>
              <a:t>3-2) Down Call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64782" y="1739398"/>
            <a:ext cx="4344998" cy="47804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>
                <a:solidFill>
                  <a:srgbClr val="C00000"/>
                </a:solidFill>
              </a:rPr>
              <a:t>Down Call</a:t>
            </a:r>
          </a:p>
          <a:p>
            <a:r>
              <a:rPr lang="en-US" sz="2400" dirty="0"/>
              <a:t>Write actions and metadata to </a:t>
            </a:r>
            <a:r>
              <a:rPr lang="en-US" sz="2400" dirty="0" err="1"/>
              <a:t>bpf</a:t>
            </a:r>
            <a:r>
              <a:rPr lang="en-US" sz="2400" dirty="0"/>
              <a:t> map</a:t>
            </a:r>
          </a:p>
          <a:p>
            <a:pPr lvl="1"/>
            <a:r>
              <a:rPr lang="en-US" sz="2000" i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execute_actions</a:t>
            </a:r>
            <a:endParaRPr lang="en-US" sz="20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r>
              <a:rPr lang="en-US" sz="2000" i="1" dirty="0" err="1">
                <a:solidFill>
                  <a:schemeClr val="tx1">
                    <a:lumMod val="50000"/>
                    <a:lumOff val="50000"/>
                  </a:schemeClr>
                </a:solidFill>
              </a:rPr>
              <a:t>downcall_metatdata</a:t>
            </a:r>
            <a:r>
              <a:rPr lang="en-US" sz="2000" dirty="0"/>
              <a:t> </a:t>
            </a:r>
          </a:p>
          <a:p>
            <a:r>
              <a:rPr lang="en-US" sz="2400" dirty="0"/>
              <a:t>Send packet to a tap interface</a:t>
            </a:r>
          </a:p>
          <a:p>
            <a:pPr lvl="1"/>
            <a:r>
              <a:rPr lang="en-US" sz="2000" dirty="0"/>
              <a:t>It is used as an </a:t>
            </a:r>
            <a:r>
              <a:rPr lang="en-US" sz="2000" dirty="0" err="1"/>
              <a:t>outport</a:t>
            </a:r>
            <a:r>
              <a:rPr lang="en-US" sz="2000" dirty="0"/>
              <a:t> for </a:t>
            </a:r>
            <a:r>
              <a:rPr lang="en-US" sz="2000" dirty="0" err="1"/>
              <a:t>userspace</a:t>
            </a:r>
            <a:r>
              <a:rPr lang="en-US" sz="2000" dirty="0"/>
              <a:t> to send packets back to </a:t>
            </a:r>
            <a:r>
              <a:rPr lang="en-US" sz="2000" dirty="0" err="1"/>
              <a:t>eBPF</a:t>
            </a:r>
            <a:r>
              <a:rPr lang="en-US" sz="2000" dirty="0"/>
              <a:t> </a:t>
            </a:r>
            <a:r>
              <a:rPr lang="en-US" sz="2000" dirty="0" err="1"/>
              <a:t>datapath</a:t>
            </a:r>
            <a:endParaRPr lang="en-US" sz="2000" dirty="0"/>
          </a:p>
          <a:p>
            <a:pPr lvl="1"/>
            <a:r>
              <a:rPr lang="en-US" sz="2000" dirty="0" err="1"/>
              <a:t>Downcall</a:t>
            </a:r>
            <a:r>
              <a:rPr lang="en-US" sz="2000" dirty="0"/>
              <a:t> </a:t>
            </a:r>
            <a:r>
              <a:rPr lang="en-US" sz="2000" dirty="0" err="1"/>
              <a:t>eBPF</a:t>
            </a:r>
            <a:r>
              <a:rPr lang="en-US" sz="2000" dirty="0"/>
              <a:t> program is attached to the tap interface</a:t>
            </a:r>
          </a:p>
          <a:p>
            <a:pPr lvl="1"/>
            <a:r>
              <a:rPr lang="en-US" sz="2000" dirty="0" err="1"/>
              <a:t>Downcall</a:t>
            </a:r>
            <a:r>
              <a:rPr lang="en-US" sz="2000" dirty="0"/>
              <a:t> </a:t>
            </a:r>
            <a:r>
              <a:rPr lang="en-US" sz="2000" dirty="0" err="1"/>
              <a:t>eBPF</a:t>
            </a:r>
            <a:r>
              <a:rPr lang="en-US" sz="2000" dirty="0"/>
              <a:t> program execute the actions in the map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20AA-CC42-DC4F-B933-3FAACA65098E}" type="slidenum">
              <a:rPr lang="en-US" smtClean="0"/>
              <a:t>11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621567" y="4746929"/>
            <a:ext cx="2326617" cy="113454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Flow Table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621567" y="2389499"/>
            <a:ext cx="2308302" cy="11345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ysClr val="windowText" lastClr="000000"/>
                </a:solidFill>
              </a:rPr>
              <a:t>ovs-vswitchd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>
            <a:cxnSpLocks/>
            <a:stCxn id="16" idx="3"/>
            <a:endCxn id="5" idx="1"/>
          </p:cNvCxnSpPr>
          <p:nvPr/>
        </p:nvCxnSpPr>
        <p:spPr>
          <a:xfrm flipV="1">
            <a:off x="1350788" y="5314200"/>
            <a:ext cx="270779" cy="1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 flipV="1">
            <a:off x="2139158" y="3524040"/>
            <a:ext cx="0" cy="1188066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3274" y="4093962"/>
            <a:ext cx="2092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miss upcall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7072" y="5032947"/>
            <a:ext cx="1203716" cy="56250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Parser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39632" y="3915756"/>
            <a:ext cx="16370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3-2. down call</a:t>
            </a:r>
          </a:p>
        </p:txBody>
      </p:sp>
      <p:cxnSp>
        <p:nvCxnSpPr>
          <p:cNvPr id="23" name="Straight Arrow Connector 22"/>
          <p:cNvCxnSpPr>
            <a:cxnSpLocks/>
          </p:cNvCxnSpPr>
          <p:nvPr/>
        </p:nvCxnSpPr>
        <p:spPr>
          <a:xfrm>
            <a:off x="3380509" y="5881470"/>
            <a:ext cx="0" cy="638377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551027" y="6061479"/>
            <a:ext cx="108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 actions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7072" y="5683996"/>
            <a:ext cx="1086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1. Parsing</a:t>
            </a:r>
            <a:br>
              <a:rPr lang="en-US" dirty="0"/>
            </a:br>
            <a:r>
              <a:rPr lang="en-US" dirty="0"/>
              <a:t>in Ingress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FFCCDFA5-0404-E844-9C52-468C5710719F}"/>
              </a:ext>
            </a:extLst>
          </p:cNvPr>
          <p:cNvSpPr/>
          <p:nvPr/>
        </p:nvSpPr>
        <p:spPr>
          <a:xfrm>
            <a:off x="5132773" y="2254238"/>
            <a:ext cx="2279857" cy="59846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execute_actions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A65E5B9-B2EB-2A46-887F-9F238EB79065}"/>
              </a:ext>
            </a:extLst>
          </p:cNvPr>
          <p:cNvSpPr txBox="1"/>
          <p:nvPr/>
        </p:nvSpPr>
        <p:spPr>
          <a:xfrm>
            <a:off x="5719480" y="1926232"/>
            <a:ext cx="149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BPF map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FC2B1B3E-2395-E744-B9D7-0095D8EAA981}"/>
              </a:ext>
            </a:extLst>
          </p:cNvPr>
          <p:cNvSpPr/>
          <p:nvPr/>
        </p:nvSpPr>
        <p:spPr>
          <a:xfrm>
            <a:off x="5132773" y="2925573"/>
            <a:ext cx="2279857" cy="59846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downcall_metadata</a:t>
            </a:r>
            <a:endParaRPr lang="en-US" dirty="0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CEAA690-A24E-BC41-911C-2218B6E5891F}"/>
              </a:ext>
            </a:extLst>
          </p:cNvPr>
          <p:cNvCxnSpPr>
            <a:cxnSpLocks/>
            <a:stCxn id="6" idx="3"/>
            <a:endCxn id="17" idx="1"/>
          </p:cNvCxnSpPr>
          <p:nvPr/>
        </p:nvCxnSpPr>
        <p:spPr>
          <a:xfrm flipV="1">
            <a:off x="3929869" y="2553472"/>
            <a:ext cx="1202904" cy="403298"/>
          </a:xfrm>
          <a:prstGeom prst="straightConnector1">
            <a:avLst/>
          </a:prstGeom>
          <a:ln w="31750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CFB99E53-903C-E847-9BAB-943C4B537939}"/>
              </a:ext>
            </a:extLst>
          </p:cNvPr>
          <p:cNvCxnSpPr>
            <a:cxnSpLocks/>
            <a:stCxn id="6" idx="3"/>
            <a:endCxn id="20" idx="1"/>
          </p:cNvCxnSpPr>
          <p:nvPr/>
        </p:nvCxnSpPr>
        <p:spPr>
          <a:xfrm>
            <a:off x="3929869" y="2956770"/>
            <a:ext cx="1202904" cy="268037"/>
          </a:xfrm>
          <a:prstGeom prst="straightConnector1">
            <a:avLst/>
          </a:prstGeom>
          <a:ln w="31750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9461B8BB-2A0B-C144-88CB-E23394EC348D}"/>
              </a:ext>
            </a:extLst>
          </p:cNvPr>
          <p:cNvSpPr/>
          <p:nvPr/>
        </p:nvSpPr>
        <p:spPr>
          <a:xfrm>
            <a:off x="5140925" y="3822104"/>
            <a:ext cx="2279857" cy="158292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046DF96-1957-9D47-93DB-5313D4601C78}"/>
              </a:ext>
            </a:extLst>
          </p:cNvPr>
          <p:cNvSpPr txBox="1"/>
          <p:nvPr/>
        </p:nvSpPr>
        <p:spPr>
          <a:xfrm>
            <a:off x="5906940" y="4015207"/>
            <a:ext cx="9836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TAP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54C27AA-549F-CC44-9221-255884531C34}"/>
              </a:ext>
            </a:extLst>
          </p:cNvPr>
          <p:cNvSpPr/>
          <p:nvPr/>
        </p:nvSpPr>
        <p:spPr>
          <a:xfrm>
            <a:off x="5332505" y="4521036"/>
            <a:ext cx="1880011" cy="5356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downcall</a:t>
            </a:r>
            <a:endParaRPr lang="en-US" dirty="0"/>
          </a:p>
        </p:txBody>
      </p:sp>
      <p:sp>
        <p:nvSpPr>
          <p:cNvPr id="39" name="Circular Arrow 38">
            <a:extLst>
              <a:ext uri="{FF2B5EF4-FFF2-40B4-BE49-F238E27FC236}">
                <a16:creationId xmlns:a16="http://schemas.microsoft.com/office/drawing/2014/main" id="{36247951-4888-9A40-A28D-2AF4F92CDFA0}"/>
              </a:ext>
            </a:extLst>
          </p:cNvPr>
          <p:cNvSpPr/>
          <p:nvPr/>
        </p:nvSpPr>
        <p:spPr>
          <a:xfrm rot="5400000">
            <a:off x="3245812" y="3136297"/>
            <a:ext cx="1694383" cy="2079535"/>
          </a:xfrm>
          <a:prstGeom prst="circular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681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7" grpId="0"/>
      <p:bldP spid="38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Flow Lookup in </a:t>
            </a:r>
            <a:r>
              <a:rPr lang="en-US" dirty="0" err="1"/>
              <a:t>eBPF</a:t>
            </a:r>
            <a:r>
              <a:rPr lang="en-US" dirty="0"/>
              <a:t> Datapath:</a:t>
            </a:r>
            <a:br>
              <a:rPr lang="en-US" dirty="0"/>
            </a:br>
            <a:r>
              <a:rPr lang="en-US" dirty="0"/>
              <a:t>4) Fast Path Action Execution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20182" y="1690688"/>
            <a:ext cx="4123325" cy="41930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>
                <a:solidFill>
                  <a:srgbClr val="C00000"/>
                </a:solidFill>
              </a:rPr>
              <a:t>Subsequent Packets</a:t>
            </a:r>
            <a:endParaRPr lang="en-US" sz="2400" dirty="0"/>
          </a:p>
          <a:p>
            <a:r>
              <a:rPr lang="en-US" sz="2400" dirty="0"/>
              <a:t>Look up EMC cache</a:t>
            </a:r>
          </a:p>
          <a:p>
            <a:pPr lvl="1"/>
            <a:r>
              <a:rPr lang="en-US" sz="2000" dirty="0"/>
              <a:t>EMC flow table</a:t>
            </a:r>
          </a:p>
          <a:p>
            <a:r>
              <a:rPr lang="en-US" sz="2400" dirty="0"/>
              <a:t>Loop up megaflow cache</a:t>
            </a:r>
          </a:p>
          <a:p>
            <a:pPr lvl="1"/>
            <a:r>
              <a:rPr lang="en-US" sz="2000" dirty="0"/>
              <a:t>Apply megaflow mask to flow key</a:t>
            </a:r>
          </a:p>
          <a:p>
            <a:pPr lvl="1"/>
            <a:r>
              <a:rPr lang="en-US" sz="2000" dirty="0"/>
              <a:t>Look up megaflow table</a:t>
            </a:r>
          </a:p>
          <a:p>
            <a:r>
              <a:rPr lang="en-US" sz="2400" dirty="0"/>
              <a:t>Store the actions in </a:t>
            </a:r>
            <a:r>
              <a:rPr lang="en-US" sz="2400" dirty="0" err="1"/>
              <a:t>execute_actions</a:t>
            </a:r>
            <a:r>
              <a:rPr lang="en-US" sz="2400" dirty="0"/>
              <a:t> </a:t>
            </a:r>
            <a:r>
              <a:rPr lang="en-US" sz="2400" dirty="0" err="1"/>
              <a:t>percpu</a:t>
            </a:r>
            <a:r>
              <a:rPr lang="en-US" sz="2400" dirty="0"/>
              <a:t> map</a:t>
            </a:r>
          </a:p>
          <a:p>
            <a:r>
              <a:rPr lang="en-US" sz="2400" dirty="0"/>
              <a:t>Execute the actions in </a:t>
            </a:r>
            <a:r>
              <a:rPr lang="en-US" sz="2400" dirty="0" err="1"/>
              <a:t>execute_actions</a:t>
            </a:r>
            <a:r>
              <a:rPr lang="en-US" sz="2400" dirty="0"/>
              <a:t> </a:t>
            </a:r>
            <a:r>
              <a:rPr lang="en-US" sz="2400" dirty="0" err="1"/>
              <a:t>percpu</a:t>
            </a:r>
            <a:r>
              <a:rPr lang="en-US" sz="2400" dirty="0"/>
              <a:t> map</a:t>
            </a: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20AA-CC42-DC4F-B933-3FAACA65098E}" type="slidenum">
              <a:rPr lang="en-US" smtClean="0"/>
              <a:t>12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663132" y="4455984"/>
            <a:ext cx="2533481" cy="113454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08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Flow Table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635840" y="2502735"/>
            <a:ext cx="1943678" cy="98401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508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ysClr val="windowText" lastClr="000000"/>
                </a:solidFill>
              </a:rPr>
              <a:t>ovs-vswitchd</a:t>
            </a:r>
            <a:endParaRPr lang="en-US" sz="2400" b="1" dirty="0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>
            <a:cxnSpLocks/>
            <a:stCxn id="16" idx="3"/>
          </p:cNvCxnSpPr>
          <p:nvPr/>
        </p:nvCxnSpPr>
        <p:spPr>
          <a:xfrm flipV="1">
            <a:off x="1350788" y="5023255"/>
            <a:ext cx="297903" cy="1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037641" y="3548411"/>
            <a:ext cx="0" cy="800234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13493" y="3813710"/>
            <a:ext cx="20925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2. miss upcall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47072" y="4742002"/>
            <a:ext cx="1203716" cy="56250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50800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ysClr val="windowText" lastClr="000000"/>
                </a:solidFill>
              </a:rPr>
              <a:t>Parser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>
            <a:off x="2929872" y="3592563"/>
            <a:ext cx="0" cy="739605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995935" y="3633101"/>
            <a:ext cx="12191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3. flow</a:t>
            </a:r>
            <a:br>
              <a:rPr lang="en-US" dirty="0"/>
            </a:br>
            <a:r>
              <a:rPr lang="en-US" dirty="0"/>
              <a:t>installation</a:t>
            </a:r>
          </a:p>
        </p:txBody>
      </p:sp>
      <p:cxnSp>
        <p:nvCxnSpPr>
          <p:cNvPr id="23" name="Straight Arrow Connector 22"/>
          <p:cNvCxnSpPr>
            <a:cxnSpLocks/>
          </p:cNvCxnSpPr>
          <p:nvPr/>
        </p:nvCxnSpPr>
        <p:spPr>
          <a:xfrm>
            <a:off x="3032693" y="5584473"/>
            <a:ext cx="0" cy="684056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063517" y="5714341"/>
            <a:ext cx="1083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4. actions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7072" y="5406906"/>
            <a:ext cx="10862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1. Parsing</a:t>
            </a:r>
            <a:br>
              <a:rPr lang="en-US" dirty="0"/>
            </a:br>
            <a:r>
              <a:rPr lang="en-US" dirty="0"/>
              <a:t>in Ingress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7A647D5-E2A1-0E44-828E-4724A7058BFC}"/>
              </a:ext>
            </a:extLst>
          </p:cNvPr>
          <p:cNvSpPr txBox="1"/>
          <p:nvPr/>
        </p:nvSpPr>
        <p:spPr>
          <a:xfrm>
            <a:off x="5259568" y="2304739"/>
            <a:ext cx="14930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BPF map</a:t>
            </a: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AB51C0D-E1E6-C541-816D-2F19449981BF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3797330" y="3346177"/>
            <a:ext cx="1564970" cy="1513830"/>
          </a:xfrm>
          <a:prstGeom prst="straightConnector1">
            <a:avLst/>
          </a:prstGeom>
          <a:ln w="31750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1F57DEE2-AC90-A947-BE92-5E5CD07ED3B0}"/>
              </a:ext>
            </a:extLst>
          </p:cNvPr>
          <p:cNvCxnSpPr>
            <a:cxnSpLocks/>
          </p:cNvCxnSpPr>
          <p:nvPr/>
        </p:nvCxnSpPr>
        <p:spPr>
          <a:xfrm flipV="1">
            <a:off x="3797330" y="4073380"/>
            <a:ext cx="1501695" cy="786627"/>
          </a:xfrm>
          <a:prstGeom prst="straightConnector1">
            <a:avLst/>
          </a:prstGeom>
          <a:ln w="31750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819E6C0-ACF3-E341-9168-0DDCCECD06C3}"/>
              </a:ext>
            </a:extLst>
          </p:cNvPr>
          <p:cNvCxnSpPr>
            <a:cxnSpLocks/>
          </p:cNvCxnSpPr>
          <p:nvPr/>
        </p:nvCxnSpPr>
        <p:spPr>
          <a:xfrm flipV="1">
            <a:off x="3797330" y="4733938"/>
            <a:ext cx="1500799" cy="126069"/>
          </a:xfrm>
          <a:prstGeom prst="straightConnector1">
            <a:avLst/>
          </a:prstGeom>
          <a:ln w="31750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7E6A65C0-246A-9F45-82D3-559C1976D052}"/>
              </a:ext>
            </a:extLst>
          </p:cNvPr>
          <p:cNvSpPr/>
          <p:nvPr/>
        </p:nvSpPr>
        <p:spPr>
          <a:xfrm>
            <a:off x="5324023" y="5440006"/>
            <a:ext cx="2400662" cy="44370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execute_actions</a:t>
            </a:r>
            <a:endParaRPr lang="en-US" dirty="0"/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7257061-F58B-9248-9026-013E3C441207}"/>
              </a:ext>
            </a:extLst>
          </p:cNvPr>
          <p:cNvCxnSpPr>
            <a:cxnSpLocks/>
            <a:endCxn id="29" idx="1"/>
          </p:cNvCxnSpPr>
          <p:nvPr/>
        </p:nvCxnSpPr>
        <p:spPr>
          <a:xfrm>
            <a:off x="3797330" y="4860007"/>
            <a:ext cx="1526693" cy="801850"/>
          </a:xfrm>
          <a:prstGeom prst="straightConnector1">
            <a:avLst/>
          </a:prstGeom>
          <a:ln w="31750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DFE65370-B157-584B-AD3E-2BDF31BEB6EA}"/>
              </a:ext>
            </a:extLst>
          </p:cNvPr>
          <p:cNvSpPr/>
          <p:nvPr/>
        </p:nvSpPr>
        <p:spPr>
          <a:xfrm>
            <a:off x="383421" y="6171903"/>
            <a:ext cx="2209295" cy="598467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percpu_flow_key</a:t>
            </a:r>
            <a:endParaRPr lang="en-US" dirty="0"/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A0D398A6-04C3-0647-944D-A1D5299797DA}"/>
              </a:ext>
            </a:extLst>
          </p:cNvPr>
          <p:cNvCxnSpPr>
            <a:cxnSpLocks/>
            <a:stCxn id="35" idx="0"/>
          </p:cNvCxnSpPr>
          <p:nvPr/>
        </p:nvCxnSpPr>
        <p:spPr>
          <a:xfrm flipV="1">
            <a:off x="1488069" y="5221330"/>
            <a:ext cx="1278072" cy="950573"/>
          </a:xfrm>
          <a:prstGeom prst="straightConnector1">
            <a:avLst/>
          </a:prstGeom>
          <a:ln w="31750">
            <a:solidFill>
              <a:schemeClr val="tx2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76DE33A0-C42F-6B48-9EA5-26B4AF5B9F11}"/>
              </a:ext>
            </a:extLst>
          </p:cNvPr>
          <p:cNvGrpSpPr/>
          <p:nvPr/>
        </p:nvGrpSpPr>
        <p:grpSpPr>
          <a:xfrm>
            <a:off x="5262653" y="2761280"/>
            <a:ext cx="3878936" cy="879106"/>
            <a:chOff x="4813670" y="844047"/>
            <a:chExt cx="3878936" cy="879106"/>
          </a:xfrm>
        </p:grpSpPr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650C9F12-665D-CD41-9C19-41EB01B9AB47}"/>
                </a:ext>
              </a:extLst>
            </p:cNvPr>
            <p:cNvSpPr/>
            <p:nvPr/>
          </p:nvSpPr>
          <p:spPr>
            <a:xfrm>
              <a:off x="4813670" y="848945"/>
              <a:ext cx="2553508" cy="874208"/>
            </a:xfrm>
            <a:prstGeom prst="roundRect">
              <a:avLst>
                <a:gd name="adj" fmla="val 6857"/>
              </a:avLst>
            </a:prstGeom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5387547-6B7F-694F-8FC3-1BDF2902B886}"/>
                </a:ext>
              </a:extLst>
            </p:cNvPr>
            <p:cNvSpPr txBox="1"/>
            <p:nvPr/>
          </p:nvSpPr>
          <p:spPr>
            <a:xfrm>
              <a:off x="4941909" y="844047"/>
              <a:ext cx="3750697" cy="4001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Exact Match Cache</a:t>
              </a: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47133A16-97C6-414A-9314-2E61AA769A59}"/>
                </a:ext>
              </a:extLst>
            </p:cNvPr>
            <p:cNvSpPr/>
            <p:nvPr/>
          </p:nvSpPr>
          <p:spPr>
            <a:xfrm>
              <a:off x="4913317" y="1196075"/>
              <a:ext cx="2362385" cy="46573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/>
                <a:t>flow_table</a:t>
              </a:r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3E20040-3CAB-C148-AF4B-01FED6D958F5}"/>
              </a:ext>
            </a:extLst>
          </p:cNvPr>
          <p:cNvGrpSpPr/>
          <p:nvPr/>
        </p:nvGrpSpPr>
        <p:grpSpPr>
          <a:xfrm>
            <a:off x="5259568" y="3836950"/>
            <a:ext cx="3878936" cy="1479598"/>
            <a:chOff x="5306900" y="3796342"/>
            <a:chExt cx="3878936" cy="1479598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30F59A26-DC3E-354B-9F14-DAC1101575C1}"/>
                </a:ext>
              </a:extLst>
            </p:cNvPr>
            <p:cNvGrpSpPr/>
            <p:nvPr/>
          </p:nvGrpSpPr>
          <p:grpSpPr>
            <a:xfrm>
              <a:off x="5306900" y="3796342"/>
              <a:ext cx="3878936" cy="1479598"/>
              <a:chOff x="4813670" y="844047"/>
              <a:chExt cx="3878936" cy="1479598"/>
            </a:xfrm>
          </p:grpSpPr>
          <p:sp>
            <p:nvSpPr>
              <p:cNvPr id="37" name="Rounded Rectangle 36">
                <a:extLst>
                  <a:ext uri="{FF2B5EF4-FFF2-40B4-BE49-F238E27FC236}">
                    <a16:creationId xmlns:a16="http://schemas.microsoft.com/office/drawing/2014/main" id="{82FE69F1-0ACE-FD42-977A-B1B6194A16C4}"/>
                  </a:ext>
                </a:extLst>
              </p:cNvPr>
              <p:cNvSpPr/>
              <p:nvPr/>
            </p:nvSpPr>
            <p:spPr>
              <a:xfrm>
                <a:off x="4813670" y="848944"/>
                <a:ext cx="2556593" cy="1474701"/>
              </a:xfrm>
              <a:prstGeom prst="roundRect">
                <a:avLst>
                  <a:gd name="adj" fmla="val 6857"/>
                </a:avLst>
              </a:prstGeom>
            </p:spPr>
            <p:style>
              <a:lnRef idx="1">
                <a:schemeClr val="accent3"/>
              </a:lnRef>
              <a:fillRef idx="2">
                <a:schemeClr val="accent3"/>
              </a:fillRef>
              <a:effectRef idx="1">
                <a:schemeClr val="accent3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BE6EC6E-AA23-754E-8484-061AEAD595AD}"/>
                  </a:ext>
                </a:extLst>
              </p:cNvPr>
              <p:cNvSpPr txBox="1"/>
              <p:nvPr/>
            </p:nvSpPr>
            <p:spPr>
              <a:xfrm>
                <a:off x="4941909" y="844047"/>
                <a:ext cx="3750697" cy="4001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err="1"/>
                  <a:t>Megaflow</a:t>
                </a:r>
                <a:r>
                  <a:rPr lang="en-US" sz="2000" dirty="0"/>
                  <a:t> Cache</a:t>
                </a:r>
              </a:p>
            </p:txBody>
          </p:sp>
          <p:sp>
            <p:nvSpPr>
              <p:cNvPr id="39" name="Rounded Rectangle 38">
                <a:extLst>
                  <a:ext uri="{FF2B5EF4-FFF2-40B4-BE49-F238E27FC236}">
                    <a16:creationId xmlns:a16="http://schemas.microsoft.com/office/drawing/2014/main" id="{929609B8-B87C-BA49-80FD-E495241CC35C}"/>
                  </a:ext>
                </a:extLst>
              </p:cNvPr>
              <p:cNvSpPr/>
              <p:nvPr/>
            </p:nvSpPr>
            <p:spPr>
              <a:xfrm>
                <a:off x="4893011" y="1236715"/>
                <a:ext cx="2391639" cy="465738"/>
              </a:xfrm>
              <a:prstGeom prst="round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megaflow_mask_table</a:t>
                </a:r>
              </a:p>
            </p:txBody>
          </p:sp>
        </p:grpSp>
        <p:sp>
          <p:nvSpPr>
            <p:cNvPr id="40" name="Rounded Rectangle 39">
              <a:extLst>
                <a:ext uri="{FF2B5EF4-FFF2-40B4-BE49-F238E27FC236}">
                  <a16:creationId xmlns:a16="http://schemas.microsoft.com/office/drawing/2014/main" id="{92DC1332-29C9-4243-A977-76B7849FF5AA}"/>
                </a:ext>
              </a:extLst>
            </p:cNvPr>
            <p:cNvSpPr/>
            <p:nvPr/>
          </p:nvSpPr>
          <p:spPr>
            <a:xfrm>
              <a:off x="5386241" y="4733280"/>
              <a:ext cx="2385776" cy="46573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megaflow_table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9861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FDECF9-4C86-6244-AFB3-C078F9DB8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Packet Walk-Through in </a:t>
            </a:r>
            <a:r>
              <a:rPr lang="en-US" dirty="0" err="1"/>
              <a:t>eBPF</a:t>
            </a:r>
            <a:r>
              <a:rPr lang="en-US" dirty="0"/>
              <a:t>-Tunnel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100CEA-8F0D-1144-9674-9D0FAE3F0E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</a:t>
            </a:r>
            <a:r>
              <a:rPr lang="en-US" dirty="0" err="1"/>
              <a:t>eBPF</a:t>
            </a:r>
            <a:r>
              <a:rPr lang="en-US" dirty="0"/>
              <a:t> tunnel receive and send</a:t>
            </a:r>
          </a:p>
          <a:p>
            <a:r>
              <a:rPr lang="en-US" dirty="0"/>
              <a:t>- </a:t>
            </a:r>
            <a:r>
              <a:rPr lang="en-US" dirty="0" err="1"/>
              <a:t>eBPF</a:t>
            </a:r>
            <a:r>
              <a:rPr lang="en-US" dirty="0"/>
              <a:t> flow match &amp; actions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13774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1767-F840-0E41-BAC4-CEB6242D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Tunnel Setup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E3E031-3B9D-0E44-B591-EB7638AD99E6}"/>
              </a:ext>
            </a:extLst>
          </p:cNvPr>
          <p:cNvSpPr/>
          <p:nvPr/>
        </p:nvSpPr>
        <p:spPr>
          <a:xfrm>
            <a:off x="2144490" y="4685017"/>
            <a:ext cx="1855940" cy="826718"/>
          </a:xfrm>
          <a:prstGeom prst="roundRect">
            <a:avLst/>
          </a:prstGeom>
          <a:solidFill>
            <a:schemeClr val="accent6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</a:rPr>
              <a:t>br</a:t>
            </a:r>
            <a:r>
              <a:rPr lang="en-US" sz="2400" dirty="0">
                <a:solidFill>
                  <a:sysClr val="windowText" lastClr="000000"/>
                </a:solidFill>
              </a:rPr>
              <a:t>-underlay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2B72A-87C1-F747-812A-7D4FADA67C75}"/>
              </a:ext>
            </a:extLst>
          </p:cNvPr>
          <p:cNvSpPr/>
          <p:nvPr/>
        </p:nvSpPr>
        <p:spPr>
          <a:xfrm>
            <a:off x="838200" y="1851831"/>
            <a:ext cx="7257022" cy="4555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AB9928-E908-A14A-AF61-7467ABAA6CA8}"/>
              </a:ext>
            </a:extLst>
          </p:cNvPr>
          <p:cNvSpPr/>
          <p:nvPr/>
        </p:nvSpPr>
        <p:spPr>
          <a:xfrm>
            <a:off x="8444439" y="1848530"/>
            <a:ext cx="3100370" cy="4555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43591675-5701-B948-B7AF-8CA389B2251E}"/>
              </a:ext>
            </a:extLst>
          </p:cNvPr>
          <p:cNvCxnSpPr>
            <a:cxnSpLocks/>
            <a:endCxn id="101" idx="3"/>
          </p:cNvCxnSpPr>
          <p:nvPr/>
        </p:nvCxnSpPr>
        <p:spPr>
          <a:xfrm rot="16200000" flipH="1">
            <a:off x="7190411" y="3861326"/>
            <a:ext cx="58183" cy="5466454"/>
          </a:xfrm>
          <a:prstGeom prst="bentConnector3">
            <a:avLst>
              <a:gd name="adj1" fmla="val 385255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5A710FB-1D80-294E-A08F-A0E6BE59989C}"/>
              </a:ext>
            </a:extLst>
          </p:cNvPr>
          <p:cNvSpPr txBox="1"/>
          <p:nvPr/>
        </p:nvSpPr>
        <p:spPr>
          <a:xfrm>
            <a:off x="10477257" y="5993580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431EC46-E9C3-404B-BA63-18017672B80A}"/>
              </a:ext>
            </a:extLst>
          </p:cNvPr>
          <p:cNvSpPr/>
          <p:nvPr/>
        </p:nvSpPr>
        <p:spPr>
          <a:xfrm>
            <a:off x="9050857" y="4396629"/>
            <a:ext cx="1803747" cy="672971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GRE tunnel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1A0568-C414-B744-9917-2F436A881A6E}"/>
              </a:ext>
            </a:extLst>
          </p:cNvPr>
          <p:cNvSpPr txBox="1"/>
          <p:nvPr/>
        </p:nvSpPr>
        <p:spPr>
          <a:xfrm>
            <a:off x="10082551" y="5085640"/>
            <a:ext cx="2269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</a:t>
            </a:r>
          </a:p>
          <a:p>
            <a:r>
              <a:rPr lang="en-US" sz="1400" b="1" dirty="0"/>
              <a:t>172.13.1.100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F64375-179E-454A-9D75-B2FA9DC87C32}"/>
              </a:ext>
            </a:extLst>
          </p:cNvPr>
          <p:cNvCxnSpPr>
            <a:cxnSpLocks/>
            <a:stCxn id="100" idx="0"/>
            <a:endCxn id="53" idx="3"/>
          </p:cNvCxnSpPr>
          <p:nvPr/>
        </p:nvCxnSpPr>
        <p:spPr>
          <a:xfrm flipH="1" flipV="1">
            <a:off x="9971744" y="5186800"/>
            <a:ext cx="171" cy="756053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E325103-004E-6B48-A50F-40450A570A72}"/>
              </a:ext>
            </a:extLst>
          </p:cNvPr>
          <p:cNvSpPr/>
          <p:nvPr/>
        </p:nvSpPr>
        <p:spPr>
          <a:xfrm>
            <a:off x="1677955" y="3992200"/>
            <a:ext cx="2049408" cy="1030171"/>
          </a:xfrm>
          <a:prstGeom prst="roundRect">
            <a:avLst/>
          </a:prstGeom>
          <a:solidFill>
            <a:schemeClr val="accent5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OVS Bridge</a:t>
            </a:r>
          </a:p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br0 (</a:t>
            </a:r>
            <a:r>
              <a:rPr lang="en-US" sz="2400" dirty="0" err="1">
                <a:solidFill>
                  <a:sysClr val="windowText" lastClr="000000"/>
                </a:solidFill>
              </a:rPr>
              <a:t>bpf</a:t>
            </a:r>
            <a:r>
              <a:rPr lang="en-US" sz="2400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54CE53B-CE8B-6C46-B182-490E920446EA}"/>
              </a:ext>
            </a:extLst>
          </p:cNvPr>
          <p:cNvSpPr/>
          <p:nvPr/>
        </p:nvSpPr>
        <p:spPr>
          <a:xfrm>
            <a:off x="4006824" y="5924061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eth0</a:t>
            </a:r>
          </a:p>
        </p:txBody>
      </p:sp>
      <p:sp>
        <p:nvSpPr>
          <p:cNvPr id="50" name="Round Same Side Corner Rectangle 49">
            <a:extLst>
              <a:ext uri="{FF2B5EF4-FFF2-40B4-BE49-F238E27FC236}">
                <a16:creationId xmlns:a16="http://schemas.microsoft.com/office/drawing/2014/main" id="{56EEC0BD-2F29-C143-B54D-1BED88FBAAAA}"/>
              </a:ext>
            </a:extLst>
          </p:cNvPr>
          <p:cNvSpPr/>
          <p:nvPr/>
        </p:nvSpPr>
        <p:spPr>
          <a:xfrm rot="10800000">
            <a:off x="9808089" y="4292419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CB6D19F7-38A3-7B46-92DC-9380FABE9E45}"/>
              </a:ext>
            </a:extLst>
          </p:cNvPr>
          <p:cNvSpPr/>
          <p:nvPr/>
        </p:nvSpPr>
        <p:spPr>
          <a:xfrm>
            <a:off x="9466231" y="3182936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tap1</a:t>
            </a:r>
          </a:p>
        </p:txBody>
      </p:sp>
      <p:sp>
        <p:nvSpPr>
          <p:cNvPr id="52" name="Round Same Side Corner Rectangle 51">
            <a:extLst>
              <a:ext uri="{FF2B5EF4-FFF2-40B4-BE49-F238E27FC236}">
                <a16:creationId xmlns:a16="http://schemas.microsoft.com/office/drawing/2014/main" id="{C00B14AC-A101-214A-8F28-85E83E850FB4}"/>
              </a:ext>
            </a:extLst>
          </p:cNvPr>
          <p:cNvSpPr/>
          <p:nvPr/>
        </p:nvSpPr>
        <p:spPr>
          <a:xfrm rot="10800000">
            <a:off x="9808088" y="359224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 Same Side Corner Rectangle 52">
            <a:extLst>
              <a:ext uri="{FF2B5EF4-FFF2-40B4-BE49-F238E27FC236}">
                <a16:creationId xmlns:a16="http://schemas.microsoft.com/office/drawing/2014/main" id="{D36066F3-58A5-8E40-8548-E47C952B509D}"/>
              </a:ext>
            </a:extLst>
          </p:cNvPr>
          <p:cNvSpPr/>
          <p:nvPr/>
        </p:nvSpPr>
        <p:spPr>
          <a:xfrm rot="10800000">
            <a:off x="9808089" y="497193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9CE1ECD5-06E5-1A41-86D6-75C8AC4F58A6}"/>
              </a:ext>
            </a:extLst>
          </p:cNvPr>
          <p:cNvCxnSpPr>
            <a:cxnSpLocks/>
            <a:stCxn id="50" idx="1"/>
            <a:endCxn id="52" idx="3"/>
          </p:cNvCxnSpPr>
          <p:nvPr/>
        </p:nvCxnSpPr>
        <p:spPr>
          <a:xfrm rot="16200000" flipV="1">
            <a:off x="9729090" y="4049764"/>
            <a:ext cx="485309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05A66F7-0EFF-EB43-A996-BDE7AC664E65}"/>
              </a:ext>
            </a:extLst>
          </p:cNvPr>
          <p:cNvSpPr txBox="1"/>
          <p:nvPr/>
        </p:nvSpPr>
        <p:spPr>
          <a:xfrm>
            <a:off x="10119093" y="270777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35E741-03F6-A54D-8E3C-1832713E5192}"/>
              </a:ext>
            </a:extLst>
          </p:cNvPr>
          <p:cNvSpPr txBox="1"/>
          <p:nvPr/>
        </p:nvSpPr>
        <p:spPr>
          <a:xfrm>
            <a:off x="914387" y="6026832"/>
            <a:ext cx="1139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Local host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6F536CA-BEF8-5B49-BE4A-6391D2E388FD}"/>
              </a:ext>
            </a:extLst>
          </p:cNvPr>
          <p:cNvSpPr/>
          <p:nvPr/>
        </p:nvSpPr>
        <p:spPr>
          <a:xfrm>
            <a:off x="4677155" y="2958454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tap0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D57513D-3A1B-0448-9AAB-8F09B7682778}"/>
              </a:ext>
            </a:extLst>
          </p:cNvPr>
          <p:cNvSpPr/>
          <p:nvPr/>
        </p:nvSpPr>
        <p:spPr>
          <a:xfrm>
            <a:off x="6096000" y="4458218"/>
            <a:ext cx="1215850" cy="570147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gre0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1D4B3C-1B79-5C48-9A8D-64CD6E8FC04F}"/>
              </a:ext>
            </a:extLst>
          </p:cNvPr>
          <p:cNvSpPr txBox="1"/>
          <p:nvPr/>
        </p:nvSpPr>
        <p:spPr>
          <a:xfrm>
            <a:off x="5643920" y="2193759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10.1.1.100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24DDD3E-1982-0C4E-8E66-6DAB18AF310B}"/>
              </a:ext>
            </a:extLst>
          </p:cNvPr>
          <p:cNvSpPr txBox="1"/>
          <p:nvPr/>
        </p:nvSpPr>
        <p:spPr>
          <a:xfrm>
            <a:off x="5978261" y="5051872"/>
            <a:ext cx="2645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 172.13.1.1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5FE7A2-79DD-1243-8F4A-46F21F288CE8}"/>
              </a:ext>
            </a:extLst>
          </p:cNvPr>
          <p:cNvSpPr txBox="1"/>
          <p:nvPr/>
        </p:nvSpPr>
        <p:spPr>
          <a:xfrm>
            <a:off x="2215879" y="5073141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172.13.1.100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66EEB8B8-94B9-E14A-9B1D-7D88B820393A}"/>
              </a:ext>
            </a:extLst>
          </p:cNvPr>
          <p:cNvSpPr/>
          <p:nvPr/>
        </p:nvSpPr>
        <p:spPr>
          <a:xfrm>
            <a:off x="4677155" y="2072087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VM0</a:t>
            </a:r>
          </a:p>
        </p:txBody>
      </p:sp>
      <p:sp>
        <p:nvSpPr>
          <p:cNvPr id="81" name="Round Same Side Corner Rectangle 80">
            <a:extLst>
              <a:ext uri="{FF2B5EF4-FFF2-40B4-BE49-F238E27FC236}">
                <a16:creationId xmlns:a16="http://schemas.microsoft.com/office/drawing/2014/main" id="{BBB00B68-FC21-8A42-A108-98086AD45B98}"/>
              </a:ext>
            </a:extLst>
          </p:cNvPr>
          <p:cNvSpPr/>
          <p:nvPr/>
        </p:nvSpPr>
        <p:spPr>
          <a:xfrm rot="10800000">
            <a:off x="5018192" y="2461299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F6BD932B-1241-2E4B-9D9C-55A0E7943270}"/>
              </a:ext>
            </a:extLst>
          </p:cNvPr>
          <p:cNvSpPr/>
          <p:nvPr/>
        </p:nvSpPr>
        <p:spPr>
          <a:xfrm>
            <a:off x="9453705" y="2237929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VM1</a:t>
            </a:r>
          </a:p>
        </p:txBody>
      </p:sp>
      <p:sp>
        <p:nvSpPr>
          <p:cNvPr id="83" name="Round Same Side Corner Rectangle 82">
            <a:extLst>
              <a:ext uri="{FF2B5EF4-FFF2-40B4-BE49-F238E27FC236}">
                <a16:creationId xmlns:a16="http://schemas.microsoft.com/office/drawing/2014/main" id="{8A177A84-F21E-E249-9BB0-1A37BFA47405}"/>
              </a:ext>
            </a:extLst>
          </p:cNvPr>
          <p:cNvSpPr/>
          <p:nvPr/>
        </p:nvSpPr>
        <p:spPr>
          <a:xfrm rot="10800000">
            <a:off x="9794742" y="2627141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2774DE-0D84-FA4E-8EB5-2097E2BB1A54}"/>
              </a:ext>
            </a:extLst>
          </p:cNvPr>
          <p:cNvCxnSpPr>
            <a:stCxn id="83" idx="3"/>
            <a:endCxn id="51" idx="0"/>
          </p:cNvCxnSpPr>
          <p:nvPr/>
        </p:nvCxnSpPr>
        <p:spPr>
          <a:xfrm>
            <a:off x="9963749" y="2865614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9F28461-2DD8-EC4E-BA5E-8BB716BC3746}"/>
              </a:ext>
            </a:extLst>
          </p:cNvPr>
          <p:cNvCxnSpPr/>
          <p:nvPr/>
        </p:nvCxnSpPr>
        <p:spPr>
          <a:xfrm>
            <a:off x="5182668" y="2641490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E5DFC124-4DE4-5F4E-9EF2-8F42CFAF79F2}"/>
              </a:ext>
            </a:extLst>
          </p:cNvPr>
          <p:cNvSpPr/>
          <p:nvPr/>
        </p:nvSpPr>
        <p:spPr>
          <a:xfrm>
            <a:off x="9466231" y="594285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eth1</a:t>
            </a:r>
          </a:p>
        </p:txBody>
      </p:sp>
      <p:sp>
        <p:nvSpPr>
          <p:cNvPr id="101" name="Round Same Side Corner Rectangle 100">
            <a:extLst>
              <a:ext uri="{FF2B5EF4-FFF2-40B4-BE49-F238E27FC236}">
                <a16:creationId xmlns:a16="http://schemas.microsoft.com/office/drawing/2014/main" id="{72334926-8058-AA43-A6CC-F03D6D58577C}"/>
              </a:ext>
            </a:extLst>
          </p:cNvPr>
          <p:cNvSpPr/>
          <p:nvPr/>
        </p:nvSpPr>
        <p:spPr>
          <a:xfrm rot="10800000">
            <a:off x="9750677" y="6301357"/>
            <a:ext cx="404105" cy="322288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7985A6C-6CDA-DA48-840F-8624C13EE837}"/>
              </a:ext>
            </a:extLst>
          </p:cNvPr>
          <p:cNvCxnSpPr>
            <a:cxnSpLocks/>
          </p:cNvCxnSpPr>
          <p:nvPr/>
        </p:nvCxnSpPr>
        <p:spPr>
          <a:xfrm flipV="1">
            <a:off x="3727363" y="3592242"/>
            <a:ext cx="1290829" cy="399958"/>
          </a:xfrm>
          <a:prstGeom prst="straightConnector1">
            <a:avLst/>
          </a:prstGeom>
          <a:ln w="19050"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9E0AB631-3743-1646-888E-457F8F935B9B}"/>
              </a:ext>
            </a:extLst>
          </p:cNvPr>
          <p:cNvCxnSpPr>
            <a:cxnSpLocks/>
          </p:cNvCxnSpPr>
          <p:nvPr/>
        </p:nvCxnSpPr>
        <p:spPr>
          <a:xfrm>
            <a:off x="3727363" y="4507286"/>
            <a:ext cx="2250898" cy="0"/>
          </a:xfrm>
          <a:prstGeom prst="straightConnector1">
            <a:avLst/>
          </a:prstGeom>
          <a:ln w="19050"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7964000F-C6AA-AD4C-9ED7-7A6AC84ED410}"/>
              </a:ext>
            </a:extLst>
          </p:cNvPr>
          <p:cNvCxnSpPr>
            <a:cxnSpLocks/>
          </p:cNvCxnSpPr>
          <p:nvPr/>
        </p:nvCxnSpPr>
        <p:spPr>
          <a:xfrm>
            <a:off x="3394553" y="5085640"/>
            <a:ext cx="1072158" cy="772063"/>
          </a:xfrm>
          <a:prstGeom prst="straightConnector1">
            <a:avLst/>
          </a:prstGeom>
          <a:ln w="19050"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7CF5A42C-CE94-544D-BF53-95F37DA92AA6}"/>
              </a:ext>
            </a:extLst>
          </p:cNvPr>
          <p:cNvSpPr txBox="1"/>
          <p:nvPr/>
        </p:nvSpPr>
        <p:spPr>
          <a:xfrm>
            <a:off x="6439084" y="6473518"/>
            <a:ext cx="2053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Physical Connection</a:t>
            </a:r>
          </a:p>
        </p:txBody>
      </p:sp>
      <p:sp>
        <p:nvSpPr>
          <p:cNvPr id="120" name="Round Same Side Corner Rectangle 119">
            <a:extLst>
              <a:ext uri="{FF2B5EF4-FFF2-40B4-BE49-F238E27FC236}">
                <a16:creationId xmlns:a16="http://schemas.microsoft.com/office/drawing/2014/main" id="{191DB402-C0E4-834C-BFF8-E45CE413E92D}"/>
              </a:ext>
            </a:extLst>
          </p:cNvPr>
          <p:cNvSpPr/>
          <p:nvPr/>
        </p:nvSpPr>
        <p:spPr>
          <a:xfrm rot="10800000">
            <a:off x="4292639" y="6293134"/>
            <a:ext cx="404105" cy="322288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414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1767-F840-0E41-BAC4-CEB6242D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Ingress and Egress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E3E031-3B9D-0E44-B591-EB7638AD99E6}"/>
              </a:ext>
            </a:extLst>
          </p:cNvPr>
          <p:cNvSpPr/>
          <p:nvPr/>
        </p:nvSpPr>
        <p:spPr>
          <a:xfrm>
            <a:off x="2144490" y="4685017"/>
            <a:ext cx="1855940" cy="826718"/>
          </a:xfrm>
          <a:prstGeom prst="roundRect">
            <a:avLst/>
          </a:prstGeom>
          <a:solidFill>
            <a:schemeClr val="accent6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</a:rPr>
              <a:t>br</a:t>
            </a:r>
            <a:r>
              <a:rPr lang="en-US" sz="2400" dirty="0">
                <a:solidFill>
                  <a:sysClr val="windowText" lastClr="000000"/>
                </a:solidFill>
              </a:rPr>
              <a:t>-underlay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2B72A-87C1-F747-812A-7D4FADA67C75}"/>
              </a:ext>
            </a:extLst>
          </p:cNvPr>
          <p:cNvSpPr/>
          <p:nvPr/>
        </p:nvSpPr>
        <p:spPr>
          <a:xfrm>
            <a:off x="838200" y="1851831"/>
            <a:ext cx="7257022" cy="4555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AB9928-E908-A14A-AF61-7467ABAA6CA8}"/>
              </a:ext>
            </a:extLst>
          </p:cNvPr>
          <p:cNvSpPr/>
          <p:nvPr/>
        </p:nvSpPr>
        <p:spPr>
          <a:xfrm>
            <a:off x="8444439" y="1848530"/>
            <a:ext cx="3100370" cy="4555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41008751-B9F0-494C-96F4-558F47D3F4DE}"/>
              </a:ext>
            </a:extLst>
          </p:cNvPr>
          <p:cNvSpPr/>
          <p:nvPr/>
        </p:nvSpPr>
        <p:spPr>
          <a:xfrm rot="10800000">
            <a:off x="4284223" y="6243174"/>
            <a:ext cx="404105" cy="32228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Elbow Connector 9">
            <a:extLst>
              <a:ext uri="{FF2B5EF4-FFF2-40B4-BE49-F238E27FC236}">
                <a16:creationId xmlns:a16="http://schemas.microsoft.com/office/drawing/2014/main" id="{43591675-5701-B948-B7AF-8CA389B2251E}"/>
              </a:ext>
            </a:extLst>
          </p:cNvPr>
          <p:cNvCxnSpPr>
            <a:cxnSpLocks/>
            <a:stCxn id="7" idx="3"/>
            <a:endCxn id="101" idx="3"/>
          </p:cNvCxnSpPr>
          <p:nvPr/>
        </p:nvCxnSpPr>
        <p:spPr>
          <a:xfrm rot="16200000" flipH="1">
            <a:off x="7190411" y="3861326"/>
            <a:ext cx="58183" cy="5466454"/>
          </a:xfrm>
          <a:prstGeom prst="bentConnector3">
            <a:avLst>
              <a:gd name="adj1" fmla="val 385255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55A710FB-1D80-294E-A08F-A0E6BE59989C}"/>
              </a:ext>
            </a:extLst>
          </p:cNvPr>
          <p:cNvSpPr txBox="1"/>
          <p:nvPr/>
        </p:nvSpPr>
        <p:spPr>
          <a:xfrm>
            <a:off x="10477257" y="5993580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431EC46-E9C3-404B-BA63-18017672B80A}"/>
              </a:ext>
            </a:extLst>
          </p:cNvPr>
          <p:cNvSpPr/>
          <p:nvPr/>
        </p:nvSpPr>
        <p:spPr>
          <a:xfrm>
            <a:off x="9050857" y="4396629"/>
            <a:ext cx="1803747" cy="672971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GRE tunnel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1A0568-C414-B744-9917-2F436A881A6E}"/>
              </a:ext>
            </a:extLst>
          </p:cNvPr>
          <p:cNvSpPr txBox="1"/>
          <p:nvPr/>
        </p:nvSpPr>
        <p:spPr>
          <a:xfrm>
            <a:off x="10082551" y="5085640"/>
            <a:ext cx="2269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</a:t>
            </a:r>
          </a:p>
          <a:p>
            <a:r>
              <a:rPr lang="en-US" sz="1400" b="1" dirty="0"/>
              <a:t>172.13.1.100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F64375-179E-454A-9D75-B2FA9DC87C32}"/>
              </a:ext>
            </a:extLst>
          </p:cNvPr>
          <p:cNvCxnSpPr>
            <a:cxnSpLocks/>
            <a:stCxn id="100" idx="0"/>
            <a:endCxn id="53" idx="3"/>
          </p:cNvCxnSpPr>
          <p:nvPr/>
        </p:nvCxnSpPr>
        <p:spPr>
          <a:xfrm flipH="1" flipV="1">
            <a:off x="9971744" y="5186800"/>
            <a:ext cx="171" cy="756053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E325103-004E-6B48-A50F-40450A570A72}"/>
              </a:ext>
            </a:extLst>
          </p:cNvPr>
          <p:cNvSpPr/>
          <p:nvPr/>
        </p:nvSpPr>
        <p:spPr>
          <a:xfrm>
            <a:off x="1677955" y="3992200"/>
            <a:ext cx="2049408" cy="1030171"/>
          </a:xfrm>
          <a:prstGeom prst="roundRect">
            <a:avLst/>
          </a:prstGeom>
          <a:solidFill>
            <a:schemeClr val="accent5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OVS Bridge</a:t>
            </a:r>
          </a:p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br0 (</a:t>
            </a:r>
            <a:r>
              <a:rPr lang="en-US" sz="2400" dirty="0" err="1">
                <a:solidFill>
                  <a:sysClr val="windowText" lastClr="000000"/>
                </a:solidFill>
              </a:rPr>
              <a:t>bpf</a:t>
            </a:r>
            <a:r>
              <a:rPr lang="en-US" sz="2400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54CE53B-CE8B-6C46-B182-490E920446EA}"/>
              </a:ext>
            </a:extLst>
          </p:cNvPr>
          <p:cNvSpPr/>
          <p:nvPr/>
        </p:nvSpPr>
        <p:spPr>
          <a:xfrm>
            <a:off x="4677155" y="577336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eth0</a:t>
            </a:r>
          </a:p>
        </p:txBody>
      </p:sp>
      <p:sp>
        <p:nvSpPr>
          <p:cNvPr id="50" name="Round Same Side Corner Rectangle 49">
            <a:extLst>
              <a:ext uri="{FF2B5EF4-FFF2-40B4-BE49-F238E27FC236}">
                <a16:creationId xmlns:a16="http://schemas.microsoft.com/office/drawing/2014/main" id="{56EEC0BD-2F29-C143-B54D-1BED88FBAAAA}"/>
              </a:ext>
            </a:extLst>
          </p:cNvPr>
          <p:cNvSpPr/>
          <p:nvPr/>
        </p:nvSpPr>
        <p:spPr>
          <a:xfrm rot="10800000">
            <a:off x="9808089" y="4292419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CB6D19F7-38A3-7B46-92DC-9380FABE9E45}"/>
              </a:ext>
            </a:extLst>
          </p:cNvPr>
          <p:cNvSpPr/>
          <p:nvPr/>
        </p:nvSpPr>
        <p:spPr>
          <a:xfrm>
            <a:off x="9466231" y="3182936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tap1</a:t>
            </a:r>
          </a:p>
        </p:txBody>
      </p:sp>
      <p:sp>
        <p:nvSpPr>
          <p:cNvPr id="52" name="Round Same Side Corner Rectangle 51">
            <a:extLst>
              <a:ext uri="{FF2B5EF4-FFF2-40B4-BE49-F238E27FC236}">
                <a16:creationId xmlns:a16="http://schemas.microsoft.com/office/drawing/2014/main" id="{C00B14AC-A101-214A-8F28-85E83E850FB4}"/>
              </a:ext>
            </a:extLst>
          </p:cNvPr>
          <p:cNvSpPr/>
          <p:nvPr/>
        </p:nvSpPr>
        <p:spPr>
          <a:xfrm rot="10800000">
            <a:off x="9808088" y="359224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 Same Side Corner Rectangle 52">
            <a:extLst>
              <a:ext uri="{FF2B5EF4-FFF2-40B4-BE49-F238E27FC236}">
                <a16:creationId xmlns:a16="http://schemas.microsoft.com/office/drawing/2014/main" id="{D36066F3-58A5-8E40-8548-E47C952B509D}"/>
              </a:ext>
            </a:extLst>
          </p:cNvPr>
          <p:cNvSpPr/>
          <p:nvPr/>
        </p:nvSpPr>
        <p:spPr>
          <a:xfrm rot="10800000">
            <a:off x="9808089" y="497193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9CE1ECD5-06E5-1A41-86D6-75C8AC4F58A6}"/>
              </a:ext>
            </a:extLst>
          </p:cNvPr>
          <p:cNvCxnSpPr>
            <a:cxnSpLocks/>
            <a:stCxn id="50" idx="1"/>
            <a:endCxn id="52" idx="3"/>
          </p:cNvCxnSpPr>
          <p:nvPr/>
        </p:nvCxnSpPr>
        <p:spPr>
          <a:xfrm rot="16200000" flipV="1">
            <a:off x="9729090" y="4049764"/>
            <a:ext cx="485309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05A66F7-0EFF-EB43-A996-BDE7AC664E65}"/>
              </a:ext>
            </a:extLst>
          </p:cNvPr>
          <p:cNvSpPr txBox="1"/>
          <p:nvPr/>
        </p:nvSpPr>
        <p:spPr>
          <a:xfrm>
            <a:off x="10119093" y="270777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35E741-03F6-A54D-8E3C-1832713E5192}"/>
              </a:ext>
            </a:extLst>
          </p:cNvPr>
          <p:cNvSpPr txBox="1"/>
          <p:nvPr/>
        </p:nvSpPr>
        <p:spPr>
          <a:xfrm>
            <a:off x="914387" y="6026832"/>
            <a:ext cx="1139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Local host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6F536CA-BEF8-5B49-BE4A-6391D2E388FD}"/>
              </a:ext>
            </a:extLst>
          </p:cNvPr>
          <p:cNvSpPr/>
          <p:nvPr/>
        </p:nvSpPr>
        <p:spPr>
          <a:xfrm>
            <a:off x="4677155" y="2958454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tap0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D57513D-3A1B-0448-9AAB-8F09B7682778}"/>
              </a:ext>
            </a:extLst>
          </p:cNvPr>
          <p:cNvSpPr/>
          <p:nvPr/>
        </p:nvSpPr>
        <p:spPr>
          <a:xfrm>
            <a:off x="6096000" y="4458218"/>
            <a:ext cx="1215850" cy="570147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gre0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0EB240-9DB1-9346-B12E-FA947694E2E2}"/>
              </a:ext>
            </a:extLst>
          </p:cNvPr>
          <p:cNvSpPr/>
          <p:nvPr/>
        </p:nvSpPr>
        <p:spPr>
          <a:xfrm>
            <a:off x="3569687" y="476453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D652D0C-DDFB-514E-A4EC-DE76BE44A165}"/>
              </a:ext>
            </a:extLst>
          </p:cNvPr>
          <p:cNvSpPr/>
          <p:nvPr/>
        </p:nvSpPr>
        <p:spPr>
          <a:xfrm>
            <a:off x="1303666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C3B42D-A373-3F4A-AB42-C060917520D0}"/>
              </a:ext>
            </a:extLst>
          </p:cNvPr>
          <p:cNvSpPr/>
          <p:nvPr/>
        </p:nvSpPr>
        <p:spPr>
          <a:xfrm>
            <a:off x="4205475" y="595630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9981A87-1433-B040-93EE-6193BBB0DF2A}"/>
              </a:ext>
            </a:extLst>
          </p:cNvPr>
          <p:cNvSpPr/>
          <p:nvPr/>
        </p:nvSpPr>
        <p:spPr>
          <a:xfrm>
            <a:off x="5643371" y="4762939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F0135B4-A259-CA42-9852-E79936DF1F1C}"/>
              </a:ext>
            </a:extLst>
          </p:cNvPr>
          <p:cNvSpPr/>
          <p:nvPr/>
        </p:nvSpPr>
        <p:spPr>
          <a:xfrm>
            <a:off x="5567162" y="3178146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2765C9B-0E32-8045-937A-AF7B8F415B15}"/>
              </a:ext>
            </a:extLst>
          </p:cNvPr>
          <p:cNvSpPr/>
          <p:nvPr/>
        </p:nvSpPr>
        <p:spPr>
          <a:xfrm>
            <a:off x="4225798" y="3178145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9CAAC50-C0FE-324C-AFD0-17A132356B19}"/>
              </a:ext>
            </a:extLst>
          </p:cNvPr>
          <p:cNvSpPr/>
          <p:nvPr/>
        </p:nvSpPr>
        <p:spPr>
          <a:xfrm>
            <a:off x="5574111" y="595630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D7D1F61-D229-054F-9604-5E630B2F6285}"/>
              </a:ext>
            </a:extLst>
          </p:cNvPr>
          <p:cNvSpPr/>
          <p:nvPr/>
        </p:nvSpPr>
        <p:spPr>
          <a:xfrm>
            <a:off x="7185008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1D4B3C-1B79-5C48-9A8D-64CD6E8FC04F}"/>
              </a:ext>
            </a:extLst>
          </p:cNvPr>
          <p:cNvSpPr txBox="1"/>
          <p:nvPr/>
        </p:nvSpPr>
        <p:spPr>
          <a:xfrm>
            <a:off x="5643920" y="2193759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10.1.1.100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24DDD3E-1982-0C4E-8E66-6DAB18AF310B}"/>
              </a:ext>
            </a:extLst>
          </p:cNvPr>
          <p:cNvSpPr txBox="1"/>
          <p:nvPr/>
        </p:nvSpPr>
        <p:spPr>
          <a:xfrm>
            <a:off x="5978261" y="5051872"/>
            <a:ext cx="2645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 172.13.1.1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5FE7A2-79DD-1243-8F4A-46F21F288CE8}"/>
              </a:ext>
            </a:extLst>
          </p:cNvPr>
          <p:cNvSpPr txBox="1"/>
          <p:nvPr/>
        </p:nvSpPr>
        <p:spPr>
          <a:xfrm>
            <a:off x="2215879" y="5073141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172.13.1.100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66EEB8B8-94B9-E14A-9B1D-7D88B820393A}"/>
              </a:ext>
            </a:extLst>
          </p:cNvPr>
          <p:cNvSpPr/>
          <p:nvPr/>
        </p:nvSpPr>
        <p:spPr>
          <a:xfrm>
            <a:off x="4677155" y="2072087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VM0</a:t>
            </a:r>
          </a:p>
        </p:txBody>
      </p:sp>
      <p:sp>
        <p:nvSpPr>
          <p:cNvPr id="81" name="Round Same Side Corner Rectangle 80">
            <a:extLst>
              <a:ext uri="{FF2B5EF4-FFF2-40B4-BE49-F238E27FC236}">
                <a16:creationId xmlns:a16="http://schemas.microsoft.com/office/drawing/2014/main" id="{BBB00B68-FC21-8A42-A108-98086AD45B98}"/>
              </a:ext>
            </a:extLst>
          </p:cNvPr>
          <p:cNvSpPr/>
          <p:nvPr/>
        </p:nvSpPr>
        <p:spPr>
          <a:xfrm rot="10800000">
            <a:off x="5018192" y="2461299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F6BD932B-1241-2E4B-9D9C-55A0E7943270}"/>
              </a:ext>
            </a:extLst>
          </p:cNvPr>
          <p:cNvSpPr/>
          <p:nvPr/>
        </p:nvSpPr>
        <p:spPr>
          <a:xfrm>
            <a:off x="9453705" y="2237929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VM1</a:t>
            </a:r>
          </a:p>
        </p:txBody>
      </p:sp>
      <p:sp>
        <p:nvSpPr>
          <p:cNvPr id="83" name="Round Same Side Corner Rectangle 82">
            <a:extLst>
              <a:ext uri="{FF2B5EF4-FFF2-40B4-BE49-F238E27FC236}">
                <a16:creationId xmlns:a16="http://schemas.microsoft.com/office/drawing/2014/main" id="{8A177A84-F21E-E249-9BB0-1A37BFA47405}"/>
              </a:ext>
            </a:extLst>
          </p:cNvPr>
          <p:cNvSpPr/>
          <p:nvPr/>
        </p:nvSpPr>
        <p:spPr>
          <a:xfrm rot="10800000">
            <a:off x="9794742" y="2627141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2774DE-0D84-FA4E-8EB5-2097E2BB1A54}"/>
              </a:ext>
            </a:extLst>
          </p:cNvPr>
          <p:cNvCxnSpPr>
            <a:stCxn id="83" idx="3"/>
            <a:endCxn id="51" idx="0"/>
          </p:cNvCxnSpPr>
          <p:nvPr/>
        </p:nvCxnSpPr>
        <p:spPr>
          <a:xfrm>
            <a:off x="9963749" y="2865614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9F28461-2DD8-EC4E-BA5E-8BB716BC3746}"/>
              </a:ext>
            </a:extLst>
          </p:cNvPr>
          <p:cNvCxnSpPr/>
          <p:nvPr/>
        </p:nvCxnSpPr>
        <p:spPr>
          <a:xfrm>
            <a:off x="5182668" y="2641490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B3E4A6B5-AD70-B14A-B5F7-2EEBF1E03E3A}"/>
              </a:ext>
            </a:extLst>
          </p:cNvPr>
          <p:cNvCxnSpPr/>
          <p:nvPr/>
        </p:nvCxnSpPr>
        <p:spPr>
          <a:xfrm>
            <a:off x="929377" y="4917803"/>
            <a:ext cx="374289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69F5CE22-9DDF-354C-A294-F333DFD78468}"/>
              </a:ext>
            </a:extLst>
          </p:cNvPr>
          <p:cNvCxnSpPr/>
          <p:nvPr/>
        </p:nvCxnSpPr>
        <p:spPr>
          <a:xfrm>
            <a:off x="3831186" y="6092534"/>
            <a:ext cx="374289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87B858BF-B185-DC4B-AB8F-2AFDDA4FBBDF}"/>
              </a:ext>
            </a:extLst>
          </p:cNvPr>
          <p:cNvCxnSpPr/>
          <p:nvPr/>
        </p:nvCxnSpPr>
        <p:spPr>
          <a:xfrm>
            <a:off x="5269082" y="4899165"/>
            <a:ext cx="374289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076739ED-7A4D-BE44-858B-1D04F8B78526}"/>
              </a:ext>
            </a:extLst>
          </p:cNvPr>
          <p:cNvCxnSpPr/>
          <p:nvPr/>
        </p:nvCxnSpPr>
        <p:spPr>
          <a:xfrm>
            <a:off x="3847309" y="3314371"/>
            <a:ext cx="374289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30AF2F3E-8E7E-9C44-A9FE-90F85D5DF11F}"/>
              </a:ext>
            </a:extLst>
          </p:cNvPr>
          <p:cNvCxnSpPr/>
          <p:nvPr/>
        </p:nvCxnSpPr>
        <p:spPr>
          <a:xfrm>
            <a:off x="6135711" y="3314371"/>
            <a:ext cx="374289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30A33A78-07E2-6046-B48E-EADB3E97CDD8}"/>
              </a:ext>
            </a:extLst>
          </p:cNvPr>
          <p:cNvCxnSpPr/>
          <p:nvPr/>
        </p:nvCxnSpPr>
        <p:spPr>
          <a:xfrm>
            <a:off x="4111986" y="4899165"/>
            <a:ext cx="374289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1FC5CD13-CE99-C245-BEEA-083A6ACAF24A}"/>
              </a:ext>
            </a:extLst>
          </p:cNvPr>
          <p:cNvCxnSpPr/>
          <p:nvPr/>
        </p:nvCxnSpPr>
        <p:spPr>
          <a:xfrm>
            <a:off x="7746608" y="4912827"/>
            <a:ext cx="374289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78A5DFCB-3BD2-5B41-933B-3D19EF8F9131}"/>
              </a:ext>
            </a:extLst>
          </p:cNvPr>
          <p:cNvCxnSpPr/>
          <p:nvPr/>
        </p:nvCxnSpPr>
        <p:spPr>
          <a:xfrm>
            <a:off x="6112959" y="6092534"/>
            <a:ext cx="374289" cy="0"/>
          </a:xfrm>
          <a:prstGeom prst="line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C7FA004-A353-F14F-B42C-4B329FAB7A6B}"/>
              </a:ext>
            </a:extLst>
          </p:cNvPr>
          <p:cNvSpPr txBox="1"/>
          <p:nvPr/>
        </p:nvSpPr>
        <p:spPr>
          <a:xfrm>
            <a:off x="3015683" y="5860075"/>
            <a:ext cx="88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Ingress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E411F5A4-9BDF-9A47-9EBB-1C7159C5BEE3}"/>
              </a:ext>
            </a:extLst>
          </p:cNvPr>
          <p:cNvSpPr txBox="1"/>
          <p:nvPr/>
        </p:nvSpPr>
        <p:spPr>
          <a:xfrm>
            <a:off x="6461763" y="5839201"/>
            <a:ext cx="8839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egress</a:t>
            </a:r>
          </a:p>
        </p:txBody>
      </p: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E5DFC124-4DE4-5F4E-9EF2-8F42CFAF79F2}"/>
              </a:ext>
            </a:extLst>
          </p:cNvPr>
          <p:cNvSpPr/>
          <p:nvPr/>
        </p:nvSpPr>
        <p:spPr>
          <a:xfrm>
            <a:off x="9466231" y="594285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eth1</a:t>
            </a:r>
          </a:p>
        </p:txBody>
      </p:sp>
      <p:sp>
        <p:nvSpPr>
          <p:cNvPr id="101" name="Round Same Side Corner Rectangle 100">
            <a:extLst>
              <a:ext uri="{FF2B5EF4-FFF2-40B4-BE49-F238E27FC236}">
                <a16:creationId xmlns:a16="http://schemas.microsoft.com/office/drawing/2014/main" id="{72334926-8058-AA43-A6CC-F03D6D58577C}"/>
              </a:ext>
            </a:extLst>
          </p:cNvPr>
          <p:cNvSpPr/>
          <p:nvPr/>
        </p:nvSpPr>
        <p:spPr>
          <a:xfrm rot="10800000">
            <a:off x="9750677" y="6301357"/>
            <a:ext cx="404105" cy="322288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7985A6C-6CDA-DA48-840F-8624C13EE837}"/>
              </a:ext>
            </a:extLst>
          </p:cNvPr>
          <p:cNvCxnSpPr>
            <a:cxnSpLocks/>
          </p:cNvCxnSpPr>
          <p:nvPr/>
        </p:nvCxnSpPr>
        <p:spPr>
          <a:xfrm flipV="1">
            <a:off x="3727363" y="3592242"/>
            <a:ext cx="1290829" cy="399958"/>
          </a:xfrm>
          <a:prstGeom prst="straightConnector1">
            <a:avLst/>
          </a:prstGeom>
          <a:ln w="19050"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Arrow Connector 105">
            <a:extLst>
              <a:ext uri="{FF2B5EF4-FFF2-40B4-BE49-F238E27FC236}">
                <a16:creationId xmlns:a16="http://schemas.microsoft.com/office/drawing/2014/main" id="{9E0AB631-3743-1646-888E-457F8F935B9B}"/>
              </a:ext>
            </a:extLst>
          </p:cNvPr>
          <p:cNvCxnSpPr>
            <a:cxnSpLocks/>
          </p:cNvCxnSpPr>
          <p:nvPr/>
        </p:nvCxnSpPr>
        <p:spPr>
          <a:xfrm>
            <a:off x="3727363" y="4507286"/>
            <a:ext cx="2250898" cy="0"/>
          </a:xfrm>
          <a:prstGeom prst="straightConnector1">
            <a:avLst/>
          </a:prstGeom>
          <a:ln w="19050"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Arrow Connector 109">
            <a:extLst>
              <a:ext uri="{FF2B5EF4-FFF2-40B4-BE49-F238E27FC236}">
                <a16:creationId xmlns:a16="http://schemas.microsoft.com/office/drawing/2014/main" id="{7964000F-C6AA-AD4C-9ED7-7A6AC84ED410}"/>
              </a:ext>
            </a:extLst>
          </p:cNvPr>
          <p:cNvCxnSpPr>
            <a:cxnSpLocks/>
          </p:cNvCxnSpPr>
          <p:nvPr/>
        </p:nvCxnSpPr>
        <p:spPr>
          <a:xfrm>
            <a:off x="3394553" y="5085640"/>
            <a:ext cx="1189973" cy="687723"/>
          </a:xfrm>
          <a:prstGeom prst="straightConnector1">
            <a:avLst/>
          </a:prstGeom>
          <a:ln w="19050">
            <a:solidFill>
              <a:schemeClr val="accent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7CF5A42C-CE94-544D-BF53-95F37DA92AA6}"/>
              </a:ext>
            </a:extLst>
          </p:cNvPr>
          <p:cNvSpPr txBox="1"/>
          <p:nvPr/>
        </p:nvSpPr>
        <p:spPr>
          <a:xfrm>
            <a:off x="6439084" y="6473518"/>
            <a:ext cx="2053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Physical Connection</a:t>
            </a:r>
          </a:p>
        </p:txBody>
      </p:sp>
    </p:spTree>
    <p:extLst>
      <p:ext uri="{BB962C8B-B14F-4D97-AF65-F5344CB8AC3E}">
        <p14:creationId xmlns:p14="http://schemas.microsoft.com/office/powerpoint/2010/main" val="41639860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1767-F840-0E41-BAC4-CEB6242D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Receive (1)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E3E031-3B9D-0E44-B591-EB7638AD99E6}"/>
              </a:ext>
            </a:extLst>
          </p:cNvPr>
          <p:cNvSpPr/>
          <p:nvPr/>
        </p:nvSpPr>
        <p:spPr>
          <a:xfrm>
            <a:off x="2144490" y="4685017"/>
            <a:ext cx="1855940" cy="826718"/>
          </a:xfrm>
          <a:prstGeom prst="roundRect">
            <a:avLst/>
          </a:prstGeom>
          <a:solidFill>
            <a:schemeClr val="accent6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</a:rPr>
              <a:t>br</a:t>
            </a:r>
            <a:r>
              <a:rPr lang="en-US" sz="2400" dirty="0">
                <a:solidFill>
                  <a:sysClr val="windowText" lastClr="000000"/>
                </a:solidFill>
              </a:rPr>
              <a:t>-underlay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2B72A-87C1-F747-812A-7D4FADA67C75}"/>
              </a:ext>
            </a:extLst>
          </p:cNvPr>
          <p:cNvSpPr/>
          <p:nvPr/>
        </p:nvSpPr>
        <p:spPr>
          <a:xfrm>
            <a:off x="838200" y="1851831"/>
            <a:ext cx="7257022" cy="4555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AB9928-E908-A14A-AF61-7467ABAA6CA8}"/>
              </a:ext>
            </a:extLst>
          </p:cNvPr>
          <p:cNvSpPr/>
          <p:nvPr/>
        </p:nvSpPr>
        <p:spPr>
          <a:xfrm>
            <a:off x="8444439" y="1848530"/>
            <a:ext cx="3100370" cy="4555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41008751-B9F0-494C-96F4-558F47D3F4DE}"/>
              </a:ext>
            </a:extLst>
          </p:cNvPr>
          <p:cNvSpPr/>
          <p:nvPr/>
        </p:nvSpPr>
        <p:spPr>
          <a:xfrm rot="10800000">
            <a:off x="4284223" y="6243174"/>
            <a:ext cx="404105" cy="32228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A710FB-1D80-294E-A08F-A0E6BE59989C}"/>
              </a:ext>
            </a:extLst>
          </p:cNvPr>
          <p:cNvSpPr txBox="1"/>
          <p:nvPr/>
        </p:nvSpPr>
        <p:spPr>
          <a:xfrm>
            <a:off x="10477257" y="5993580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431EC46-E9C3-404B-BA63-18017672B80A}"/>
              </a:ext>
            </a:extLst>
          </p:cNvPr>
          <p:cNvSpPr/>
          <p:nvPr/>
        </p:nvSpPr>
        <p:spPr>
          <a:xfrm>
            <a:off x="9050857" y="4396629"/>
            <a:ext cx="1803747" cy="672971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GRE tunnel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1A0568-C414-B744-9917-2F436A881A6E}"/>
              </a:ext>
            </a:extLst>
          </p:cNvPr>
          <p:cNvSpPr txBox="1"/>
          <p:nvPr/>
        </p:nvSpPr>
        <p:spPr>
          <a:xfrm>
            <a:off x="10082551" y="5085640"/>
            <a:ext cx="2269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</a:t>
            </a:r>
          </a:p>
          <a:p>
            <a:r>
              <a:rPr lang="en-US" sz="1400" b="1" dirty="0"/>
              <a:t>172.13.1.100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F64375-179E-454A-9D75-B2FA9DC87C32}"/>
              </a:ext>
            </a:extLst>
          </p:cNvPr>
          <p:cNvCxnSpPr>
            <a:cxnSpLocks/>
            <a:stCxn id="100" idx="0"/>
            <a:endCxn id="53" idx="3"/>
          </p:cNvCxnSpPr>
          <p:nvPr/>
        </p:nvCxnSpPr>
        <p:spPr>
          <a:xfrm flipH="1" flipV="1">
            <a:off x="9971744" y="5186800"/>
            <a:ext cx="171" cy="756053"/>
          </a:xfrm>
          <a:prstGeom prst="line">
            <a:avLst/>
          </a:prstGeom>
          <a:ln w="190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E325103-004E-6B48-A50F-40450A570A72}"/>
              </a:ext>
            </a:extLst>
          </p:cNvPr>
          <p:cNvSpPr/>
          <p:nvPr/>
        </p:nvSpPr>
        <p:spPr>
          <a:xfrm>
            <a:off x="1677955" y="3992200"/>
            <a:ext cx="2049408" cy="1030171"/>
          </a:xfrm>
          <a:prstGeom prst="roundRect">
            <a:avLst/>
          </a:prstGeom>
          <a:solidFill>
            <a:schemeClr val="accent5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OVS Bridge</a:t>
            </a:r>
          </a:p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br0 (</a:t>
            </a:r>
            <a:r>
              <a:rPr lang="en-US" sz="2400" dirty="0" err="1">
                <a:solidFill>
                  <a:sysClr val="windowText" lastClr="000000"/>
                </a:solidFill>
              </a:rPr>
              <a:t>bpf</a:t>
            </a:r>
            <a:r>
              <a:rPr lang="en-US" sz="2400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54CE53B-CE8B-6C46-B182-490E920446EA}"/>
              </a:ext>
            </a:extLst>
          </p:cNvPr>
          <p:cNvSpPr/>
          <p:nvPr/>
        </p:nvSpPr>
        <p:spPr>
          <a:xfrm>
            <a:off x="4677155" y="577336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eth0</a:t>
            </a:r>
          </a:p>
        </p:txBody>
      </p:sp>
      <p:sp>
        <p:nvSpPr>
          <p:cNvPr id="50" name="Round Same Side Corner Rectangle 49">
            <a:extLst>
              <a:ext uri="{FF2B5EF4-FFF2-40B4-BE49-F238E27FC236}">
                <a16:creationId xmlns:a16="http://schemas.microsoft.com/office/drawing/2014/main" id="{56EEC0BD-2F29-C143-B54D-1BED88FBAAAA}"/>
              </a:ext>
            </a:extLst>
          </p:cNvPr>
          <p:cNvSpPr/>
          <p:nvPr/>
        </p:nvSpPr>
        <p:spPr>
          <a:xfrm rot="10800000">
            <a:off x="9808089" y="4292419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CB6D19F7-38A3-7B46-92DC-9380FABE9E45}"/>
              </a:ext>
            </a:extLst>
          </p:cNvPr>
          <p:cNvSpPr/>
          <p:nvPr/>
        </p:nvSpPr>
        <p:spPr>
          <a:xfrm>
            <a:off x="9466231" y="3182936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tap1</a:t>
            </a:r>
          </a:p>
        </p:txBody>
      </p:sp>
      <p:sp>
        <p:nvSpPr>
          <p:cNvPr id="52" name="Round Same Side Corner Rectangle 51">
            <a:extLst>
              <a:ext uri="{FF2B5EF4-FFF2-40B4-BE49-F238E27FC236}">
                <a16:creationId xmlns:a16="http://schemas.microsoft.com/office/drawing/2014/main" id="{C00B14AC-A101-214A-8F28-85E83E850FB4}"/>
              </a:ext>
            </a:extLst>
          </p:cNvPr>
          <p:cNvSpPr/>
          <p:nvPr/>
        </p:nvSpPr>
        <p:spPr>
          <a:xfrm rot="10800000">
            <a:off x="9808088" y="359224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 Same Side Corner Rectangle 52">
            <a:extLst>
              <a:ext uri="{FF2B5EF4-FFF2-40B4-BE49-F238E27FC236}">
                <a16:creationId xmlns:a16="http://schemas.microsoft.com/office/drawing/2014/main" id="{D36066F3-58A5-8E40-8548-E47C952B509D}"/>
              </a:ext>
            </a:extLst>
          </p:cNvPr>
          <p:cNvSpPr/>
          <p:nvPr/>
        </p:nvSpPr>
        <p:spPr>
          <a:xfrm rot="10800000">
            <a:off x="9808089" y="497193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9CE1ECD5-06E5-1A41-86D6-75C8AC4F58A6}"/>
              </a:ext>
            </a:extLst>
          </p:cNvPr>
          <p:cNvCxnSpPr>
            <a:cxnSpLocks/>
            <a:stCxn id="50" idx="1"/>
            <a:endCxn id="52" idx="3"/>
          </p:cNvCxnSpPr>
          <p:nvPr/>
        </p:nvCxnSpPr>
        <p:spPr>
          <a:xfrm rot="16200000" flipV="1">
            <a:off x="9729090" y="4049764"/>
            <a:ext cx="485309" cy="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05A66F7-0EFF-EB43-A996-BDE7AC664E65}"/>
              </a:ext>
            </a:extLst>
          </p:cNvPr>
          <p:cNvSpPr txBox="1"/>
          <p:nvPr/>
        </p:nvSpPr>
        <p:spPr>
          <a:xfrm>
            <a:off x="10119093" y="270777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35E741-03F6-A54D-8E3C-1832713E5192}"/>
              </a:ext>
            </a:extLst>
          </p:cNvPr>
          <p:cNvSpPr txBox="1"/>
          <p:nvPr/>
        </p:nvSpPr>
        <p:spPr>
          <a:xfrm>
            <a:off x="914387" y="6026832"/>
            <a:ext cx="1139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Local host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6F536CA-BEF8-5B49-BE4A-6391D2E388FD}"/>
              </a:ext>
            </a:extLst>
          </p:cNvPr>
          <p:cNvSpPr/>
          <p:nvPr/>
        </p:nvSpPr>
        <p:spPr>
          <a:xfrm>
            <a:off x="4677155" y="2958454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tap0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D57513D-3A1B-0448-9AAB-8F09B7682778}"/>
              </a:ext>
            </a:extLst>
          </p:cNvPr>
          <p:cNvSpPr/>
          <p:nvPr/>
        </p:nvSpPr>
        <p:spPr>
          <a:xfrm>
            <a:off x="6096000" y="4458218"/>
            <a:ext cx="1215850" cy="570147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gre0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0EB240-9DB1-9346-B12E-FA947694E2E2}"/>
              </a:ext>
            </a:extLst>
          </p:cNvPr>
          <p:cNvSpPr/>
          <p:nvPr/>
        </p:nvSpPr>
        <p:spPr>
          <a:xfrm>
            <a:off x="3569687" y="476453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D652D0C-DDFB-514E-A4EC-DE76BE44A165}"/>
              </a:ext>
            </a:extLst>
          </p:cNvPr>
          <p:cNvSpPr/>
          <p:nvPr/>
        </p:nvSpPr>
        <p:spPr>
          <a:xfrm>
            <a:off x="1303666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C3B42D-A373-3F4A-AB42-C060917520D0}"/>
              </a:ext>
            </a:extLst>
          </p:cNvPr>
          <p:cNvSpPr/>
          <p:nvPr/>
        </p:nvSpPr>
        <p:spPr>
          <a:xfrm>
            <a:off x="4205475" y="595630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9981A87-1433-B040-93EE-6193BBB0DF2A}"/>
              </a:ext>
            </a:extLst>
          </p:cNvPr>
          <p:cNvSpPr/>
          <p:nvPr/>
        </p:nvSpPr>
        <p:spPr>
          <a:xfrm>
            <a:off x="5643371" y="4762939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F0135B4-A259-CA42-9852-E79936DF1F1C}"/>
              </a:ext>
            </a:extLst>
          </p:cNvPr>
          <p:cNvSpPr/>
          <p:nvPr/>
        </p:nvSpPr>
        <p:spPr>
          <a:xfrm>
            <a:off x="5567162" y="3178146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2765C9B-0E32-8045-937A-AF7B8F415B15}"/>
              </a:ext>
            </a:extLst>
          </p:cNvPr>
          <p:cNvSpPr/>
          <p:nvPr/>
        </p:nvSpPr>
        <p:spPr>
          <a:xfrm>
            <a:off x="4225798" y="3178145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9CAAC50-C0FE-324C-AFD0-17A132356B19}"/>
              </a:ext>
            </a:extLst>
          </p:cNvPr>
          <p:cNvSpPr/>
          <p:nvPr/>
        </p:nvSpPr>
        <p:spPr>
          <a:xfrm>
            <a:off x="5574111" y="595630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D7D1F61-D229-054F-9604-5E630B2F6285}"/>
              </a:ext>
            </a:extLst>
          </p:cNvPr>
          <p:cNvSpPr/>
          <p:nvPr/>
        </p:nvSpPr>
        <p:spPr>
          <a:xfrm>
            <a:off x="7185008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1D4B3C-1B79-5C48-9A8D-64CD6E8FC04F}"/>
              </a:ext>
            </a:extLst>
          </p:cNvPr>
          <p:cNvSpPr txBox="1"/>
          <p:nvPr/>
        </p:nvSpPr>
        <p:spPr>
          <a:xfrm>
            <a:off x="5643920" y="2193759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10.1.1.100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24DDD3E-1982-0C4E-8E66-6DAB18AF310B}"/>
              </a:ext>
            </a:extLst>
          </p:cNvPr>
          <p:cNvSpPr txBox="1"/>
          <p:nvPr/>
        </p:nvSpPr>
        <p:spPr>
          <a:xfrm>
            <a:off x="5978261" y="5051872"/>
            <a:ext cx="2645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 172.13.1.1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5FE7A2-79DD-1243-8F4A-46F21F288CE8}"/>
              </a:ext>
            </a:extLst>
          </p:cNvPr>
          <p:cNvSpPr txBox="1"/>
          <p:nvPr/>
        </p:nvSpPr>
        <p:spPr>
          <a:xfrm>
            <a:off x="2215879" y="5073141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172.13.1.100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66EEB8B8-94B9-E14A-9B1D-7D88B820393A}"/>
              </a:ext>
            </a:extLst>
          </p:cNvPr>
          <p:cNvSpPr/>
          <p:nvPr/>
        </p:nvSpPr>
        <p:spPr>
          <a:xfrm>
            <a:off x="4677155" y="2072087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VM0</a:t>
            </a:r>
          </a:p>
        </p:txBody>
      </p:sp>
      <p:sp>
        <p:nvSpPr>
          <p:cNvPr id="81" name="Round Same Side Corner Rectangle 80">
            <a:extLst>
              <a:ext uri="{FF2B5EF4-FFF2-40B4-BE49-F238E27FC236}">
                <a16:creationId xmlns:a16="http://schemas.microsoft.com/office/drawing/2014/main" id="{BBB00B68-FC21-8A42-A108-98086AD45B98}"/>
              </a:ext>
            </a:extLst>
          </p:cNvPr>
          <p:cNvSpPr/>
          <p:nvPr/>
        </p:nvSpPr>
        <p:spPr>
          <a:xfrm rot="10800000">
            <a:off x="5018192" y="2461299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F6BD932B-1241-2E4B-9D9C-55A0E7943270}"/>
              </a:ext>
            </a:extLst>
          </p:cNvPr>
          <p:cNvSpPr/>
          <p:nvPr/>
        </p:nvSpPr>
        <p:spPr>
          <a:xfrm>
            <a:off x="9453705" y="2237929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VM1</a:t>
            </a:r>
          </a:p>
        </p:txBody>
      </p:sp>
      <p:sp>
        <p:nvSpPr>
          <p:cNvPr id="83" name="Round Same Side Corner Rectangle 82">
            <a:extLst>
              <a:ext uri="{FF2B5EF4-FFF2-40B4-BE49-F238E27FC236}">
                <a16:creationId xmlns:a16="http://schemas.microsoft.com/office/drawing/2014/main" id="{8A177A84-F21E-E249-9BB0-1A37BFA47405}"/>
              </a:ext>
            </a:extLst>
          </p:cNvPr>
          <p:cNvSpPr/>
          <p:nvPr/>
        </p:nvSpPr>
        <p:spPr>
          <a:xfrm rot="10800000">
            <a:off x="9794742" y="2627141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2774DE-0D84-FA4E-8EB5-2097E2BB1A54}"/>
              </a:ext>
            </a:extLst>
          </p:cNvPr>
          <p:cNvCxnSpPr>
            <a:stCxn id="83" idx="3"/>
            <a:endCxn id="51" idx="0"/>
          </p:cNvCxnSpPr>
          <p:nvPr/>
        </p:nvCxnSpPr>
        <p:spPr>
          <a:xfrm>
            <a:off x="9963749" y="2865614"/>
            <a:ext cx="7995" cy="317322"/>
          </a:xfrm>
          <a:prstGeom prst="line">
            <a:avLst/>
          </a:prstGeom>
          <a:ln w="1905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9F28461-2DD8-EC4E-BA5E-8BB716BC3746}"/>
              </a:ext>
            </a:extLst>
          </p:cNvPr>
          <p:cNvCxnSpPr/>
          <p:nvPr/>
        </p:nvCxnSpPr>
        <p:spPr>
          <a:xfrm>
            <a:off x="5182668" y="2641490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E5DFC124-4DE4-5F4E-9EF2-8F42CFAF79F2}"/>
              </a:ext>
            </a:extLst>
          </p:cNvPr>
          <p:cNvSpPr/>
          <p:nvPr/>
        </p:nvSpPr>
        <p:spPr>
          <a:xfrm>
            <a:off x="9466231" y="594285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eth1</a:t>
            </a:r>
          </a:p>
        </p:txBody>
      </p:sp>
      <p:sp>
        <p:nvSpPr>
          <p:cNvPr id="101" name="Round Same Side Corner Rectangle 100">
            <a:extLst>
              <a:ext uri="{FF2B5EF4-FFF2-40B4-BE49-F238E27FC236}">
                <a16:creationId xmlns:a16="http://schemas.microsoft.com/office/drawing/2014/main" id="{72334926-8058-AA43-A6CC-F03D6D58577C}"/>
              </a:ext>
            </a:extLst>
          </p:cNvPr>
          <p:cNvSpPr/>
          <p:nvPr/>
        </p:nvSpPr>
        <p:spPr>
          <a:xfrm rot="10800000">
            <a:off x="9750677" y="6301357"/>
            <a:ext cx="404105" cy="322288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275F7B1-E61C-8F4C-B91B-AE2C74672517}"/>
              </a:ext>
            </a:extLst>
          </p:cNvPr>
          <p:cNvSpPr txBox="1"/>
          <p:nvPr/>
        </p:nvSpPr>
        <p:spPr>
          <a:xfrm>
            <a:off x="8915878" y="1764195"/>
            <a:ext cx="2433757" cy="369332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① # ping 10.1.1.100</a:t>
            </a:r>
          </a:p>
        </p:txBody>
      </p:sp>
      <p:cxnSp>
        <p:nvCxnSpPr>
          <p:cNvPr id="79" name="Elbow Connector 78">
            <a:extLst>
              <a:ext uri="{FF2B5EF4-FFF2-40B4-BE49-F238E27FC236}">
                <a16:creationId xmlns:a16="http://schemas.microsoft.com/office/drawing/2014/main" id="{869A3CB6-BE59-2740-ADE2-CEDDBDBBA919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90411" y="3861326"/>
            <a:ext cx="58183" cy="5466454"/>
          </a:xfrm>
          <a:prstGeom prst="bentConnector3">
            <a:avLst>
              <a:gd name="adj1" fmla="val 385255"/>
            </a:avLst>
          </a:prstGeom>
          <a:ln w="190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8330BE63-7266-534D-855B-9E9B082641CA}"/>
              </a:ext>
            </a:extLst>
          </p:cNvPr>
          <p:cNvSpPr txBox="1"/>
          <p:nvPr/>
        </p:nvSpPr>
        <p:spPr>
          <a:xfrm>
            <a:off x="10371518" y="3683599"/>
            <a:ext cx="1691659" cy="646331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② GRE </a:t>
            </a:r>
            <a:r>
              <a:rPr lang="en-US" b="1" dirty="0" err="1"/>
              <a:t>encaps</a:t>
            </a:r>
            <a:r>
              <a:rPr lang="en-US" b="1" dirty="0"/>
              <a:t> </a:t>
            </a:r>
            <a:r>
              <a:rPr lang="en-US" b="1" dirty="0" err="1"/>
              <a:t>icmp</a:t>
            </a:r>
            <a:r>
              <a:rPr lang="en-US" b="1" dirty="0"/>
              <a:t> packet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A5651D8-1B0C-6A42-B967-8135BF18DE7E}"/>
              </a:ext>
            </a:extLst>
          </p:cNvPr>
          <p:cNvSpPr txBox="1"/>
          <p:nvPr/>
        </p:nvSpPr>
        <p:spPr>
          <a:xfrm>
            <a:off x="8237494" y="5205760"/>
            <a:ext cx="1118101" cy="1477328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③ Linux sends packet through eth1</a:t>
            </a:r>
          </a:p>
        </p:txBody>
      </p:sp>
    </p:spTree>
    <p:extLst>
      <p:ext uri="{BB962C8B-B14F-4D97-AF65-F5344CB8AC3E}">
        <p14:creationId xmlns:p14="http://schemas.microsoft.com/office/powerpoint/2010/main" val="27169468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1767-F840-0E41-BAC4-CEB6242D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Receive (2)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E3E031-3B9D-0E44-B591-EB7638AD99E6}"/>
              </a:ext>
            </a:extLst>
          </p:cNvPr>
          <p:cNvSpPr/>
          <p:nvPr/>
        </p:nvSpPr>
        <p:spPr>
          <a:xfrm>
            <a:off x="2144490" y="4685017"/>
            <a:ext cx="1855940" cy="826718"/>
          </a:xfrm>
          <a:prstGeom prst="roundRect">
            <a:avLst/>
          </a:prstGeom>
          <a:solidFill>
            <a:schemeClr val="accent6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</a:rPr>
              <a:t>br</a:t>
            </a:r>
            <a:r>
              <a:rPr lang="en-US" sz="2400" dirty="0">
                <a:solidFill>
                  <a:sysClr val="windowText" lastClr="000000"/>
                </a:solidFill>
              </a:rPr>
              <a:t>-underlay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2B72A-87C1-F747-812A-7D4FADA67C75}"/>
              </a:ext>
            </a:extLst>
          </p:cNvPr>
          <p:cNvSpPr/>
          <p:nvPr/>
        </p:nvSpPr>
        <p:spPr>
          <a:xfrm>
            <a:off x="838200" y="1851831"/>
            <a:ext cx="7257022" cy="4555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AB9928-E908-A14A-AF61-7467ABAA6CA8}"/>
              </a:ext>
            </a:extLst>
          </p:cNvPr>
          <p:cNvSpPr/>
          <p:nvPr/>
        </p:nvSpPr>
        <p:spPr>
          <a:xfrm>
            <a:off x="8444439" y="1848530"/>
            <a:ext cx="3100370" cy="4555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41008751-B9F0-494C-96F4-558F47D3F4DE}"/>
              </a:ext>
            </a:extLst>
          </p:cNvPr>
          <p:cNvSpPr/>
          <p:nvPr/>
        </p:nvSpPr>
        <p:spPr>
          <a:xfrm rot="10800000">
            <a:off x="4284223" y="6243174"/>
            <a:ext cx="404105" cy="32228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A710FB-1D80-294E-A08F-A0E6BE59989C}"/>
              </a:ext>
            </a:extLst>
          </p:cNvPr>
          <p:cNvSpPr txBox="1"/>
          <p:nvPr/>
        </p:nvSpPr>
        <p:spPr>
          <a:xfrm>
            <a:off x="10477257" y="5993580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172.13.1.1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431EC46-E9C3-404B-BA63-18017672B80A}"/>
              </a:ext>
            </a:extLst>
          </p:cNvPr>
          <p:cNvSpPr/>
          <p:nvPr/>
        </p:nvSpPr>
        <p:spPr>
          <a:xfrm>
            <a:off x="9050857" y="4396629"/>
            <a:ext cx="1803747" cy="672971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GRE tunnel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1A0568-C414-B744-9917-2F436A881A6E}"/>
              </a:ext>
            </a:extLst>
          </p:cNvPr>
          <p:cNvSpPr txBox="1"/>
          <p:nvPr/>
        </p:nvSpPr>
        <p:spPr>
          <a:xfrm>
            <a:off x="10082551" y="5085640"/>
            <a:ext cx="2269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</a:t>
            </a:r>
          </a:p>
          <a:p>
            <a:r>
              <a:rPr lang="en-US" sz="1400" b="1" dirty="0"/>
              <a:t>172.13.1.100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F64375-179E-454A-9D75-B2FA9DC87C32}"/>
              </a:ext>
            </a:extLst>
          </p:cNvPr>
          <p:cNvCxnSpPr>
            <a:cxnSpLocks/>
            <a:stCxn id="100" idx="0"/>
            <a:endCxn id="53" idx="3"/>
          </p:cNvCxnSpPr>
          <p:nvPr/>
        </p:nvCxnSpPr>
        <p:spPr>
          <a:xfrm flipH="1" flipV="1">
            <a:off x="9971744" y="5186800"/>
            <a:ext cx="171" cy="756053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E325103-004E-6B48-A50F-40450A570A72}"/>
              </a:ext>
            </a:extLst>
          </p:cNvPr>
          <p:cNvSpPr/>
          <p:nvPr/>
        </p:nvSpPr>
        <p:spPr>
          <a:xfrm>
            <a:off x="1677955" y="3992200"/>
            <a:ext cx="2049408" cy="1030171"/>
          </a:xfrm>
          <a:prstGeom prst="roundRect">
            <a:avLst/>
          </a:prstGeom>
          <a:solidFill>
            <a:schemeClr val="accent5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OVS Bridge</a:t>
            </a:r>
          </a:p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br0 (</a:t>
            </a:r>
            <a:r>
              <a:rPr lang="en-US" sz="2400" dirty="0" err="1">
                <a:solidFill>
                  <a:sysClr val="windowText" lastClr="000000"/>
                </a:solidFill>
              </a:rPr>
              <a:t>bpf</a:t>
            </a:r>
            <a:r>
              <a:rPr lang="en-US" sz="2400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54CE53B-CE8B-6C46-B182-490E920446EA}"/>
              </a:ext>
            </a:extLst>
          </p:cNvPr>
          <p:cNvSpPr/>
          <p:nvPr/>
        </p:nvSpPr>
        <p:spPr>
          <a:xfrm>
            <a:off x="4677155" y="577336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eth0</a:t>
            </a:r>
          </a:p>
        </p:txBody>
      </p:sp>
      <p:sp>
        <p:nvSpPr>
          <p:cNvPr id="50" name="Round Same Side Corner Rectangle 49">
            <a:extLst>
              <a:ext uri="{FF2B5EF4-FFF2-40B4-BE49-F238E27FC236}">
                <a16:creationId xmlns:a16="http://schemas.microsoft.com/office/drawing/2014/main" id="{56EEC0BD-2F29-C143-B54D-1BED88FBAAAA}"/>
              </a:ext>
            </a:extLst>
          </p:cNvPr>
          <p:cNvSpPr/>
          <p:nvPr/>
        </p:nvSpPr>
        <p:spPr>
          <a:xfrm rot="10800000">
            <a:off x="9808089" y="4292419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CB6D19F7-38A3-7B46-92DC-9380FABE9E45}"/>
              </a:ext>
            </a:extLst>
          </p:cNvPr>
          <p:cNvSpPr/>
          <p:nvPr/>
        </p:nvSpPr>
        <p:spPr>
          <a:xfrm>
            <a:off x="9466231" y="3182936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tap1</a:t>
            </a:r>
          </a:p>
        </p:txBody>
      </p:sp>
      <p:sp>
        <p:nvSpPr>
          <p:cNvPr id="52" name="Round Same Side Corner Rectangle 51">
            <a:extLst>
              <a:ext uri="{FF2B5EF4-FFF2-40B4-BE49-F238E27FC236}">
                <a16:creationId xmlns:a16="http://schemas.microsoft.com/office/drawing/2014/main" id="{C00B14AC-A101-214A-8F28-85E83E850FB4}"/>
              </a:ext>
            </a:extLst>
          </p:cNvPr>
          <p:cNvSpPr/>
          <p:nvPr/>
        </p:nvSpPr>
        <p:spPr>
          <a:xfrm rot="10800000">
            <a:off x="9808088" y="359224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 Same Side Corner Rectangle 52">
            <a:extLst>
              <a:ext uri="{FF2B5EF4-FFF2-40B4-BE49-F238E27FC236}">
                <a16:creationId xmlns:a16="http://schemas.microsoft.com/office/drawing/2014/main" id="{D36066F3-58A5-8E40-8548-E47C952B509D}"/>
              </a:ext>
            </a:extLst>
          </p:cNvPr>
          <p:cNvSpPr/>
          <p:nvPr/>
        </p:nvSpPr>
        <p:spPr>
          <a:xfrm rot="10800000">
            <a:off x="9808089" y="497193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9CE1ECD5-06E5-1A41-86D6-75C8AC4F58A6}"/>
              </a:ext>
            </a:extLst>
          </p:cNvPr>
          <p:cNvCxnSpPr>
            <a:cxnSpLocks/>
            <a:stCxn id="50" idx="1"/>
            <a:endCxn id="52" idx="3"/>
          </p:cNvCxnSpPr>
          <p:nvPr/>
        </p:nvCxnSpPr>
        <p:spPr>
          <a:xfrm rot="16200000" flipV="1">
            <a:off x="9729090" y="4049764"/>
            <a:ext cx="485309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05A66F7-0EFF-EB43-A996-BDE7AC664E65}"/>
              </a:ext>
            </a:extLst>
          </p:cNvPr>
          <p:cNvSpPr txBox="1"/>
          <p:nvPr/>
        </p:nvSpPr>
        <p:spPr>
          <a:xfrm>
            <a:off x="10119093" y="270777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35E741-03F6-A54D-8E3C-1832713E5192}"/>
              </a:ext>
            </a:extLst>
          </p:cNvPr>
          <p:cNvSpPr txBox="1"/>
          <p:nvPr/>
        </p:nvSpPr>
        <p:spPr>
          <a:xfrm>
            <a:off x="914387" y="6026832"/>
            <a:ext cx="1139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Local host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6F536CA-BEF8-5B49-BE4A-6391D2E388FD}"/>
              </a:ext>
            </a:extLst>
          </p:cNvPr>
          <p:cNvSpPr/>
          <p:nvPr/>
        </p:nvSpPr>
        <p:spPr>
          <a:xfrm>
            <a:off x="4677155" y="2958454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tap0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D57513D-3A1B-0448-9AAB-8F09B7682778}"/>
              </a:ext>
            </a:extLst>
          </p:cNvPr>
          <p:cNvSpPr/>
          <p:nvPr/>
        </p:nvSpPr>
        <p:spPr>
          <a:xfrm>
            <a:off x="6096000" y="4458218"/>
            <a:ext cx="1215850" cy="570147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gre0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0EB240-9DB1-9346-B12E-FA947694E2E2}"/>
              </a:ext>
            </a:extLst>
          </p:cNvPr>
          <p:cNvSpPr/>
          <p:nvPr/>
        </p:nvSpPr>
        <p:spPr>
          <a:xfrm>
            <a:off x="3569687" y="476453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D652D0C-DDFB-514E-A4EC-DE76BE44A165}"/>
              </a:ext>
            </a:extLst>
          </p:cNvPr>
          <p:cNvSpPr/>
          <p:nvPr/>
        </p:nvSpPr>
        <p:spPr>
          <a:xfrm>
            <a:off x="1303666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C3B42D-A373-3F4A-AB42-C060917520D0}"/>
              </a:ext>
            </a:extLst>
          </p:cNvPr>
          <p:cNvSpPr/>
          <p:nvPr/>
        </p:nvSpPr>
        <p:spPr>
          <a:xfrm>
            <a:off x="4205475" y="5956308"/>
            <a:ext cx="561600" cy="272453"/>
          </a:xfrm>
          <a:prstGeom prst="rect">
            <a:avLst/>
          </a:prstGeom>
          <a:solidFill>
            <a:srgbClr val="FF000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9981A87-1433-B040-93EE-6193BBB0DF2A}"/>
              </a:ext>
            </a:extLst>
          </p:cNvPr>
          <p:cNvSpPr/>
          <p:nvPr/>
        </p:nvSpPr>
        <p:spPr>
          <a:xfrm>
            <a:off x="5643371" y="4762939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F0135B4-A259-CA42-9852-E79936DF1F1C}"/>
              </a:ext>
            </a:extLst>
          </p:cNvPr>
          <p:cNvSpPr/>
          <p:nvPr/>
        </p:nvSpPr>
        <p:spPr>
          <a:xfrm>
            <a:off x="5567162" y="3178146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2765C9B-0E32-8045-937A-AF7B8F415B15}"/>
              </a:ext>
            </a:extLst>
          </p:cNvPr>
          <p:cNvSpPr/>
          <p:nvPr/>
        </p:nvSpPr>
        <p:spPr>
          <a:xfrm>
            <a:off x="4225798" y="3178145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9CAAC50-C0FE-324C-AFD0-17A132356B19}"/>
              </a:ext>
            </a:extLst>
          </p:cNvPr>
          <p:cNvSpPr/>
          <p:nvPr/>
        </p:nvSpPr>
        <p:spPr>
          <a:xfrm>
            <a:off x="5574111" y="595630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D7D1F61-D229-054F-9604-5E630B2F6285}"/>
              </a:ext>
            </a:extLst>
          </p:cNvPr>
          <p:cNvSpPr/>
          <p:nvPr/>
        </p:nvSpPr>
        <p:spPr>
          <a:xfrm>
            <a:off x="7185008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1D4B3C-1B79-5C48-9A8D-64CD6E8FC04F}"/>
              </a:ext>
            </a:extLst>
          </p:cNvPr>
          <p:cNvSpPr txBox="1"/>
          <p:nvPr/>
        </p:nvSpPr>
        <p:spPr>
          <a:xfrm>
            <a:off x="5643920" y="2193759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10.1.1.100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24DDD3E-1982-0C4E-8E66-6DAB18AF310B}"/>
              </a:ext>
            </a:extLst>
          </p:cNvPr>
          <p:cNvSpPr txBox="1"/>
          <p:nvPr/>
        </p:nvSpPr>
        <p:spPr>
          <a:xfrm>
            <a:off x="5978261" y="5051872"/>
            <a:ext cx="2645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 172.13.1.1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5FE7A2-79DD-1243-8F4A-46F21F288CE8}"/>
              </a:ext>
            </a:extLst>
          </p:cNvPr>
          <p:cNvSpPr txBox="1"/>
          <p:nvPr/>
        </p:nvSpPr>
        <p:spPr>
          <a:xfrm>
            <a:off x="2215879" y="5073141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172.13.1.100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66EEB8B8-94B9-E14A-9B1D-7D88B820393A}"/>
              </a:ext>
            </a:extLst>
          </p:cNvPr>
          <p:cNvSpPr/>
          <p:nvPr/>
        </p:nvSpPr>
        <p:spPr>
          <a:xfrm>
            <a:off x="4677155" y="2072087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VM0</a:t>
            </a:r>
          </a:p>
        </p:txBody>
      </p:sp>
      <p:sp>
        <p:nvSpPr>
          <p:cNvPr id="81" name="Round Same Side Corner Rectangle 80">
            <a:extLst>
              <a:ext uri="{FF2B5EF4-FFF2-40B4-BE49-F238E27FC236}">
                <a16:creationId xmlns:a16="http://schemas.microsoft.com/office/drawing/2014/main" id="{BBB00B68-FC21-8A42-A108-98086AD45B98}"/>
              </a:ext>
            </a:extLst>
          </p:cNvPr>
          <p:cNvSpPr/>
          <p:nvPr/>
        </p:nvSpPr>
        <p:spPr>
          <a:xfrm rot="10800000">
            <a:off x="5018192" y="2461299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F6BD932B-1241-2E4B-9D9C-55A0E7943270}"/>
              </a:ext>
            </a:extLst>
          </p:cNvPr>
          <p:cNvSpPr/>
          <p:nvPr/>
        </p:nvSpPr>
        <p:spPr>
          <a:xfrm>
            <a:off x="9453705" y="2237929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VM1</a:t>
            </a:r>
          </a:p>
        </p:txBody>
      </p:sp>
      <p:sp>
        <p:nvSpPr>
          <p:cNvPr id="83" name="Round Same Side Corner Rectangle 82">
            <a:extLst>
              <a:ext uri="{FF2B5EF4-FFF2-40B4-BE49-F238E27FC236}">
                <a16:creationId xmlns:a16="http://schemas.microsoft.com/office/drawing/2014/main" id="{8A177A84-F21E-E249-9BB0-1A37BFA47405}"/>
              </a:ext>
            </a:extLst>
          </p:cNvPr>
          <p:cNvSpPr/>
          <p:nvPr/>
        </p:nvSpPr>
        <p:spPr>
          <a:xfrm rot="10800000">
            <a:off x="9794742" y="2627141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2774DE-0D84-FA4E-8EB5-2097E2BB1A54}"/>
              </a:ext>
            </a:extLst>
          </p:cNvPr>
          <p:cNvCxnSpPr>
            <a:stCxn id="83" idx="3"/>
            <a:endCxn id="51" idx="0"/>
          </p:cNvCxnSpPr>
          <p:nvPr/>
        </p:nvCxnSpPr>
        <p:spPr>
          <a:xfrm>
            <a:off x="9963749" y="2865614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9F28461-2DD8-EC4E-BA5E-8BB716BC3746}"/>
              </a:ext>
            </a:extLst>
          </p:cNvPr>
          <p:cNvCxnSpPr/>
          <p:nvPr/>
        </p:nvCxnSpPr>
        <p:spPr>
          <a:xfrm>
            <a:off x="5182668" y="2641490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E5DFC124-4DE4-5F4E-9EF2-8F42CFAF79F2}"/>
              </a:ext>
            </a:extLst>
          </p:cNvPr>
          <p:cNvSpPr/>
          <p:nvPr/>
        </p:nvSpPr>
        <p:spPr>
          <a:xfrm>
            <a:off x="9466231" y="594285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eth1</a:t>
            </a:r>
          </a:p>
        </p:txBody>
      </p:sp>
      <p:sp>
        <p:nvSpPr>
          <p:cNvPr id="101" name="Round Same Side Corner Rectangle 100">
            <a:extLst>
              <a:ext uri="{FF2B5EF4-FFF2-40B4-BE49-F238E27FC236}">
                <a16:creationId xmlns:a16="http://schemas.microsoft.com/office/drawing/2014/main" id="{72334926-8058-AA43-A6CC-F03D6D58577C}"/>
              </a:ext>
            </a:extLst>
          </p:cNvPr>
          <p:cNvSpPr/>
          <p:nvPr/>
        </p:nvSpPr>
        <p:spPr>
          <a:xfrm rot="10800000">
            <a:off x="9750677" y="6301357"/>
            <a:ext cx="404105" cy="322288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275F7B1-E61C-8F4C-B91B-AE2C74672517}"/>
              </a:ext>
            </a:extLst>
          </p:cNvPr>
          <p:cNvSpPr txBox="1"/>
          <p:nvPr/>
        </p:nvSpPr>
        <p:spPr>
          <a:xfrm>
            <a:off x="8915878" y="1764195"/>
            <a:ext cx="2433757" cy="369332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① # ping 10.1.1.100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AE15712-FDF4-F149-B1A5-8501B7C7E9CD}"/>
              </a:ext>
            </a:extLst>
          </p:cNvPr>
          <p:cNvSpPr txBox="1"/>
          <p:nvPr/>
        </p:nvSpPr>
        <p:spPr>
          <a:xfrm>
            <a:off x="1007153" y="5573755"/>
            <a:ext cx="2963736" cy="1200329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④ </a:t>
            </a:r>
            <a:r>
              <a:rPr lang="en-US" b="1" dirty="0" err="1"/>
              <a:t>in_port</a:t>
            </a:r>
            <a:r>
              <a:rPr lang="en-US" b="1" dirty="0"/>
              <a:t>(eth0),</a:t>
            </a:r>
            <a:r>
              <a:rPr lang="en-US" b="1" dirty="0" err="1">
                <a:solidFill>
                  <a:srgbClr val="FF0000"/>
                </a:solidFill>
              </a:rPr>
              <a:t>ip</a:t>
            </a:r>
            <a:r>
              <a:rPr lang="en-US" b="1" dirty="0">
                <a:solidFill>
                  <a:srgbClr val="FF0000"/>
                </a:solidFill>
              </a:rPr>
              <a:t>(</a:t>
            </a:r>
            <a:r>
              <a:rPr lang="en-US" b="1" dirty="0" err="1">
                <a:solidFill>
                  <a:srgbClr val="FF0000"/>
                </a:solidFill>
              </a:rPr>
              <a:t>src</a:t>
            </a:r>
            <a:r>
              <a:rPr lang="en-US" b="1" dirty="0">
                <a:solidFill>
                  <a:srgbClr val="FF0000"/>
                </a:solidFill>
              </a:rPr>
              <a:t>=172.31.1.1,dst=172.31.1.100,proto=GRE)</a:t>
            </a:r>
            <a:r>
              <a:rPr lang="en-US" b="1" dirty="0"/>
              <a:t>,actions=output(br0)</a:t>
            </a:r>
          </a:p>
        </p:txBody>
      </p: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67B267A8-9F93-7B4D-BA0E-56FDEEB52BE2}"/>
              </a:ext>
            </a:extLst>
          </p:cNvPr>
          <p:cNvCxnSpPr/>
          <p:nvPr/>
        </p:nvCxnSpPr>
        <p:spPr>
          <a:xfrm rot="16200000" flipV="1">
            <a:off x="2575713" y="4045745"/>
            <a:ext cx="919317" cy="2901809"/>
          </a:xfrm>
          <a:prstGeom prst="bentConnector3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F1F96E39-D0DA-0449-8956-9FD7D892A5FD}"/>
              </a:ext>
            </a:extLst>
          </p:cNvPr>
          <p:cNvSpPr txBox="1"/>
          <p:nvPr/>
        </p:nvSpPr>
        <p:spPr>
          <a:xfrm>
            <a:off x="3843355" y="5191809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④</a:t>
            </a:r>
          </a:p>
        </p:txBody>
      </p:sp>
      <p:cxnSp>
        <p:nvCxnSpPr>
          <p:cNvPr id="79" name="Elbow Connector 78">
            <a:extLst>
              <a:ext uri="{FF2B5EF4-FFF2-40B4-BE49-F238E27FC236}">
                <a16:creationId xmlns:a16="http://schemas.microsoft.com/office/drawing/2014/main" id="{869A3CB6-BE59-2740-ADE2-CEDDBDBBA919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90411" y="3861326"/>
            <a:ext cx="58183" cy="5466454"/>
          </a:xfrm>
          <a:prstGeom prst="bentConnector3">
            <a:avLst>
              <a:gd name="adj1" fmla="val 385255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8330BE63-7266-534D-855B-9E9B082641CA}"/>
              </a:ext>
            </a:extLst>
          </p:cNvPr>
          <p:cNvSpPr txBox="1"/>
          <p:nvPr/>
        </p:nvSpPr>
        <p:spPr>
          <a:xfrm>
            <a:off x="10371518" y="3683599"/>
            <a:ext cx="1691659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② GRE </a:t>
            </a:r>
            <a:r>
              <a:rPr lang="en-US" b="1" dirty="0" err="1">
                <a:solidFill>
                  <a:srgbClr val="FF0000"/>
                </a:solidFill>
              </a:rPr>
              <a:t>encaps</a:t>
            </a:r>
            <a:r>
              <a:rPr lang="en-US" b="1" dirty="0"/>
              <a:t> </a:t>
            </a:r>
            <a:r>
              <a:rPr lang="en-US" b="1" dirty="0" err="1"/>
              <a:t>icmp</a:t>
            </a:r>
            <a:r>
              <a:rPr lang="en-US" b="1" dirty="0"/>
              <a:t> packet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A5651D8-1B0C-6A42-B967-8135BF18DE7E}"/>
              </a:ext>
            </a:extLst>
          </p:cNvPr>
          <p:cNvSpPr txBox="1"/>
          <p:nvPr/>
        </p:nvSpPr>
        <p:spPr>
          <a:xfrm>
            <a:off x="8237494" y="5205760"/>
            <a:ext cx="1118101" cy="1477328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③ Linux sends packet through eth1</a:t>
            </a:r>
          </a:p>
        </p:txBody>
      </p:sp>
    </p:spTree>
    <p:extLst>
      <p:ext uri="{BB962C8B-B14F-4D97-AF65-F5344CB8AC3E}">
        <p14:creationId xmlns:p14="http://schemas.microsoft.com/office/powerpoint/2010/main" val="1607183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1767-F840-0E41-BAC4-CEB6242D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Receive (3)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E3E031-3B9D-0E44-B591-EB7638AD99E6}"/>
              </a:ext>
            </a:extLst>
          </p:cNvPr>
          <p:cNvSpPr/>
          <p:nvPr/>
        </p:nvSpPr>
        <p:spPr>
          <a:xfrm>
            <a:off x="2144490" y="4685017"/>
            <a:ext cx="1855940" cy="826718"/>
          </a:xfrm>
          <a:prstGeom prst="roundRect">
            <a:avLst/>
          </a:prstGeom>
          <a:solidFill>
            <a:schemeClr val="accent6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</a:rPr>
              <a:t>br</a:t>
            </a:r>
            <a:r>
              <a:rPr lang="en-US" sz="2400" dirty="0">
                <a:solidFill>
                  <a:sysClr val="windowText" lastClr="000000"/>
                </a:solidFill>
              </a:rPr>
              <a:t>-underlay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2B72A-87C1-F747-812A-7D4FADA67C75}"/>
              </a:ext>
            </a:extLst>
          </p:cNvPr>
          <p:cNvSpPr/>
          <p:nvPr/>
        </p:nvSpPr>
        <p:spPr>
          <a:xfrm>
            <a:off x="838200" y="1851831"/>
            <a:ext cx="7257022" cy="4555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AB9928-E908-A14A-AF61-7467ABAA6CA8}"/>
              </a:ext>
            </a:extLst>
          </p:cNvPr>
          <p:cNvSpPr/>
          <p:nvPr/>
        </p:nvSpPr>
        <p:spPr>
          <a:xfrm>
            <a:off x="8444439" y="1848530"/>
            <a:ext cx="3100370" cy="4555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41008751-B9F0-494C-96F4-558F47D3F4DE}"/>
              </a:ext>
            </a:extLst>
          </p:cNvPr>
          <p:cNvSpPr/>
          <p:nvPr/>
        </p:nvSpPr>
        <p:spPr>
          <a:xfrm rot="10800000">
            <a:off x="4284223" y="6243174"/>
            <a:ext cx="404105" cy="32228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A710FB-1D80-294E-A08F-A0E6BE59989C}"/>
              </a:ext>
            </a:extLst>
          </p:cNvPr>
          <p:cNvSpPr txBox="1"/>
          <p:nvPr/>
        </p:nvSpPr>
        <p:spPr>
          <a:xfrm>
            <a:off x="10477257" y="5993580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431EC46-E9C3-404B-BA63-18017672B80A}"/>
              </a:ext>
            </a:extLst>
          </p:cNvPr>
          <p:cNvSpPr/>
          <p:nvPr/>
        </p:nvSpPr>
        <p:spPr>
          <a:xfrm>
            <a:off x="9050857" y="4396629"/>
            <a:ext cx="1803747" cy="672971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GRE tunnel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1A0568-C414-B744-9917-2F436A881A6E}"/>
              </a:ext>
            </a:extLst>
          </p:cNvPr>
          <p:cNvSpPr txBox="1"/>
          <p:nvPr/>
        </p:nvSpPr>
        <p:spPr>
          <a:xfrm>
            <a:off x="10082551" y="5085640"/>
            <a:ext cx="2269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</a:t>
            </a:r>
          </a:p>
          <a:p>
            <a:r>
              <a:rPr lang="en-US" sz="1400" b="1" dirty="0"/>
              <a:t>172.13.1.100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F64375-179E-454A-9D75-B2FA9DC87C32}"/>
              </a:ext>
            </a:extLst>
          </p:cNvPr>
          <p:cNvCxnSpPr>
            <a:cxnSpLocks/>
            <a:stCxn id="100" idx="0"/>
            <a:endCxn id="53" idx="3"/>
          </p:cNvCxnSpPr>
          <p:nvPr/>
        </p:nvCxnSpPr>
        <p:spPr>
          <a:xfrm flipH="1" flipV="1">
            <a:off x="9971744" y="5186800"/>
            <a:ext cx="171" cy="756053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E325103-004E-6B48-A50F-40450A570A72}"/>
              </a:ext>
            </a:extLst>
          </p:cNvPr>
          <p:cNvSpPr/>
          <p:nvPr/>
        </p:nvSpPr>
        <p:spPr>
          <a:xfrm>
            <a:off x="1677955" y="3992200"/>
            <a:ext cx="2049408" cy="1030171"/>
          </a:xfrm>
          <a:prstGeom prst="roundRect">
            <a:avLst/>
          </a:prstGeom>
          <a:solidFill>
            <a:schemeClr val="accent5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OVS Bridge</a:t>
            </a:r>
          </a:p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br0 (</a:t>
            </a:r>
            <a:r>
              <a:rPr lang="en-US" sz="2400" dirty="0" err="1">
                <a:solidFill>
                  <a:sysClr val="windowText" lastClr="000000"/>
                </a:solidFill>
              </a:rPr>
              <a:t>bpf</a:t>
            </a:r>
            <a:r>
              <a:rPr lang="en-US" sz="2400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54CE53B-CE8B-6C46-B182-490E920446EA}"/>
              </a:ext>
            </a:extLst>
          </p:cNvPr>
          <p:cNvSpPr/>
          <p:nvPr/>
        </p:nvSpPr>
        <p:spPr>
          <a:xfrm>
            <a:off x="4677155" y="577336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eth0</a:t>
            </a:r>
          </a:p>
        </p:txBody>
      </p:sp>
      <p:sp>
        <p:nvSpPr>
          <p:cNvPr id="50" name="Round Same Side Corner Rectangle 49">
            <a:extLst>
              <a:ext uri="{FF2B5EF4-FFF2-40B4-BE49-F238E27FC236}">
                <a16:creationId xmlns:a16="http://schemas.microsoft.com/office/drawing/2014/main" id="{56EEC0BD-2F29-C143-B54D-1BED88FBAAAA}"/>
              </a:ext>
            </a:extLst>
          </p:cNvPr>
          <p:cNvSpPr/>
          <p:nvPr/>
        </p:nvSpPr>
        <p:spPr>
          <a:xfrm rot="10800000">
            <a:off x="9808089" y="4292419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CB6D19F7-38A3-7B46-92DC-9380FABE9E45}"/>
              </a:ext>
            </a:extLst>
          </p:cNvPr>
          <p:cNvSpPr/>
          <p:nvPr/>
        </p:nvSpPr>
        <p:spPr>
          <a:xfrm>
            <a:off x="9466231" y="3182936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tap1</a:t>
            </a:r>
          </a:p>
        </p:txBody>
      </p:sp>
      <p:sp>
        <p:nvSpPr>
          <p:cNvPr id="52" name="Round Same Side Corner Rectangle 51">
            <a:extLst>
              <a:ext uri="{FF2B5EF4-FFF2-40B4-BE49-F238E27FC236}">
                <a16:creationId xmlns:a16="http://schemas.microsoft.com/office/drawing/2014/main" id="{C00B14AC-A101-214A-8F28-85E83E850FB4}"/>
              </a:ext>
            </a:extLst>
          </p:cNvPr>
          <p:cNvSpPr/>
          <p:nvPr/>
        </p:nvSpPr>
        <p:spPr>
          <a:xfrm rot="10800000">
            <a:off x="9808088" y="359224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 Same Side Corner Rectangle 52">
            <a:extLst>
              <a:ext uri="{FF2B5EF4-FFF2-40B4-BE49-F238E27FC236}">
                <a16:creationId xmlns:a16="http://schemas.microsoft.com/office/drawing/2014/main" id="{D36066F3-58A5-8E40-8548-E47C952B509D}"/>
              </a:ext>
            </a:extLst>
          </p:cNvPr>
          <p:cNvSpPr/>
          <p:nvPr/>
        </p:nvSpPr>
        <p:spPr>
          <a:xfrm rot="10800000">
            <a:off x="9808089" y="497193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9CE1ECD5-06E5-1A41-86D6-75C8AC4F58A6}"/>
              </a:ext>
            </a:extLst>
          </p:cNvPr>
          <p:cNvCxnSpPr>
            <a:cxnSpLocks/>
            <a:stCxn id="50" idx="1"/>
            <a:endCxn id="52" idx="3"/>
          </p:cNvCxnSpPr>
          <p:nvPr/>
        </p:nvCxnSpPr>
        <p:spPr>
          <a:xfrm rot="16200000" flipV="1">
            <a:off x="9729090" y="4049764"/>
            <a:ext cx="485309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05A66F7-0EFF-EB43-A996-BDE7AC664E65}"/>
              </a:ext>
            </a:extLst>
          </p:cNvPr>
          <p:cNvSpPr txBox="1"/>
          <p:nvPr/>
        </p:nvSpPr>
        <p:spPr>
          <a:xfrm>
            <a:off x="10119093" y="270777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35E741-03F6-A54D-8E3C-1832713E5192}"/>
              </a:ext>
            </a:extLst>
          </p:cNvPr>
          <p:cNvSpPr txBox="1"/>
          <p:nvPr/>
        </p:nvSpPr>
        <p:spPr>
          <a:xfrm>
            <a:off x="914387" y="6026832"/>
            <a:ext cx="1139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Local host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6F536CA-BEF8-5B49-BE4A-6391D2E388FD}"/>
              </a:ext>
            </a:extLst>
          </p:cNvPr>
          <p:cNvSpPr/>
          <p:nvPr/>
        </p:nvSpPr>
        <p:spPr>
          <a:xfrm>
            <a:off x="4677155" y="2958454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tap0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D57513D-3A1B-0448-9AAB-8F09B7682778}"/>
              </a:ext>
            </a:extLst>
          </p:cNvPr>
          <p:cNvSpPr/>
          <p:nvPr/>
        </p:nvSpPr>
        <p:spPr>
          <a:xfrm>
            <a:off x="6096000" y="4458218"/>
            <a:ext cx="1215850" cy="570147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gre0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0EB240-9DB1-9346-B12E-FA947694E2E2}"/>
              </a:ext>
            </a:extLst>
          </p:cNvPr>
          <p:cNvSpPr/>
          <p:nvPr/>
        </p:nvSpPr>
        <p:spPr>
          <a:xfrm>
            <a:off x="3569687" y="476453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D652D0C-DDFB-514E-A4EC-DE76BE44A165}"/>
              </a:ext>
            </a:extLst>
          </p:cNvPr>
          <p:cNvSpPr/>
          <p:nvPr/>
        </p:nvSpPr>
        <p:spPr>
          <a:xfrm>
            <a:off x="1303666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C3B42D-A373-3F4A-AB42-C060917520D0}"/>
              </a:ext>
            </a:extLst>
          </p:cNvPr>
          <p:cNvSpPr/>
          <p:nvPr/>
        </p:nvSpPr>
        <p:spPr>
          <a:xfrm>
            <a:off x="4205475" y="595630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9981A87-1433-B040-93EE-6193BBB0DF2A}"/>
              </a:ext>
            </a:extLst>
          </p:cNvPr>
          <p:cNvSpPr/>
          <p:nvPr/>
        </p:nvSpPr>
        <p:spPr>
          <a:xfrm>
            <a:off x="5643371" y="4762939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F0135B4-A259-CA42-9852-E79936DF1F1C}"/>
              </a:ext>
            </a:extLst>
          </p:cNvPr>
          <p:cNvSpPr/>
          <p:nvPr/>
        </p:nvSpPr>
        <p:spPr>
          <a:xfrm>
            <a:off x="5567162" y="3178146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2765C9B-0E32-8045-937A-AF7B8F415B15}"/>
              </a:ext>
            </a:extLst>
          </p:cNvPr>
          <p:cNvSpPr/>
          <p:nvPr/>
        </p:nvSpPr>
        <p:spPr>
          <a:xfrm>
            <a:off x="4225798" y="3178145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9CAAC50-C0FE-324C-AFD0-17A132356B19}"/>
              </a:ext>
            </a:extLst>
          </p:cNvPr>
          <p:cNvSpPr/>
          <p:nvPr/>
        </p:nvSpPr>
        <p:spPr>
          <a:xfrm>
            <a:off x="5574111" y="595630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D7D1F61-D229-054F-9604-5E630B2F6285}"/>
              </a:ext>
            </a:extLst>
          </p:cNvPr>
          <p:cNvSpPr/>
          <p:nvPr/>
        </p:nvSpPr>
        <p:spPr>
          <a:xfrm>
            <a:off x="7185008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1D4B3C-1B79-5C48-9A8D-64CD6E8FC04F}"/>
              </a:ext>
            </a:extLst>
          </p:cNvPr>
          <p:cNvSpPr txBox="1"/>
          <p:nvPr/>
        </p:nvSpPr>
        <p:spPr>
          <a:xfrm>
            <a:off x="5643920" y="2193759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10.1.1.100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24DDD3E-1982-0C4E-8E66-6DAB18AF310B}"/>
              </a:ext>
            </a:extLst>
          </p:cNvPr>
          <p:cNvSpPr txBox="1"/>
          <p:nvPr/>
        </p:nvSpPr>
        <p:spPr>
          <a:xfrm>
            <a:off x="5978261" y="5051872"/>
            <a:ext cx="2645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 172.13.1.1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5FE7A2-79DD-1243-8F4A-46F21F288CE8}"/>
              </a:ext>
            </a:extLst>
          </p:cNvPr>
          <p:cNvSpPr txBox="1"/>
          <p:nvPr/>
        </p:nvSpPr>
        <p:spPr>
          <a:xfrm>
            <a:off x="2215879" y="5073141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172.13.1.100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66EEB8B8-94B9-E14A-9B1D-7D88B820393A}"/>
              </a:ext>
            </a:extLst>
          </p:cNvPr>
          <p:cNvSpPr/>
          <p:nvPr/>
        </p:nvSpPr>
        <p:spPr>
          <a:xfrm>
            <a:off x="4677155" y="2072087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VM0</a:t>
            </a:r>
          </a:p>
        </p:txBody>
      </p:sp>
      <p:sp>
        <p:nvSpPr>
          <p:cNvPr id="81" name="Round Same Side Corner Rectangle 80">
            <a:extLst>
              <a:ext uri="{FF2B5EF4-FFF2-40B4-BE49-F238E27FC236}">
                <a16:creationId xmlns:a16="http://schemas.microsoft.com/office/drawing/2014/main" id="{BBB00B68-FC21-8A42-A108-98086AD45B98}"/>
              </a:ext>
            </a:extLst>
          </p:cNvPr>
          <p:cNvSpPr/>
          <p:nvPr/>
        </p:nvSpPr>
        <p:spPr>
          <a:xfrm rot="10800000">
            <a:off x="5018192" y="2461299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F6BD932B-1241-2E4B-9D9C-55A0E7943270}"/>
              </a:ext>
            </a:extLst>
          </p:cNvPr>
          <p:cNvSpPr/>
          <p:nvPr/>
        </p:nvSpPr>
        <p:spPr>
          <a:xfrm>
            <a:off x="9453705" y="2237929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VM1</a:t>
            </a:r>
          </a:p>
        </p:txBody>
      </p:sp>
      <p:sp>
        <p:nvSpPr>
          <p:cNvPr id="83" name="Round Same Side Corner Rectangle 82">
            <a:extLst>
              <a:ext uri="{FF2B5EF4-FFF2-40B4-BE49-F238E27FC236}">
                <a16:creationId xmlns:a16="http://schemas.microsoft.com/office/drawing/2014/main" id="{8A177A84-F21E-E249-9BB0-1A37BFA47405}"/>
              </a:ext>
            </a:extLst>
          </p:cNvPr>
          <p:cNvSpPr/>
          <p:nvPr/>
        </p:nvSpPr>
        <p:spPr>
          <a:xfrm rot="10800000">
            <a:off x="9794742" y="2627141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2774DE-0D84-FA4E-8EB5-2097E2BB1A54}"/>
              </a:ext>
            </a:extLst>
          </p:cNvPr>
          <p:cNvCxnSpPr>
            <a:stCxn id="83" idx="3"/>
            <a:endCxn id="51" idx="0"/>
          </p:cNvCxnSpPr>
          <p:nvPr/>
        </p:nvCxnSpPr>
        <p:spPr>
          <a:xfrm>
            <a:off x="9963749" y="2865614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9F28461-2DD8-EC4E-BA5E-8BB716BC3746}"/>
              </a:ext>
            </a:extLst>
          </p:cNvPr>
          <p:cNvCxnSpPr/>
          <p:nvPr/>
        </p:nvCxnSpPr>
        <p:spPr>
          <a:xfrm>
            <a:off x="5182668" y="2641490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E5DFC124-4DE4-5F4E-9EF2-8F42CFAF79F2}"/>
              </a:ext>
            </a:extLst>
          </p:cNvPr>
          <p:cNvSpPr/>
          <p:nvPr/>
        </p:nvSpPr>
        <p:spPr>
          <a:xfrm>
            <a:off x="9466231" y="594285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eth1</a:t>
            </a:r>
          </a:p>
        </p:txBody>
      </p:sp>
      <p:sp>
        <p:nvSpPr>
          <p:cNvPr id="101" name="Round Same Side Corner Rectangle 100">
            <a:extLst>
              <a:ext uri="{FF2B5EF4-FFF2-40B4-BE49-F238E27FC236}">
                <a16:creationId xmlns:a16="http://schemas.microsoft.com/office/drawing/2014/main" id="{72334926-8058-AA43-A6CC-F03D6D58577C}"/>
              </a:ext>
            </a:extLst>
          </p:cNvPr>
          <p:cNvSpPr/>
          <p:nvPr/>
        </p:nvSpPr>
        <p:spPr>
          <a:xfrm rot="10800000">
            <a:off x="9750677" y="6301357"/>
            <a:ext cx="404105" cy="322288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275F7B1-E61C-8F4C-B91B-AE2C74672517}"/>
              </a:ext>
            </a:extLst>
          </p:cNvPr>
          <p:cNvSpPr txBox="1"/>
          <p:nvPr/>
        </p:nvSpPr>
        <p:spPr>
          <a:xfrm>
            <a:off x="8915878" y="1764195"/>
            <a:ext cx="2433757" cy="369332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① # ping 10.1.1.100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AE15712-FDF4-F149-B1A5-8501B7C7E9CD}"/>
              </a:ext>
            </a:extLst>
          </p:cNvPr>
          <p:cNvSpPr txBox="1"/>
          <p:nvPr/>
        </p:nvSpPr>
        <p:spPr>
          <a:xfrm>
            <a:off x="1007153" y="5573755"/>
            <a:ext cx="2963736" cy="120032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④ </a:t>
            </a:r>
            <a:r>
              <a:rPr lang="en-US" b="1" dirty="0" err="1"/>
              <a:t>in_port</a:t>
            </a:r>
            <a:r>
              <a:rPr lang="en-US" b="1" dirty="0"/>
              <a:t>(eth0),</a:t>
            </a:r>
            <a:r>
              <a:rPr lang="en-US" b="1" dirty="0" err="1"/>
              <a:t>ip</a:t>
            </a:r>
            <a:r>
              <a:rPr lang="en-US" b="1" dirty="0"/>
              <a:t>(</a:t>
            </a:r>
            <a:r>
              <a:rPr lang="en-US" b="1" dirty="0" err="1"/>
              <a:t>src</a:t>
            </a:r>
            <a:r>
              <a:rPr lang="en-US" b="1" dirty="0"/>
              <a:t>=172.31.1.1,dst=172.31.1.100,proto=GRE),actions=output(br0)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60778C7-D11B-6F40-8DAC-7D0D1931EBA2}"/>
              </a:ext>
            </a:extLst>
          </p:cNvPr>
          <p:cNvSpPr txBox="1"/>
          <p:nvPr/>
        </p:nvSpPr>
        <p:spPr>
          <a:xfrm>
            <a:off x="5163168" y="3677735"/>
            <a:ext cx="2760861" cy="646331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⑤ Linux </a:t>
            </a:r>
            <a:r>
              <a:rPr lang="en-US" b="1" dirty="0" err="1"/>
              <a:t>decaps</a:t>
            </a:r>
            <a:r>
              <a:rPr lang="en-US" b="1" dirty="0"/>
              <a:t> and delivers packets to gre0</a:t>
            </a:r>
          </a:p>
        </p:txBody>
      </p: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67B267A8-9F93-7B4D-BA0E-56FDEEB52BE2}"/>
              </a:ext>
            </a:extLst>
          </p:cNvPr>
          <p:cNvCxnSpPr/>
          <p:nvPr/>
        </p:nvCxnSpPr>
        <p:spPr>
          <a:xfrm rot="16200000" flipV="1">
            <a:off x="2575713" y="4045745"/>
            <a:ext cx="919317" cy="2901809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id="{CB0E7801-7919-A04E-BCDB-511D2C1F6368}"/>
              </a:ext>
            </a:extLst>
          </p:cNvPr>
          <p:cNvCxnSpPr/>
          <p:nvPr/>
        </p:nvCxnSpPr>
        <p:spPr>
          <a:xfrm>
            <a:off x="3727363" y="4507286"/>
            <a:ext cx="1916008" cy="391880"/>
          </a:xfrm>
          <a:prstGeom prst="bentConnector3">
            <a:avLst/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F1F96E39-D0DA-0449-8956-9FD7D892A5FD}"/>
              </a:ext>
            </a:extLst>
          </p:cNvPr>
          <p:cNvSpPr txBox="1"/>
          <p:nvPr/>
        </p:nvSpPr>
        <p:spPr>
          <a:xfrm>
            <a:off x="3843355" y="5191809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④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B14FD48-1E7C-7C45-A0EE-214BCFA1C586}"/>
              </a:ext>
            </a:extLst>
          </p:cNvPr>
          <p:cNvSpPr txBox="1"/>
          <p:nvPr/>
        </p:nvSpPr>
        <p:spPr>
          <a:xfrm>
            <a:off x="4896264" y="4591437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⑤</a:t>
            </a:r>
          </a:p>
        </p:txBody>
      </p:sp>
      <p:cxnSp>
        <p:nvCxnSpPr>
          <p:cNvPr id="79" name="Elbow Connector 78">
            <a:extLst>
              <a:ext uri="{FF2B5EF4-FFF2-40B4-BE49-F238E27FC236}">
                <a16:creationId xmlns:a16="http://schemas.microsoft.com/office/drawing/2014/main" id="{869A3CB6-BE59-2740-ADE2-CEDDBDBBA919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90411" y="3861326"/>
            <a:ext cx="58183" cy="5466454"/>
          </a:xfrm>
          <a:prstGeom prst="bentConnector3">
            <a:avLst>
              <a:gd name="adj1" fmla="val 385255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8330BE63-7266-534D-855B-9E9B082641CA}"/>
              </a:ext>
            </a:extLst>
          </p:cNvPr>
          <p:cNvSpPr txBox="1"/>
          <p:nvPr/>
        </p:nvSpPr>
        <p:spPr>
          <a:xfrm>
            <a:off x="10371518" y="3683599"/>
            <a:ext cx="1691659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② GRE </a:t>
            </a:r>
            <a:r>
              <a:rPr lang="en-US" b="1" dirty="0" err="1"/>
              <a:t>encaps</a:t>
            </a:r>
            <a:r>
              <a:rPr lang="en-US" b="1" dirty="0"/>
              <a:t> </a:t>
            </a:r>
            <a:r>
              <a:rPr lang="en-US" b="1" dirty="0" err="1"/>
              <a:t>icmp</a:t>
            </a:r>
            <a:r>
              <a:rPr lang="en-US" b="1" dirty="0"/>
              <a:t> packet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A5651D8-1B0C-6A42-B967-8135BF18DE7E}"/>
              </a:ext>
            </a:extLst>
          </p:cNvPr>
          <p:cNvSpPr txBox="1"/>
          <p:nvPr/>
        </p:nvSpPr>
        <p:spPr>
          <a:xfrm>
            <a:off x="8237494" y="5205760"/>
            <a:ext cx="1118101" cy="1477328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③ Linux sends packet through eth1</a:t>
            </a:r>
          </a:p>
        </p:txBody>
      </p:sp>
    </p:spTree>
    <p:extLst>
      <p:ext uri="{BB962C8B-B14F-4D97-AF65-F5344CB8AC3E}">
        <p14:creationId xmlns:p14="http://schemas.microsoft.com/office/powerpoint/2010/main" val="17882407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1767-F840-0E41-BAC4-CEB6242D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Receive (4)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E3E031-3B9D-0E44-B591-EB7638AD99E6}"/>
              </a:ext>
            </a:extLst>
          </p:cNvPr>
          <p:cNvSpPr/>
          <p:nvPr/>
        </p:nvSpPr>
        <p:spPr>
          <a:xfrm>
            <a:off x="2144490" y="4685017"/>
            <a:ext cx="1855940" cy="826718"/>
          </a:xfrm>
          <a:prstGeom prst="roundRect">
            <a:avLst/>
          </a:prstGeom>
          <a:solidFill>
            <a:schemeClr val="accent6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</a:rPr>
              <a:t>br</a:t>
            </a:r>
            <a:r>
              <a:rPr lang="en-US" sz="2400" dirty="0">
                <a:solidFill>
                  <a:sysClr val="windowText" lastClr="000000"/>
                </a:solidFill>
              </a:rPr>
              <a:t>-underlay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2B72A-87C1-F747-812A-7D4FADA67C75}"/>
              </a:ext>
            </a:extLst>
          </p:cNvPr>
          <p:cNvSpPr/>
          <p:nvPr/>
        </p:nvSpPr>
        <p:spPr>
          <a:xfrm>
            <a:off x="838200" y="1851831"/>
            <a:ext cx="7257022" cy="4555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AB9928-E908-A14A-AF61-7467ABAA6CA8}"/>
              </a:ext>
            </a:extLst>
          </p:cNvPr>
          <p:cNvSpPr/>
          <p:nvPr/>
        </p:nvSpPr>
        <p:spPr>
          <a:xfrm>
            <a:off x="8444439" y="1848530"/>
            <a:ext cx="3100370" cy="4555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41008751-B9F0-494C-96F4-558F47D3F4DE}"/>
              </a:ext>
            </a:extLst>
          </p:cNvPr>
          <p:cNvSpPr/>
          <p:nvPr/>
        </p:nvSpPr>
        <p:spPr>
          <a:xfrm rot="10800000">
            <a:off x="4284223" y="6243174"/>
            <a:ext cx="404105" cy="32228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A710FB-1D80-294E-A08F-A0E6BE59989C}"/>
              </a:ext>
            </a:extLst>
          </p:cNvPr>
          <p:cNvSpPr txBox="1"/>
          <p:nvPr/>
        </p:nvSpPr>
        <p:spPr>
          <a:xfrm>
            <a:off x="10477257" y="5993580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431EC46-E9C3-404B-BA63-18017672B80A}"/>
              </a:ext>
            </a:extLst>
          </p:cNvPr>
          <p:cNvSpPr/>
          <p:nvPr/>
        </p:nvSpPr>
        <p:spPr>
          <a:xfrm>
            <a:off x="9050857" y="4396629"/>
            <a:ext cx="1803747" cy="672971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GRE tunnel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1A0568-C414-B744-9917-2F436A881A6E}"/>
              </a:ext>
            </a:extLst>
          </p:cNvPr>
          <p:cNvSpPr txBox="1"/>
          <p:nvPr/>
        </p:nvSpPr>
        <p:spPr>
          <a:xfrm>
            <a:off x="10082551" y="5085640"/>
            <a:ext cx="2269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</a:t>
            </a:r>
          </a:p>
          <a:p>
            <a:r>
              <a:rPr lang="en-US" sz="1400" b="1" dirty="0"/>
              <a:t>172.13.1.100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F64375-179E-454A-9D75-B2FA9DC87C32}"/>
              </a:ext>
            </a:extLst>
          </p:cNvPr>
          <p:cNvCxnSpPr>
            <a:cxnSpLocks/>
            <a:stCxn id="100" idx="0"/>
            <a:endCxn id="53" idx="3"/>
          </p:cNvCxnSpPr>
          <p:nvPr/>
        </p:nvCxnSpPr>
        <p:spPr>
          <a:xfrm flipH="1" flipV="1">
            <a:off x="9971744" y="5186800"/>
            <a:ext cx="171" cy="756053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E325103-004E-6B48-A50F-40450A570A72}"/>
              </a:ext>
            </a:extLst>
          </p:cNvPr>
          <p:cNvSpPr/>
          <p:nvPr/>
        </p:nvSpPr>
        <p:spPr>
          <a:xfrm>
            <a:off x="1677955" y="3992200"/>
            <a:ext cx="2049408" cy="1030171"/>
          </a:xfrm>
          <a:prstGeom prst="roundRect">
            <a:avLst/>
          </a:prstGeom>
          <a:solidFill>
            <a:schemeClr val="accent5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OVS Bridge</a:t>
            </a:r>
          </a:p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br0 (</a:t>
            </a:r>
            <a:r>
              <a:rPr lang="en-US" sz="2400" dirty="0" err="1">
                <a:solidFill>
                  <a:sysClr val="windowText" lastClr="000000"/>
                </a:solidFill>
              </a:rPr>
              <a:t>bpf</a:t>
            </a:r>
            <a:r>
              <a:rPr lang="en-US" sz="2400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54CE53B-CE8B-6C46-B182-490E920446EA}"/>
              </a:ext>
            </a:extLst>
          </p:cNvPr>
          <p:cNvSpPr/>
          <p:nvPr/>
        </p:nvSpPr>
        <p:spPr>
          <a:xfrm>
            <a:off x="4677155" y="577336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eth0</a:t>
            </a:r>
          </a:p>
        </p:txBody>
      </p:sp>
      <p:sp>
        <p:nvSpPr>
          <p:cNvPr id="50" name="Round Same Side Corner Rectangle 49">
            <a:extLst>
              <a:ext uri="{FF2B5EF4-FFF2-40B4-BE49-F238E27FC236}">
                <a16:creationId xmlns:a16="http://schemas.microsoft.com/office/drawing/2014/main" id="{56EEC0BD-2F29-C143-B54D-1BED88FBAAAA}"/>
              </a:ext>
            </a:extLst>
          </p:cNvPr>
          <p:cNvSpPr/>
          <p:nvPr/>
        </p:nvSpPr>
        <p:spPr>
          <a:xfrm rot="10800000">
            <a:off x="9808089" y="4292419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CB6D19F7-38A3-7B46-92DC-9380FABE9E45}"/>
              </a:ext>
            </a:extLst>
          </p:cNvPr>
          <p:cNvSpPr/>
          <p:nvPr/>
        </p:nvSpPr>
        <p:spPr>
          <a:xfrm>
            <a:off x="9466231" y="3182936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tap1</a:t>
            </a:r>
          </a:p>
        </p:txBody>
      </p:sp>
      <p:sp>
        <p:nvSpPr>
          <p:cNvPr id="52" name="Round Same Side Corner Rectangle 51">
            <a:extLst>
              <a:ext uri="{FF2B5EF4-FFF2-40B4-BE49-F238E27FC236}">
                <a16:creationId xmlns:a16="http://schemas.microsoft.com/office/drawing/2014/main" id="{C00B14AC-A101-214A-8F28-85E83E850FB4}"/>
              </a:ext>
            </a:extLst>
          </p:cNvPr>
          <p:cNvSpPr/>
          <p:nvPr/>
        </p:nvSpPr>
        <p:spPr>
          <a:xfrm rot="10800000">
            <a:off x="9808088" y="359224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 Same Side Corner Rectangle 52">
            <a:extLst>
              <a:ext uri="{FF2B5EF4-FFF2-40B4-BE49-F238E27FC236}">
                <a16:creationId xmlns:a16="http://schemas.microsoft.com/office/drawing/2014/main" id="{D36066F3-58A5-8E40-8548-E47C952B509D}"/>
              </a:ext>
            </a:extLst>
          </p:cNvPr>
          <p:cNvSpPr/>
          <p:nvPr/>
        </p:nvSpPr>
        <p:spPr>
          <a:xfrm rot="10800000">
            <a:off x="9808089" y="497193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9CE1ECD5-06E5-1A41-86D6-75C8AC4F58A6}"/>
              </a:ext>
            </a:extLst>
          </p:cNvPr>
          <p:cNvCxnSpPr>
            <a:cxnSpLocks/>
            <a:stCxn id="50" idx="1"/>
            <a:endCxn id="52" idx="3"/>
          </p:cNvCxnSpPr>
          <p:nvPr/>
        </p:nvCxnSpPr>
        <p:spPr>
          <a:xfrm rot="16200000" flipV="1">
            <a:off x="9729090" y="4049764"/>
            <a:ext cx="485309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05A66F7-0EFF-EB43-A996-BDE7AC664E65}"/>
              </a:ext>
            </a:extLst>
          </p:cNvPr>
          <p:cNvSpPr txBox="1"/>
          <p:nvPr/>
        </p:nvSpPr>
        <p:spPr>
          <a:xfrm>
            <a:off x="10119093" y="270777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35E741-03F6-A54D-8E3C-1832713E5192}"/>
              </a:ext>
            </a:extLst>
          </p:cNvPr>
          <p:cNvSpPr txBox="1"/>
          <p:nvPr/>
        </p:nvSpPr>
        <p:spPr>
          <a:xfrm>
            <a:off x="914387" y="6026832"/>
            <a:ext cx="1139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Local host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6F536CA-BEF8-5B49-BE4A-6391D2E388FD}"/>
              </a:ext>
            </a:extLst>
          </p:cNvPr>
          <p:cNvSpPr/>
          <p:nvPr/>
        </p:nvSpPr>
        <p:spPr>
          <a:xfrm>
            <a:off x="4677155" y="2958454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tap0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D57513D-3A1B-0448-9AAB-8F09B7682778}"/>
              </a:ext>
            </a:extLst>
          </p:cNvPr>
          <p:cNvSpPr/>
          <p:nvPr/>
        </p:nvSpPr>
        <p:spPr>
          <a:xfrm>
            <a:off x="6096000" y="4458218"/>
            <a:ext cx="1215850" cy="570147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gre0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0EB240-9DB1-9346-B12E-FA947694E2E2}"/>
              </a:ext>
            </a:extLst>
          </p:cNvPr>
          <p:cNvSpPr/>
          <p:nvPr/>
        </p:nvSpPr>
        <p:spPr>
          <a:xfrm>
            <a:off x="3569687" y="476453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D652D0C-DDFB-514E-A4EC-DE76BE44A165}"/>
              </a:ext>
            </a:extLst>
          </p:cNvPr>
          <p:cNvSpPr/>
          <p:nvPr/>
        </p:nvSpPr>
        <p:spPr>
          <a:xfrm>
            <a:off x="1303666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C3B42D-A373-3F4A-AB42-C060917520D0}"/>
              </a:ext>
            </a:extLst>
          </p:cNvPr>
          <p:cNvSpPr/>
          <p:nvPr/>
        </p:nvSpPr>
        <p:spPr>
          <a:xfrm>
            <a:off x="4205475" y="595630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9981A87-1433-B040-93EE-6193BBB0DF2A}"/>
              </a:ext>
            </a:extLst>
          </p:cNvPr>
          <p:cNvSpPr/>
          <p:nvPr/>
        </p:nvSpPr>
        <p:spPr>
          <a:xfrm>
            <a:off x="5643371" y="4762939"/>
            <a:ext cx="561600" cy="272453"/>
          </a:xfrm>
          <a:prstGeom prst="rect">
            <a:avLst/>
          </a:prstGeom>
          <a:solidFill>
            <a:srgbClr val="FF000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F0135B4-A259-CA42-9852-E79936DF1F1C}"/>
              </a:ext>
            </a:extLst>
          </p:cNvPr>
          <p:cNvSpPr/>
          <p:nvPr/>
        </p:nvSpPr>
        <p:spPr>
          <a:xfrm>
            <a:off x="5567162" y="3178146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2765C9B-0E32-8045-937A-AF7B8F415B15}"/>
              </a:ext>
            </a:extLst>
          </p:cNvPr>
          <p:cNvSpPr/>
          <p:nvPr/>
        </p:nvSpPr>
        <p:spPr>
          <a:xfrm>
            <a:off x="4225798" y="3178145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9CAAC50-C0FE-324C-AFD0-17A132356B19}"/>
              </a:ext>
            </a:extLst>
          </p:cNvPr>
          <p:cNvSpPr/>
          <p:nvPr/>
        </p:nvSpPr>
        <p:spPr>
          <a:xfrm>
            <a:off x="5574111" y="595630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D7D1F61-D229-054F-9604-5E630B2F6285}"/>
              </a:ext>
            </a:extLst>
          </p:cNvPr>
          <p:cNvSpPr/>
          <p:nvPr/>
        </p:nvSpPr>
        <p:spPr>
          <a:xfrm>
            <a:off x="7185008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1D4B3C-1B79-5C48-9A8D-64CD6E8FC04F}"/>
              </a:ext>
            </a:extLst>
          </p:cNvPr>
          <p:cNvSpPr txBox="1"/>
          <p:nvPr/>
        </p:nvSpPr>
        <p:spPr>
          <a:xfrm>
            <a:off x="5643920" y="2193759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10.1.1.100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24DDD3E-1982-0C4E-8E66-6DAB18AF310B}"/>
              </a:ext>
            </a:extLst>
          </p:cNvPr>
          <p:cNvSpPr txBox="1"/>
          <p:nvPr/>
        </p:nvSpPr>
        <p:spPr>
          <a:xfrm>
            <a:off x="5978261" y="5051872"/>
            <a:ext cx="2645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 172.13.1.1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5FE7A2-79DD-1243-8F4A-46F21F288CE8}"/>
              </a:ext>
            </a:extLst>
          </p:cNvPr>
          <p:cNvSpPr txBox="1"/>
          <p:nvPr/>
        </p:nvSpPr>
        <p:spPr>
          <a:xfrm>
            <a:off x="2215879" y="5073141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172.13.1.100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66EEB8B8-94B9-E14A-9B1D-7D88B820393A}"/>
              </a:ext>
            </a:extLst>
          </p:cNvPr>
          <p:cNvSpPr/>
          <p:nvPr/>
        </p:nvSpPr>
        <p:spPr>
          <a:xfrm>
            <a:off x="4677155" y="2072087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VM0</a:t>
            </a:r>
          </a:p>
        </p:txBody>
      </p:sp>
      <p:sp>
        <p:nvSpPr>
          <p:cNvPr id="81" name="Round Same Side Corner Rectangle 80">
            <a:extLst>
              <a:ext uri="{FF2B5EF4-FFF2-40B4-BE49-F238E27FC236}">
                <a16:creationId xmlns:a16="http://schemas.microsoft.com/office/drawing/2014/main" id="{BBB00B68-FC21-8A42-A108-98086AD45B98}"/>
              </a:ext>
            </a:extLst>
          </p:cNvPr>
          <p:cNvSpPr/>
          <p:nvPr/>
        </p:nvSpPr>
        <p:spPr>
          <a:xfrm rot="10800000">
            <a:off x="5018192" y="2461299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F6BD932B-1241-2E4B-9D9C-55A0E7943270}"/>
              </a:ext>
            </a:extLst>
          </p:cNvPr>
          <p:cNvSpPr/>
          <p:nvPr/>
        </p:nvSpPr>
        <p:spPr>
          <a:xfrm>
            <a:off x="9453705" y="2237929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VM1</a:t>
            </a:r>
          </a:p>
        </p:txBody>
      </p:sp>
      <p:sp>
        <p:nvSpPr>
          <p:cNvPr id="83" name="Round Same Side Corner Rectangle 82">
            <a:extLst>
              <a:ext uri="{FF2B5EF4-FFF2-40B4-BE49-F238E27FC236}">
                <a16:creationId xmlns:a16="http://schemas.microsoft.com/office/drawing/2014/main" id="{8A177A84-F21E-E249-9BB0-1A37BFA47405}"/>
              </a:ext>
            </a:extLst>
          </p:cNvPr>
          <p:cNvSpPr/>
          <p:nvPr/>
        </p:nvSpPr>
        <p:spPr>
          <a:xfrm rot="10800000">
            <a:off x="9794742" y="2627141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2774DE-0D84-FA4E-8EB5-2097E2BB1A54}"/>
              </a:ext>
            </a:extLst>
          </p:cNvPr>
          <p:cNvCxnSpPr>
            <a:stCxn id="83" idx="3"/>
            <a:endCxn id="51" idx="0"/>
          </p:cNvCxnSpPr>
          <p:nvPr/>
        </p:nvCxnSpPr>
        <p:spPr>
          <a:xfrm>
            <a:off x="9963749" y="2865614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79F28461-2DD8-EC4E-BA5E-8BB716BC3746}"/>
              </a:ext>
            </a:extLst>
          </p:cNvPr>
          <p:cNvCxnSpPr/>
          <p:nvPr/>
        </p:nvCxnSpPr>
        <p:spPr>
          <a:xfrm>
            <a:off x="5182668" y="2641490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E5DFC124-4DE4-5F4E-9EF2-8F42CFAF79F2}"/>
              </a:ext>
            </a:extLst>
          </p:cNvPr>
          <p:cNvSpPr/>
          <p:nvPr/>
        </p:nvSpPr>
        <p:spPr>
          <a:xfrm>
            <a:off x="9466231" y="594285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eth1</a:t>
            </a:r>
          </a:p>
        </p:txBody>
      </p:sp>
      <p:sp>
        <p:nvSpPr>
          <p:cNvPr id="101" name="Round Same Side Corner Rectangle 100">
            <a:extLst>
              <a:ext uri="{FF2B5EF4-FFF2-40B4-BE49-F238E27FC236}">
                <a16:creationId xmlns:a16="http://schemas.microsoft.com/office/drawing/2014/main" id="{72334926-8058-AA43-A6CC-F03D6D58577C}"/>
              </a:ext>
            </a:extLst>
          </p:cNvPr>
          <p:cNvSpPr/>
          <p:nvPr/>
        </p:nvSpPr>
        <p:spPr>
          <a:xfrm rot="10800000">
            <a:off x="9750677" y="6301357"/>
            <a:ext cx="404105" cy="322288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275F7B1-E61C-8F4C-B91B-AE2C74672517}"/>
              </a:ext>
            </a:extLst>
          </p:cNvPr>
          <p:cNvSpPr txBox="1"/>
          <p:nvPr/>
        </p:nvSpPr>
        <p:spPr>
          <a:xfrm>
            <a:off x="8915878" y="1764195"/>
            <a:ext cx="2433757" cy="369332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① # ping 10.1.1.100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AE15712-FDF4-F149-B1A5-8501B7C7E9CD}"/>
              </a:ext>
            </a:extLst>
          </p:cNvPr>
          <p:cNvSpPr txBox="1"/>
          <p:nvPr/>
        </p:nvSpPr>
        <p:spPr>
          <a:xfrm>
            <a:off x="1007153" y="5573755"/>
            <a:ext cx="2963736" cy="120032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④ </a:t>
            </a:r>
            <a:r>
              <a:rPr lang="en-US" b="1" dirty="0" err="1"/>
              <a:t>in_port</a:t>
            </a:r>
            <a:r>
              <a:rPr lang="en-US" b="1" dirty="0"/>
              <a:t>(eth0),</a:t>
            </a:r>
            <a:r>
              <a:rPr lang="en-US" b="1" dirty="0" err="1"/>
              <a:t>ip</a:t>
            </a:r>
            <a:r>
              <a:rPr lang="en-US" b="1" dirty="0"/>
              <a:t>(</a:t>
            </a:r>
            <a:r>
              <a:rPr lang="en-US" b="1" dirty="0" err="1"/>
              <a:t>src</a:t>
            </a:r>
            <a:r>
              <a:rPr lang="en-US" b="1" dirty="0"/>
              <a:t>=172.31.1.1,dst=172.31.1.100,proto=GRE),actions=output(br0)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60778C7-D11B-6F40-8DAC-7D0D1931EBA2}"/>
              </a:ext>
            </a:extLst>
          </p:cNvPr>
          <p:cNvSpPr txBox="1"/>
          <p:nvPr/>
        </p:nvSpPr>
        <p:spPr>
          <a:xfrm>
            <a:off x="5163168" y="3677735"/>
            <a:ext cx="2760861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⑤ Linux </a:t>
            </a:r>
            <a:r>
              <a:rPr lang="en-US" b="1" dirty="0" err="1"/>
              <a:t>decaps</a:t>
            </a:r>
            <a:r>
              <a:rPr lang="en-US" b="1" dirty="0"/>
              <a:t> and delivers packets to gre0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BDB73DE-8670-1E47-B7AE-E4F5730D5CB7}"/>
              </a:ext>
            </a:extLst>
          </p:cNvPr>
          <p:cNvSpPr txBox="1"/>
          <p:nvPr/>
        </p:nvSpPr>
        <p:spPr>
          <a:xfrm>
            <a:off x="993561" y="2361598"/>
            <a:ext cx="3044581" cy="1200329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⑥ </a:t>
            </a:r>
            <a:r>
              <a:rPr lang="en-US" b="1" dirty="0" err="1"/>
              <a:t>in_port</a:t>
            </a:r>
            <a:r>
              <a:rPr lang="en-US" b="1" dirty="0"/>
              <a:t>(gre0), tunnel(</a:t>
            </a:r>
            <a:r>
              <a:rPr lang="en-US" b="1" dirty="0" err="1"/>
              <a:t>src</a:t>
            </a:r>
            <a:r>
              <a:rPr lang="en-US" b="1" dirty="0"/>
              <a:t>=172.31.1.1), </a:t>
            </a:r>
            <a:r>
              <a:rPr lang="en-US" b="1" dirty="0" err="1"/>
              <a:t>icmp</a:t>
            </a:r>
            <a:r>
              <a:rPr lang="en-US" b="1" dirty="0"/>
              <a:t>(</a:t>
            </a:r>
            <a:r>
              <a:rPr lang="en-US" b="1" dirty="0" err="1"/>
              <a:t>src</a:t>
            </a:r>
            <a:r>
              <a:rPr lang="en-US" b="1" dirty="0"/>
              <a:t>=10.1.1.1,dst=10.1.1.100),actions=output(tap0)</a:t>
            </a:r>
          </a:p>
        </p:txBody>
      </p: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67B267A8-9F93-7B4D-BA0E-56FDEEB52BE2}"/>
              </a:ext>
            </a:extLst>
          </p:cNvPr>
          <p:cNvCxnSpPr/>
          <p:nvPr/>
        </p:nvCxnSpPr>
        <p:spPr>
          <a:xfrm rot="16200000" flipV="1">
            <a:off x="2575713" y="4045745"/>
            <a:ext cx="919317" cy="2901809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id="{CB0E7801-7919-A04E-BCDB-511D2C1F6368}"/>
              </a:ext>
            </a:extLst>
          </p:cNvPr>
          <p:cNvCxnSpPr/>
          <p:nvPr/>
        </p:nvCxnSpPr>
        <p:spPr>
          <a:xfrm>
            <a:off x="3727363" y="4507286"/>
            <a:ext cx="1916008" cy="391880"/>
          </a:xfrm>
          <a:prstGeom prst="bentConnector3">
            <a:avLst/>
          </a:prstGeom>
          <a:ln w="190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>
            <a:extLst>
              <a:ext uri="{FF2B5EF4-FFF2-40B4-BE49-F238E27FC236}">
                <a16:creationId xmlns:a16="http://schemas.microsoft.com/office/drawing/2014/main" id="{44FF9AEA-6E4D-5648-B406-F546E464F9D7}"/>
              </a:ext>
            </a:extLst>
          </p:cNvPr>
          <p:cNvCxnSpPr>
            <a:cxnSpLocks/>
          </p:cNvCxnSpPr>
          <p:nvPr/>
        </p:nvCxnSpPr>
        <p:spPr>
          <a:xfrm rot="16200000" flipV="1">
            <a:off x="4559215" y="3397982"/>
            <a:ext cx="1312341" cy="1417573"/>
          </a:xfrm>
          <a:prstGeom prst="bentConnector3">
            <a:avLst>
              <a:gd name="adj1" fmla="val 27093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F1F96E39-D0DA-0449-8956-9FD7D892A5FD}"/>
              </a:ext>
            </a:extLst>
          </p:cNvPr>
          <p:cNvSpPr txBox="1"/>
          <p:nvPr/>
        </p:nvSpPr>
        <p:spPr>
          <a:xfrm>
            <a:off x="3843355" y="5191809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④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B14FD48-1E7C-7C45-A0EE-214BCFA1C586}"/>
              </a:ext>
            </a:extLst>
          </p:cNvPr>
          <p:cNvSpPr txBox="1"/>
          <p:nvPr/>
        </p:nvSpPr>
        <p:spPr>
          <a:xfrm>
            <a:off x="4896264" y="4591437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⑤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5148397-7BA3-9847-B49E-72EDD85094DB}"/>
              </a:ext>
            </a:extLst>
          </p:cNvPr>
          <p:cNvSpPr txBox="1"/>
          <p:nvPr/>
        </p:nvSpPr>
        <p:spPr>
          <a:xfrm>
            <a:off x="4136844" y="3918118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⑥</a:t>
            </a:r>
          </a:p>
        </p:txBody>
      </p:sp>
      <p:cxnSp>
        <p:nvCxnSpPr>
          <p:cNvPr id="79" name="Elbow Connector 78">
            <a:extLst>
              <a:ext uri="{FF2B5EF4-FFF2-40B4-BE49-F238E27FC236}">
                <a16:creationId xmlns:a16="http://schemas.microsoft.com/office/drawing/2014/main" id="{869A3CB6-BE59-2740-ADE2-CEDDBDBBA919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90411" y="3861326"/>
            <a:ext cx="58183" cy="5466454"/>
          </a:xfrm>
          <a:prstGeom prst="bentConnector3">
            <a:avLst>
              <a:gd name="adj1" fmla="val 385255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8330BE63-7266-534D-855B-9E9B082641CA}"/>
              </a:ext>
            </a:extLst>
          </p:cNvPr>
          <p:cNvSpPr txBox="1"/>
          <p:nvPr/>
        </p:nvSpPr>
        <p:spPr>
          <a:xfrm>
            <a:off x="10371518" y="3683599"/>
            <a:ext cx="1691659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② GRE </a:t>
            </a:r>
            <a:r>
              <a:rPr lang="en-US" b="1" dirty="0" err="1"/>
              <a:t>encaps</a:t>
            </a:r>
            <a:r>
              <a:rPr lang="en-US" b="1" dirty="0"/>
              <a:t> </a:t>
            </a:r>
            <a:r>
              <a:rPr lang="en-US" b="1" dirty="0" err="1"/>
              <a:t>icmp</a:t>
            </a:r>
            <a:r>
              <a:rPr lang="en-US" b="1" dirty="0"/>
              <a:t> packet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A5651D8-1B0C-6A42-B967-8135BF18DE7E}"/>
              </a:ext>
            </a:extLst>
          </p:cNvPr>
          <p:cNvSpPr txBox="1"/>
          <p:nvPr/>
        </p:nvSpPr>
        <p:spPr>
          <a:xfrm>
            <a:off x="8237494" y="5205760"/>
            <a:ext cx="1118101" cy="1477328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③ Linux sends packet through eth</a:t>
            </a:r>
          </a:p>
        </p:txBody>
      </p:sp>
    </p:spTree>
    <p:extLst>
      <p:ext uri="{BB962C8B-B14F-4D97-AF65-F5344CB8AC3E}">
        <p14:creationId xmlns:p14="http://schemas.microsoft.com/office/powerpoint/2010/main" val="2965757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1767-F840-0E41-BAC4-CEB6242D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Receive (5)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E3E031-3B9D-0E44-B591-EB7638AD99E6}"/>
              </a:ext>
            </a:extLst>
          </p:cNvPr>
          <p:cNvSpPr/>
          <p:nvPr/>
        </p:nvSpPr>
        <p:spPr>
          <a:xfrm>
            <a:off x="2144490" y="4685017"/>
            <a:ext cx="1855940" cy="826718"/>
          </a:xfrm>
          <a:prstGeom prst="roundRect">
            <a:avLst/>
          </a:prstGeom>
          <a:solidFill>
            <a:schemeClr val="accent6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</a:rPr>
              <a:t>br</a:t>
            </a:r>
            <a:r>
              <a:rPr lang="en-US" sz="2400" dirty="0">
                <a:solidFill>
                  <a:sysClr val="windowText" lastClr="000000"/>
                </a:solidFill>
              </a:rPr>
              <a:t>-underlay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2B72A-87C1-F747-812A-7D4FADA67C75}"/>
              </a:ext>
            </a:extLst>
          </p:cNvPr>
          <p:cNvSpPr/>
          <p:nvPr/>
        </p:nvSpPr>
        <p:spPr>
          <a:xfrm>
            <a:off x="838200" y="1851831"/>
            <a:ext cx="7257022" cy="4555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AB9928-E908-A14A-AF61-7467ABAA6CA8}"/>
              </a:ext>
            </a:extLst>
          </p:cNvPr>
          <p:cNvSpPr/>
          <p:nvPr/>
        </p:nvSpPr>
        <p:spPr>
          <a:xfrm>
            <a:off x="8444439" y="1848530"/>
            <a:ext cx="3100370" cy="4555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41008751-B9F0-494C-96F4-558F47D3F4DE}"/>
              </a:ext>
            </a:extLst>
          </p:cNvPr>
          <p:cNvSpPr/>
          <p:nvPr/>
        </p:nvSpPr>
        <p:spPr>
          <a:xfrm rot="10800000">
            <a:off x="4284223" y="6243174"/>
            <a:ext cx="404105" cy="32228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A710FB-1D80-294E-A08F-A0E6BE59989C}"/>
              </a:ext>
            </a:extLst>
          </p:cNvPr>
          <p:cNvSpPr txBox="1"/>
          <p:nvPr/>
        </p:nvSpPr>
        <p:spPr>
          <a:xfrm>
            <a:off x="10477257" y="5993580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431EC46-E9C3-404B-BA63-18017672B80A}"/>
              </a:ext>
            </a:extLst>
          </p:cNvPr>
          <p:cNvSpPr/>
          <p:nvPr/>
        </p:nvSpPr>
        <p:spPr>
          <a:xfrm>
            <a:off x="9050857" y="4396629"/>
            <a:ext cx="1803747" cy="672971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GRE tunnel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1A0568-C414-B744-9917-2F436A881A6E}"/>
              </a:ext>
            </a:extLst>
          </p:cNvPr>
          <p:cNvSpPr txBox="1"/>
          <p:nvPr/>
        </p:nvSpPr>
        <p:spPr>
          <a:xfrm>
            <a:off x="10082551" y="5085640"/>
            <a:ext cx="2269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</a:t>
            </a:r>
          </a:p>
          <a:p>
            <a:r>
              <a:rPr lang="en-US" sz="1400" b="1" dirty="0"/>
              <a:t>172.13.1.100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F64375-179E-454A-9D75-B2FA9DC87C32}"/>
              </a:ext>
            </a:extLst>
          </p:cNvPr>
          <p:cNvCxnSpPr>
            <a:cxnSpLocks/>
            <a:stCxn id="100" idx="0"/>
            <a:endCxn id="53" idx="3"/>
          </p:cNvCxnSpPr>
          <p:nvPr/>
        </p:nvCxnSpPr>
        <p:spPr>
          <a:xfrm flipH="1" flipV="1">
            <a:off x="9971744" y="5186800"/>
            <a:ext cx="171" cy="756053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E325103-004E-6B48-A50F-40450A570A72}"/>
              </a:ext>
            </a:extLst>
          </p:cNvPr>
          <p:cNvSpPr/>
          <p:nvPr/>
        </p:nvSpPr>
        <p:spPr>
          <a:xfrm>
            <a:off x="1677955" y="3992200"/>
            <a:ext cx="2049408" cy="1030171"/>
          </a:xfrm>
          <a:prstGeom prst="roundRect">
            <a:avLst/>
          </a:prstGeom>
          <a:solidFill>
            <a:schemeClr val="accent5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OVS Bridge</a:t>
            </a:r>
          </a:p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br0 (</a:t>
            </a:r>
            <a:r>
              <a:rPr lang="en-US" sz="2400" dirty="0" err="1">
                <a:solidFill>
                  <a:sysClr val="windowText" lastClr="000000"/>
                </a:solidFill>
              </a:rPr>
              <a:t>bpf</a:t>
            </a:r>
            <a:r>
              <a:rPr lang="en-US" sz="2400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54CE53B-CE8B-6C46-B182-490E920446EA}"/>
              </a:ext>
            </a:extLst>
          </p:cNvPr>
          <p:cNvSpPr/>
          <p:nvPr/>
        </p:nvSpPr>
        <p:spPr>
          <a:xfrm>
            <a:off x="4677155" y="577336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eth0</a:t>
            </a:r>
          </a:p>
        </p:txBody>
      </p:sp>
      <p:sp>
        <p:nvSpPr>
          <p:cNvPr id="50" name="Round Same Side Corner Rectangle 49">
            <a:extLst>
              <a:ext uri="{FF2B5EF4-FFF2-40B4-BE49-F238E27FC236}">
                <a16:creationId xmlns:a16="http://schemas.microsoft.com/office/drawing/2014/main" id="{56EEC0BD-2F29-C143-B54D-1BED88FBAAAA}"/>
              </a:ext>
            </a:extLst>
          </p:cNvPr>
          <p:cNvSpPr/>
          <p:nvPr/>
        </p:nvSpPr>
        <p:spPr>
          <a:xfrm rot="10800000">
            <a:off x="9808089" y="4292419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CB6D19F7-38A3-7B46-92DC-9380FABE9E45}"/>
              </a:ext>
            </a:extLst>
          </p:cNvPr>
          <p:cNvSpPr/>
          <p:nvPr/>
        </p:nvSpPr>
        <p:spPr>
          <a:xfrm>
            <a:off x="9466231" y="3182936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tap1</a:t>
            </a:r>
          </a:p>
        </p:txBody>
      </p:sp>
      <p:sp>
        <p:nvSpPr>
          <p:cNvPr id="52" name="Round Same Side Corner Rectangle 51">
            <a:extLst>
              <a:ext uri="{FF2B5EF4-FFF2-40B4-BE49-F238E27FC236}">
                <a16:creationId xmlns:a16="http://schemas.microsoft.com/office/drawing/2014/main" id="{C00B14AC-A101-214A-8F28-85E83E850FB4}"/>
              </a:ext>
            </a:extLst>
          </p:cNvPr>
          <p:cNvSpPr/>
          <p:nvPr/>
        </p:nvSpPr>
        <p:spPr>
          <a:xfrm rot="10800000">
            <a:off x="9808088" y="359224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 Same Side Corner Rectangle 52">
            <a:extLst>
              <a:ext uri="{FF2B5EF4-FFF2-40B4-BE49-F238E27FC236}">
                <a16:creationId xmlns:a16="http://schemas.microsoft.com/office/drawing/2014/main" id="{D36066F3-58A5-8E40-8548-E47C952B509D}"/>
              </a:ext>
            </a:extLst>
          </p:cNvPr>
          <p:cNvSpPr/>
          <p:nvPr/>
        </p:nvSpPr>
        <p:spPr>
          <a:xfrm rot="10800000">
            <a:off x="9808089" y="497193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9CE1ECD5-06E5-1A41-86D6-75C8AC4F58A6}"/>
              </a:ext>
            </a:extLst>
          </p:cNvPr>
          <p:cNvCxnSpPr>
            <a:cxnSpLocks/>
            <a:stCxn id="50" idx="1"/>
            <a:endCxn id="52" idx="3"/>
          </p:cNvCxnSpPr>
          <p:nvPr/>
        </p:nvCxnSpPr>
        <p:spPr>
          <a:xfrm rot="16200000" flipV="1">
            <a:off x="9729090" y="4049764"/>
            <a:ext cx="485309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05A66F7-0EFF-EB43-A996-BDE7AC664E65}"/>
              </a:ext>
            </a:extLst>
          </p:cNvPr>
          <p:cNvSpPr txBox="1"/>
          <p:nvPr/>
        </p:nvSpPr>
        <p:spPr>
          <a:xfrm>
            <a:off x="10119093" y="270777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35E741-03F6-A54D-8E3C-1832713E5192}"/>
              </a:ext>
            </a:extLst>
          </p:cNvPr>
          <p:cNvSpPr txBox="1"/>
          <p:nvPr/>
        </p:nvSpPr>
        <p:spPr>
          <a:xfrm>
            <a:off x="914387" y="6026832"/>
            <a:ext cx="1139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Local host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6F536CA-BEF8-5B49-BE4A-6391D2E388FD}"/>
              </a:ext>
            </a:extLst>
          </p:cNvPr>
          <p:cNvSpPr/>
          <p:nvPr/>
        </p:nvSpPr>
        <p:spPr>
          <a:xfrm>
            <a:off x="4677155" y="2958454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tap0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D57513D-3A1B-0448-9AAB-8F09B7682778}"/>
              </a:ext>
            </a:extLst>
          </p:cNvPr>
          <p:cNvSpPr/>
          <p:nvPr/>
        </p:nvSpPr>
        <p:spPr>
          <a:xfrm>
            <a:off x="6096000" y="4458218"/>
            <a:ext cx="1215850" cy="570147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gre0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0EB240-9DB1-9346-B12E-FA947694E2E2}"/>
              </a:ext>
            </a:extLst>
          </p:cNvPr>
          <p:cNvSpPr/>
          <p:nvPr/>
        </p:nvSpPr>
        <p:spPr>
          <a:xfrm>
            <a:off x="3569687" y="476453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D652D0C-DDFB-514E-A4EC-DE76BE44A165}"/>
              </a:ext>
            </a:extLst>
          </p:cNvPr>
          <p:cNvSpPr/>
          <p:nvPr/>
        </p:nvSpPr>
        <p:spPr>
          <a:xfrm>
            <a:off x="1303666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C3B42D-A373-3F4A-AB42-C060917520D0}"/>
              </a:ext>
            </a:extLst>
          </p:cNvPr>
          <p:cNvSpPr/>
          <p:nvPr/>
        </p:nvSpPr>
        <p:spPr>
          <a:xfrm>
            <a:off x="4205475" y="595630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9981A87-1433-B040-93EE-6193BBB0DF2A}"/>
              </a:ext>
            </a:extLst>
          </p:cNvPr>
          <p:cNvSpPr/>
          <p:nvPr/>
        </p:nvSpPr>
        <p:spPr>
          <a:xfrm>
            <a:off x="5643371" y="4762939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F0135B4-A259-CA42-9852-E79936DF1F1C}"/>
              </a:ext>
            </a:extLst>
          </p:cNvPr>
          <p:cNvSpPr/>
          <p:nvPr/>
        </p:nvSpPr>
        <p:spPr>
          <a:xfrm>
            <a:off x="5567162" y="3178146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2765C9B-0E32-8045-937A-AF7B8F415B15}"/>
              </a:ext>
            </a:extLst>
          </p:cNvPr>
          <p:cNvSpPr/>
          <p:nvPr/>
        </p:nvSpPr>
        <p:spPr>
          <a:xfrm>
            <a:off x="4225798" y="3178145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9CAAC50-C0FE-324C-AFD0-17A132356B19}"/>
              </a:ext>
            </a:extLst>
          </p:cNvPr>
          <p:cNvSpPr/>
          <p:nvPr/>
        </p:nvSpPr>
        <p:spPr>
          <a:xfrm>
            <a:off x="5574111" y="595630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D7D1F61-D229-054F-9604-5E630B2F6285}"/>
              </a:ext>
            </a:extLst>
          </p:cNvPr>
          <p:cNvSpPr/>
          <p:nvPr/>
        </p:nvSpPr>
        <p:spPr>
          <a:xfrm>
            <a:off x="7185008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1D4B3C-1B79-5C48-9A8D-64CD6E8FC04F}"/>
              </a:ext>
            </a:extLst>
          </p:cNvPr>
          <p:cNvSpPr txBox="1"/>
          <p:nvPr/>
        </p:nvSpPr>
        <p:spPr>
          <a:xfrm>
            <a:off x="5643920" y="2193759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10.1.1.100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24DDD3E-1982-0C4E-8E66-6DAB18AF310B}"/>
              </a:ext>
            </a:extLst>
          </p:cNvPr>
          <p:cNvSpPr txBox="1"/>
          <p:nvPr/>
        </p:nvSpPr>
        <p:spPr>
          <a:xfrm>
            <a:off x="5978261" y="5051872"/>
            <a:ext cx="2645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 172.13.1.1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5FE7A2-79DD-1243-8F4A-46F21F288CE8}"/>
              </a:ext>
            </a:extLst>
          </p:cNvPr>
          <p:cNvSpPr txBox="1"/>
          <p:nvPr/>
        </p:nvSpPr>
        <p:spPr>
          <a:xfrm>
            <a:off x="2215879" y="5073141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172.13.1.100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66EEB8B8-94B9-E14A-9B1D-7D88B820393A}"/>
              </a:ext>
            </a:extLst>
          </p:cNvPr>
          <p:cNvSpPr/>
          <p:nvPr/>
        </p:nvSpPr>
        <p:spPr>
          <a:xfrm>
            <a:off x="4677155" y="2072087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VM0</a:t>
            </a:r>
          </a:p>
        </p:txBody>
      </p:sp>
      <p:sp>
        <p:nvSpPr>
          <p:cNvPr id="81" name="Round Same Side Corner Rectangle 80">
            <a:extLst>
              <a:ext uri="{FF2B5EF4-FFF2-40B4-BE49-F238E27FC236}">
                <a16:creationId xmlns:a16="http://schemas.microsoft.com/office/drawing/2014/main" id="{BBB00B68-FC21-8A42-A108-98086AD45B98}"/>
              </a:ext>
            </a:extLst>
          </p:cNvPr>
          <p:cNvSpPr/>
          <p:nvPr/>
        </p:nvSpPr>
        <p:spPr>
          <a:xfrm rot="10800000">
            <a:off x="5018192" y="2461299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F6BD932B-1241-2E4B-9D9C-55A0E7943270}"/>
              </a:ext>
            </a:extLst>
          </p:cNvPr>
          <p:cNvSpPr/>
          <p:nvPr/>
        </p:nvSpPr>
        <p:spPr>
          <a:xfrm>
            <a:off x="9453705" y="2237929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VM1</a:t>
            </a:r>
          </a:p>
        </p:txBody>
      </p:sp>
      <p:sp>
        <p:nvSpPr>
          <p:cNvPr id="83" name="Round Same Side Corner Rectangle 82">
            <a:extLst>
              <a:ext uri="{FF2B5EF4-FFF2-40B4-BE49-F238E27FC236}">
                <a16:creationId xmlns:a16="http://schemas.microsoft.com/office/drawing/2014/main" id="{8A177A84-F21E-E249-9BB0-1A37BFA47405}"/>
              </a:ext>
            </a:extLst>
          </p:cNvPr>
          <p:cNvSpPr/>
          <p:nvPr/>
        </p:nvSpPr>
        <p:spPr>
          <a:xfrm rot="10800000">
            <a:off x="9794742" y="2627141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2774DE-0D84-FA4E-8EB5-2097E2BB1A54}"/>
              </a:ext>
            </a:extLst>
          </p:cNvPr>
          <p:cNvCxnSpPr>
            <a:stCxn id="83" idx="3"/>
            <a:endCxn id="51" idx="0"/>
          </p:cNvCxnSpPr>
          <p:nvPr/>
        </p:nvCxnSpPr>
        <p:spPr>
          <a:xfrm>
            <a:off x="9963749" y="2865614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E5DFC124-4DE4-5F4E-9EF2-8F42CFAF79F2}"/>
              </a:ext>
            </a:extLst>
          </p:cNvPr>
          <p:cNvSpPr/>
          <p:nvPr/>
        </p:nvSpPr>
        <p:spPr>
          <a:xfrm>
            <a:off x="9466231" y="594285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eth1</a:t>
            </a:r>
          </a:p>
        </p:txBody>
      </p:sp>
      <p:sp>
        <p:nvSpPr>
          <p:cNvPr id="101" name="Round Same Side Corner Rectangle 100">
            <a:extLst>
              <a:ext uri="{FF2B5EF4-FFF2-40B4-BE49-F238E27FC236}">
                <a16:creationId xmlns:a16="http://schemas.microsoft.com/office/drawing/2014/main" id="{72334926-8058-AA43-A6CC-F03D6D58577C}"/>
              </a:ext>
            </a:extLst>
          </p:cNvPr>
          <p:cNvSpPr/>
          <p:nvPr/>
        </p:nvSpPr>
        <p:spPr>
          <a:xfrm rot="10800000">
            <a:off x="9750677" y="6301357"/>
            <a:ext cx="404105" cy="322288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275F7B1-E61C-8F4C-B91B-AE2C74672517}"/>
              </a:ext>
            </a:extLst>
          </p:cNvPr>
          <p:cNvSpPr txBox="1"/>
          <p:nvPr/>
        </p:nvSpPr>
        <p:spPr>
          <a:xfrm>
            <a:off x="8915878" y="1764195"/>
            <a:ext cx="2433757" cy="369332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① # ping 10.1.1.100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AE15712-FDF4-F149-B1A5-8501B7C7E9CD}"/>
              </a:ext>
            </a:extLst>
          </p:cNvPr>
          <p:cNvSpPr txBox="1"/>
          <p:nvPr/>
        </p:nvSpPr>
        <p:spPr>
          <a:xfrm>
            <a:off x="1007153" y="5573755"/>
            <a:ext cx="2963736" cy="120032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④ </a:t>
            </a:r>
            <a:r>
              <a:rPr lang="en-US" b="1" dirty="0" err="1"/>
              <a:t>in_port</a:t>
            </a:r>
            <a:r>
              <a:rPr lang="en-US" b="1" dirty="0"/>
              <a:t>(eth0),</a:t>
            </a:r>
            <a:r>
              <a:rPr lang="en-US" b="1" dirty="0" err="1"/>
              <a:t>ip</a:t>
            </a:r>
            <a:r>
              <a:rPr lang="en-US" b="1" dirty="0"/>
              <a:t>(</a:t>
            </a:r>
            <a:r>
              <a:rPr lang="en-US" b="1" dirty="0" err="1"/>
              <a:t>src</a:t>
            </a:r>
            <a:r>
              <a:rPr lang="en-US" b="1" dirty="0"/>
              <a:t>=172.31.1.1,dst=172.31.1.100,proto=GRE),actions=output(br0)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60778C7-D11B-6F40-8DAC-7D0D1931EBA2}"/>
              </a:ext>
            </a:extLst>
          </p:cNvPr>
          <p:cNvSpPr txBox="1"/>
          <p:nvPr/>
        </p:nvSpPr>
        <p:spPr>
          <a:xfrm>
            <a:off x="5163168" y="3677735"/>
            <a:ext cx="2760861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⑤ Linux </a:t>
            </a:r>
            <a:r>
              <a:rPr lang="en-US" b="1" dirty="0" err="1"/>
              <a:t>decaps</a:t>
            </a:r>
            <a:r>
              <a:rPr lang="en-US" b="1" dirty="0"/>
              <a:t> and delivers packets to gre0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BDB73DE-8670-1E47-B7AE-E4F5730D5CB7}"/>
              </a:ext>
            </a:extLst>
          </p:cNvPr>
          <p:cNvSpPr txBox="1"/>
          <p:nvPr/>
        </p:nvSpPr>
        <p:spPr>
          <a:xfrm>
            <a:off x="993561" y="2361598"/>
            <a:ext cx="3044581" cy="120032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⑥ </a:t>
            </a:r>
            <a:r>
              <a:rPr lang="en-US" b="1" dirty="0" err="1"/>
              <a:t>in_port</a:t>
            </a:r>
            <a:r>
              <a:rPr lang="en-US" b="1" dirty="0"/>
              <a:t>(gre0), tunnel(</a:t>
            </a:r>
            <a:r>
              <a:rPr lang="en-US" b="1" dirty="0" err="1"/>
              <a:t>src</a:t>
            </a:r>
            <a:r>
              <a:rPr lang="en-US" b="1" dirty="0"/>
              <a:t>=172.31.1.1), </a:t>
            </a:r>
            <a:r>
              <a:rPr lang="en-US" b="1" dirty="0" err="1"/>
              <a:t>icmp</a:t>
            </a:r>
            <a:r>
              <a:rPr lang="en-US" b="1" dirty="0"/>
              <a:t>(</a:t>
            </a:r>
            <a:r>
              <a:rPr lang="en-US" b="1" dirty="0" err="1"/>
              <a:t>src</a:t>
            </a:r>
            <a:r>
              <a:rPr lang="en-US" b="1" dirty="0"/>
              <a:t>=10.1.1.1,dst=</a:t>
            </a:r>
            <a:r>
              <a:rPr lang="en-US" b="1" dirty="0">
                <a:solidFill>
                  <a:srgbClr val="FF0000"/>
                </a:solidFill>
              </a:rPr>
              <a:t>10.1.1.100)</a:t>
            </a:r>
            <a:r>
              <a:rPr lang="en-US" b="1" dirty="0"/>
              <a:t>,actions=output(tap0)</a:t>
            </a:r>
          </a:p>
        </p:txBody>
      </p: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67B267A8-9F93-7B4D-BA0E-56FDEEB52BE2}"/>
              </a:ext>
            </a:extLst>
          </p:cNvPr>
          <p:cNvCxnSpPr/>
          <p:nvPr/>
        </p:nvCxnSpPr>
        <p:spPr>
          <a:xfrm rot="16200000" flipV="1">
            <a:off x="2575713" y="4045745"/>
            <a:ext cx="919317" cy="2901809"/>
          </a:xfrm>
          <a:prstGeom prst="bentConnector3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id="{CB0E7801-7919-A04E-BCDB-511D2C1F6368}"/>
              </a:ext>
            </a:extLst>
          </p:cNvPr>
          <p:cNvCxnSpPr/>
          <p:nvPr/>
        </p:nvCxnSpPr>
        <p:spPr>
          <a:xfrm>
            <a:off x="3727363" y="4507286"/>
            <a:ext cx="1916008" cy="391880"/>
          </a:xfrm>
          <a:prstGeom prst="bentConnector3">
            <a:avLst/>
          </a:prstGeom>
          <a:ln w="190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>
            <a:extLst>
              <a:ext uri="{FF2B5EF4-FFF2-40B4-BE49-F238E27FC236}">
                <a16:creationId xmlns:a16="http://schemas.microsoft.com/office/drawing/2014/main" id="{44FF9AEA-6E4D-5648-B406-F546E464F9D7}"/>
              </a:ext>
            </a:extLst>
          </p:cNvPr>
          <p:cNvCxnSpPr>
            <a:cxnSpLocks/>
          </p:cNvCxnSpPr>
          <p:nvPr/>
        </p:nvCxnSpPr>
        <p:spPr>
          <a:xfrm rot="16200000" flipV="1">
            <a:off x="4559215" y="3397982"/>
            <a:ext cx="1312341" cy="1417573"/>
          </a:xfrm>
          <a:prstGeom prst="bentConnector3">
            <a:avLst>
              <a:gd name="adj1" fmla="val 27093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F1F96E39-D0DA-0449-8956-9FD7D892A5FD}"/>
              </a:ext>
            </a:extLst>
          </p:cNvPr>
          <p:cNvSpPr txBox="1"/>
          <p:nvPr/>
        </p:nvSpPr>
        <p:spPr>
          <a:xfrm>
            <a:off x="3843355" y="5191809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④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B14FD48-1E7C-7C45-A0EE-214BCFA1C586}"/>
              </a:ext>
            </a:extLst>
          </p:cNvPr>
          <p:cNvSpPr txBox="1"/>
          <p:nvPr/>
        </p:nvSpPr>
        <p:spPr>
          <a:xfrm>
            <a:off x="4896264" y="4591437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⑤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85148397-7BA3-9847-B49E-72EDD85094DB}"/>
              </a:ext>
            </a:extLst>
          </p:cNvPr>
          <p:cNvSpPr txBox="1"/>
          <p:nvPr/>
        </p:nvSpPr>
        <p:spPr>
          <a:xfrm>
            <a:off x="4136844" y="3918118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⑥</a:t>
            </a:r>
          </a:p>
        </p:txBody>
      </p:sp>
      <p:cxnSp>
        <p:nvCxnSpPr>
          <p:cNvPr id="79" name="Elbow Connector 78">
            <a:extLst>
              <a:ext uri="{FF2B5EF4-FFF2-40B4-BE49-F238E27FC236}">
                <a16:creationId xmlns:a16="http://schemas.microsoft.com/office/drawing/2014/main" id="{869A3CB6-BE59-2740-ADE2-CEDDBDBBA919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90411" y="3861326"/>
            <a:ext cx="58183" cy="5466454"/>
          </a:xfrm>
          <a:prstGeom prst="bentConnector3">
            <a:avLst>
              <a:gd name="adj1" fmla="val 385255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8330BE63-7266-534D-855B-9E9B082641CA}"/>
              </a:ext>
            </a:extLst>
          </p:cNvPr>
          <p:cNvSpPr txBox="1"/>
          <p:nvPr/>
        </p:nvSpPr>
        <p:spPr>
          <a:xfrm>
            <a:off x="10371518" y="3683599"/>
            <a:ext cx="1691659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② GRE </a:t>
            </a:r>
            <a:r>
              <a:rPr lang="en-US" b="1" dirty="0" err="1"/>
              <a:t>encaps</a:t>
            </a:r>
            <a:r>
              <a:rPr lang="en-US" b="1" dirty="0"/>
              <a:t> </a:t>
            </a:r>
            <a:r>
              <a:rPr lang="en-US" b="1" dirty="0" err="1"/>
              <a:t>icmp</a:t>
            </a:r>
            <a:r>
              <a:rPr lang="en-US" b="1" dirty="0"/>
              <a:t> packet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BA5651D8-1B0C-6A42-B967-8135BF18DE7E}"/>
              </a:ext>
            </a:extLst>
          </p:cNvPr>
          <p:cNvSpPr txBox="1"/>
          <p:nvPr/>
        </p:nvSpPr>
        <p:spPr>
          <a:xfrm>
            <a:off x="8237494" y="5205760"/>
            <a:ext cx="1118101" cy="1477328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③ Linux sends packet through eth1</a:t>
            </a:r>
          </a:p>
        </p:txBody>
      </p:sp>
      <p:cxnSp>
        <p:nvCxnSpPr>
          <p:cNvPr id="86" name="Elbow Connector 85">
            <a:extLst>
              <a:ext uri="{FF2B5EF4-FFF2-40B4-BE49-F238E27FC236}">
                <a16:creationId xmlns:a16="http://schemas.microsoft.com/office/drawing/2014/main" id="{5D0BC242-9856-1940-810C-5E1305CB6437}"/>
              </a:ext>
            </a:extLst>
          </p:cNvPr>
          <p:cNvCxnSpPr>
            <a:cxnSpLocks/>
            <a:stCxn id="71" idx="0"/>
            <a:endCxn id="81" idx="3"/>
          </p:cNvCxnSpPr>
          <p:nvPr/>
        </p:nvCxnSpPr>
        <p:spPr>
          <a:xfrm rot="5400000" flipH="1" flipV="1">
            <a:off x="4607712" y="2598659"/>
            <a:ext cx="478373" cy="680601"/>
          </a:xfrm>
          <a:prstGeom prst="bentConnector3">
            <a:avLst>
              <a:gd name="adj1" fmla="val 70948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08692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1767-F840-0E41-BAC4-CEB6242D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Send (1)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E3E031-3B9D-0E44-B591-EB7638AD99E6}"/>
              </a:ext>
            </a:extLst>
          </p:cNvPr>
          <p:cNvSpPr/>
          <p:nvPr/>
        </p:nvSpPr>
        <p:spPr>
          <a:xfrm>
            <a:off x="2144490" y="4685017"/>
            <a:ext cx="1855940" cy="826718"/>
          </a:xfrm>
          <a:prstGeom prst="roundRect">
            <a:avLst/>
          </a:prstGeom>
          <a:solidFill>
            <a:schemeClr val="accent6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</a:rPr>
              <a:t>br</a:t>
            </a:r>
            <a:r>
              <a:rPr lang="en-US" sz="2400" dirty="0">
                <a:solidFill>
                  <a:sysClr val="windowText" lastClr="000000"/>
                </a:solidFill>
              </a:rPr>
              <a:t>-underlay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2B72A-87C1-F747-812A-7D4FADA67C75}"/>
              </a:ext>
            </a:extLst>
          </p:cNvPr>
          <p:cNvSpPr/>
          <p:nvPr/>
        </p:nvSpPr>
        <p:spPr>
          <a:xfrm>
            <a:off x="838200" y="1851831"/>
            <a:ext cx="7257022" cy="4555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AB9928-E908-A14A-AF61-7467ABAA6CA8}"/>
              </a:ext>
            </a:extLst>
          </p:cNvPr>
          <p:cNvSpPr/>
          <p:nvPr/>
        </p:nvSpPr>
        <p:spPr>
          <a:xfrm>
            <a:off x="8444439" y="1848530"/>
            <a:ext cx="3100370" cy="4555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41008751-B9F0-494C-96F4-558F47D3F4DE}"/>
              </a:ext>
            </a:extLst>
          </p:cNvPr>
          <p:cNvSpPr/>
          <p:nvPr/>
        </p:nvSpPr>
        <p:spPr>
          <a:xfrm rot="10800000">
            <a:off x="4284223" y="6243174"/>
            <a:ext cx="404105" cy="32228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A710FB-1D80-294E-A08F-A0E6BE59989C}"/>
              </a:ext>
            </a:extLst>
          </p:cNvPr>
          <p:cNvSpPr txBox="1"/>
          <p:nvPr/>
        </p:nvSpPr>
        <p:spPr>
          <a:xfrm>
            <a:off x="10477257" y="5993580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431EC46-E9C3-404B-BA63-18017672B80A}"/>
              </a:ext>
            </a:extLst>
          </p:cNvPr>
          <p:cNvSpPr/>
          <p:nvPr/>
        </p:nvSpPr>
        <p:spPr>
          <a:xfrm>
            <a:off x="9050857" y="4396629"/>
            <a:ext cx="1803747" cy="672971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GRE tunnel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1A0568-C414-B744-9917-2F436A881A6E}"/>
              </a:ext>
            </a:extLst>
          </p:cNvPr>
          <p:cNvSpPr txBox="1"/>
          <p:nvPr/>
        </p:nvSpPr>
        <p:spPr>
          <a:xfrm>
            <a:off x="10082551" y="5085640"/>
            <a:ext cx="2269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</a:t>
            </a:r>
          </a:p>
          <a:p>
            <a:r>
              <a:rPr lang="en-US" sz="1400" b="1" dirty="0"/>
              <a:t>172.13.1.100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F64375-179E-454A-9D75-B2FA9DC87C32}"/>
              </a:ext>
            </a:extLst>
          </p:cNvPr>
          <p:cNvCxnSpPr>
            <a:cxnSpLocks/>
            <a:stCxn id="100" idx="0"/>
            <a:endCxn id="53" idx="3"/>
          </p:cNvCxnSpPr>
          <p:nvPr/>
        </p:nvCxnSpPr>
        <p:spPr>
          <a:xfrm flipH="1" flipV="1">
            <a:off x="9971744" y="5186800"/>
            <a:ext cx="171" cy="756053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E325103-004E-6B48-A50F-40450A570A72}"/>
              </a:ext>
            </a:extLst>
          </p:cNvPr>
          <p:cNvSpPr/>
          <p:nvPr/>
        </p:nvSpPr>
        <p:spPr>
          <a:xfrm>
            <a:off x="1677955" y="3992200"/>
            <a:ext cx="2049408" cy="1030171"/>
          </a:xfrm>
          <a:prstGeom prst="roundRect">
            <a:avLst/>
          </a:prstGeom>
          <a:solidFill>
            <a:schemeClr val="accent5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OVS Bridge</a:t>
            </a:r>
          </a:p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br0 (</a:t>
            </a:r>
            <a:r>
              <a:rPr lang="en-US" sz="2400" dirty="0" err="1">
                <a:solidFill>
                  <a:sysClr val="windowText" lastClr="000000"/>
                </a:solidFill>
              </a:rPr>
              <a:t>bpf</a:t>
            </a:r>
            <a:r>
              <a:rPr lang="en-US" sz="2400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54CE53B-CE8B-6C46-B182-490E920446EA}"/>
              </a:ext>
            </a:extLst>
          </p:cNvPr>
          <p:cNvSpPr/>
          <p:nvPr/>
        </p:nvSpPr>
        <p:spPr>
          <a:xfrm>
            <a:off x="4677155" y="577336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eth0</a:t>
            </a:r>
          </a:p>
        </p:txBody>
      </p:sp>
      <p:sp>
        <p:nvSpPr>
          <p:cNvPr id="50" name="Round Same Side Corner Rectangle 49">
            <a:extLst>
              <a:ext uri="{FF2B5EF4-FFF2-40B4-BE49-F238E27FC236}">
                <a16:creationId xmlns:a16="http://schemas.microsoft.com/office/drawing/2014/main" id="{56EEC0BD-2F29-C143-B54D-1BED88FBAAAA}"/>
              </a:ext>
            </a:extLst>
          </p:cNvPr>
          <p:cNvSpPr/>
          <p:nvPr/>
        </p:nvSpPr>
        <p:spPr>
          <a:xfrm rot="10800000">
            <a:off x="9808089" y="4292419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CB6D19F7-38A3-7B46-92DC-9380FABE9E45}"/>
              </a:ext>
            </a:extLst>
          </p:cNvPr>
          <p:cNvSpPr/>
          <p:nvPr/>
        </p:nvSpPr>
        <p:spPr>
          <a:xfrm>
            <a:off x="9466231" y="3182936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tap1</a:t>
            </a:r>
          </a:p>
        </p:txBody>
      </p:sp>
      <p:sp>
        <p:nvSpPr>
          <p:cNvPr id="52" name="Round Same Side Corner Rectangle 51">
            <a:extLst>
              <a:ext uri="{FF2B5EF4-FFF2-40B4-BE49-F238E27FC236}">
                <a16:creationId xmlns:a16="http://schemas.microsoft.com/office/drawing/2014/main" id="{C00B14AC-A101-214A-8F28-85E83E850FB4}"/>
              </a:ext>
            </a:extLst>
          </p:cNvPr>
          <p:cNvSpPr/>
          <p:nvPr/>
        </p:nvSpPr>
        <p:spPr>
          <a:xfrm rot="10800000">
            <a:off x="9808088" y="359224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 Same Side Corner Rectangle 52">
            <a:extLst>
              <a:ext uri="{FF2B5EF4-FFF2-40B4-BE49-F238E27FC236}">
                <a16:creationId xmlns:a16="http://schemas.microsoft.com/office/drawing/2014/main" id="{D36066F3-58A5-8E40-8548-E47C952B509D}"/>
              </a:ext>
            </a:extLst>
          </p:cNvPr>
          <p:cNvSpPr/>
          <p:nvPr/>
        </p:nvSpPr>
        <p:spPr>
          <a:xfrm rot="10800000">
            <a:off x="9808089" y="497193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9CE1ECD5-06E5-1A41-86D6-75C8AC4F58A6}"/>
              </a:ext>
            </a:extLst>
          </p:cNvPr>
          <p:cNvCxnSpPr>
            <a:cxnSpLocks/>
            <a:stCxn id="50" idx="1"/>
            <a:endCxn id="52" idx="3"/>
          </p:cNvCxnSpPr>
          <p:nvPr/>
        </p:nvCxnSpPr>
        <p:spPr>
          <a:xfrm rot="16200000" flipV="1">
            <a:off x="9729090" y="4049764"/>
            <a:ext cx="485309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05A66F7-0EFF-EB43-A996-BDE7AC664E65}"/>
              </a:ext>
            </a:extLst>
          </p:cNvPr>
          <p:cNvSpPr txBox="1"/>
          <p:nvPr/>
        </p:nvSpPr>
        <p:spPr>
          <a:xfrm>
            <a:off x="10119093" y="270777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10.1.1.1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35E741-03F6-A54D-8E3C-1832713E5192}"/>
              </a:ext>
            </a:extLst>
          </p:cNvPr>
          <p:cNvSpPr txBox="1"/>
          <p:nvPr/>
        </p:nvSpPr>
        <p:spPr>
          <a:xfrm>
            <a:off x="914387" y="6026832"/>
            <a:ext cx="1139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Local host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6F536CA-BEF8-5B49-BE4A-6391D2E388FD}"/>
              </a:ext>
            </a:extLst>
          </p:cNvPr>
          <p:cNvSpPr/>
          <p:nvPr/>
        </p:nvSpPr>
        <p:spPr>
          <a:xfrm>
            <a:off x="4677155" y="2958454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tap0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D57513D-3A1B-0448-9AAB-8F09B7682778}"/>
              </a:ext>
            </a:extLst>
          </p:cNvPr>
          <p:cNvSpPr/>
          <p:nvPr/>
        </p:nvSpPr>
        <p:spPr>
          <a:xfrm>
            <a:off x="6096000" y="4458218"/>
            <a:ext cx="1215850" cy="570147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gre0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0EB240-9DB1-9346-B12E-FA947694E2E2}"/>
              </a:ext>
            </a:extLst>
          </p:cNvPr>
          <p:cNvSpPr/>
          <p:nvPr/>
        </p:nvSpPr>
        <p:spPr>
          <a:xfrm>
            <a:off x="3569687" y="476453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D652D0C-DDFB-514E-A4EC-DE76BE44A165}"/>
              </a:ext>
            </a:extLst>
          </p:cNvPr>
          <p:cNvSpPr/>
          <p:nvPr/>
        </p:nvSpPr>
        <p:spPr>
          <a:xfrm>
            <a:off x="1303666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C3B42D-A373-3F4A-AB42-C060917520D0}"/>
              </a:ext>
            </a:extLst>
          </p:cNvPr>
          <p:cNvSpPr/>
          <p:nvPr/>
        </p:nvSpPr>
        <p:spPr>
          <a:xfrm>
            <a:off x="4205475" y="595630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9981A87-1433-B040-93EE-6193BBB0DF2A}"/>
              </a:ext>
            </a:extLst>
          </p:cNvPr>
          <p:cNvSpPr/>
          <p:nvPr/>
        </p:nvSpPr>
        <p:spPr>
          <a:xfrm>
            <a:off x="5643371" y="4762939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F0135B4-A259-CA42-9852-E79936DF1F1C}"/>
              </a:ext>
            </a:extLst>
          </p:cNvPr>
          <p:cNvSpPr/>
          <p:nvPr/>
        </p:nvSpPr>
        <p:spPr>
          <a:xfrm>
            <a:off x="5567162" y="3178146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2765C9B-0E32-8045-937A-AF7B8F415B15}"/>
              </a:ext>
            </a:extLst>
          </p:cNvPr>
          <p:cNvSpPr/>
          <p:nvPr/>
        </p:nvSpPr>
        <p:spPr>
          <a:xfrm>
            <a:off x="4225798" y="3178145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9CAAC50-C0FE-324C-AFD0-17A132356B19}"/>
              </a:ext>
            </a:extLst>
          </p:cNvPr>
          <p:cNvSpPr/>
          <p:nvPr/>
        </p:nvSpPr>
        <p:spPr>
          <a:xfrm>
            <a:off x="5574111" y="595630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D7D1F61-D229-054F-9604-5E630B2F6285}"/>
              </a:ext>
            </a:extLst>
          </p:cNvPr>
          <p:cNvSpPr/>
          <p:nvPr/>
        </p:nvSpPr>
        <p:spPr>
          <a:xfrm>
            <a:off x="7185008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1D4B3C-1B79-5C48-9A8D-64CD6E8FC04F}"/>
              </a:ext>
            </a:extLst>
          </p:cNvPr>
          <p:cNvSpPr txBox="1"/>
          <p:nvPr/>
        </p:nvSpPr>
        <p:spPr>
          <a:xfrm>
            <a:off x="5515986" y="253211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10.1.1.100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24DDD3E-1982-0C4E-8E66-6DAB18AF310B}"/>
              </a:ext>
            </a:extLst>
          </p:cNvPr>
          <p:cNvSpPr txBox="1"/>
          <p:nvPr/>
        </p:nvSpPr>
        <p:spPr>
          <a:xfrm>
            <a:off x="5978261" y="5051872"/>
            <a:ext cx="2645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 172.13.1.1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5FE7A2-79DD-1243-8F4A-46F21F288CE8}"/>
              </a:ext>
            </a:extLst>
          </p:cNvPr>
          <p:cNvSpPr txBox="1"/>
          <p:nvPr/>
        </p:nvSpPr>
        <p:spPr>
          <a:xfrm>
            <a:off x="2215879" y="5073141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172.13.1.100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66EEB8B8-94B9-E14A-9B1D-7D88B820393A}"/>
              </a:ext>
            </a:extLst>
          </p:cNvPr>
          <p:cNvSpPr/>
          <p:nvPr/>
        </p:nvSpPr>
        <p:spPr>
          <a:xfrm>
            <a:off x="4677155" y="2072087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VM0</a:t>
            </a:r>
          </a:p>
        </p:txBody>
      </p:sp>
      <p:sp>
        <p:nvSpPr>
          <p:cNvPr id="81" name="Round Same Side Corner Rectangle 80">
            <a:extLst>
              <a:ext uri="{FF2B5EF4-FFF2-40B4-BE49-F238E27FC236}">
                <a16:creationId xmlns:a16="http://schemas.microsoft.com/office/drawing/2014/main" id="{BBB00B68-FC21-8A42-A108-98086AD45B98}"/>
              </a:ext>
            </a:extLst>
          </p:cNvPr>
          <p:cNvSpPr/>
          <p:nvPr/>
        </p:nvSpPr>
        <p:spPr>
          <a:xfrm rot="10800000">
            <a:off x="5018192" y="2461299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F6BD932B-1241-2E4B-9D9C-55A0E7943270}"/>
              </a:ext>
            </a:extLst>
          </p:cNvPr>
          <p:cNvSpPr/>
          <p:nvPr/>
        </p:nvSpPr>
        <p:spPr>
          <a:xfrm>
            <a:off x="9453705" y="2237929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VM1</a:t>
            </a:r>
          </a:p>
        </p:txBody>
      </p:sp>
      <p:sp>
        <p:nvSpPr>
          <p:cNvPr id="83" name="Round Same Side Corner Rectangle 82">
            <a:extLst>
              <a:ext uri="{FF2B5EF4-FFF2-40B4-BE49-F238E27FC236}">
                <a16:creationId xmlns:a16="http://schemas.microsoft.com/office/drawing/2014/main" id="{8A177A84-F21E-E249-9BB0-1A37BFA47405}"/>
              </a:ext>
            </a:extLst>
          </p:cNvPr>
          <p:cNvSpPr/>
          <p:nvPr/>
        </p:nvSpPr>
        <p:spPr>
          <a:xfrm rot="10800000">
            <a:off x="9794742" y="2627141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2774DE-0D84-FA4E-8EB5-2097E2BB1A54}"/>
              </a:ext>
            </a:extLst>
          </p:cNvPr>
          <p:cNvCxnSpPr>
            <a:stCxn id="83" idx="3"/>
            <a:endCxn id="51" idx="0"/>
          </p:cNvCxnSpPr>
          <p:nvPr/>
        </p:nvCxnSpPr>
        <p:spPr>
          <a:xfrm>
            <a:off x="9963749" y="2865614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E5DFC124-4DE4-5F4E-9EF2-8F42CFAF79F2}"/>
              </a:ext>
            </a:extLst>
          </p:cNvPr>
          <p:cNvSpPr/>
          <p:nvPr/>
        </p:nvSpPr>
        <p:spPr>
          <a:xfrm>
            <a:off x="9466231" y="594285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eth1</a:t>
            </a:r>
          </a:p>
        </p:txBody>
      </p:sp>
      <p:sp>
        <p:nvSpPr>
          <p:cNvPr id="101" name="Round Same Side Corner Rectangle 100">
            <a:extLst>
              <a:ext uri="{FF2B5EF4-FFF2-40B4-BE49-F238E27FC236}">
                <a16:creationId xmlns:a16="http://schemas.microsoft.com/office/drawing/2014/main" id="{72334926-8058-AA43-A6CC-F03D6D58577C}"/>
              </a:ext>
            </a:extLst>
          </p:cNvPr>
          <p:cNvSpPr/>
          <p:nvPr/>
        </p:nvSpPr>
        <p:spPr>
          <a:xfrm rot="10800000">
            <a:off x="9750677" y="6301357"/>
            <a:ext cx="404105" cy="322288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E9073FD4-29B2-6F40-9E7F-6C9FF999E255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90411" y="3861326"/>
            <a:ext cx="58183" cy="5466454"/>
          </a:xfrm>
          <a:prstGeom prst="bentConnector3">
            <a:avLst>
              <a:gd name="adj1" fmla="val 385255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CCD84C3-9EA3-AC4F-B46C-5864891F82C0}"/>
              </a:ext>
            </a:extLst>
          </p:cNvPr>
          <p:cNvSpPr txBox="1"/>
          <p:nvPr/>
        </p:nvSpPr>
        <p:spPr>
          <a:xfrm>
            <a:off x="5767797" y="1851830"/>
            <a:ext cx="2091718" cy="646331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① # Send ICMP reply to 10.1.1.1</a:t>
            </a:r>
          </a:p>
        </p:txBody>
      </p: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D477C2F7-9055-734D-AE41-D39BB775A635}"/>
              </a:ext>
            </a:extLst>
          </p:cNvPr>
          <p:cNvCxnSpPr>
            <a:cxnSpLocks/>
            <a:stCxn id="81" idx="3"/>
            <a:endCxn id="67" idx="0"/>
          </p:cNvCxnSpPr>
          <p:nvPr/>
        </p:nvCxnSpPr>
        <p:spPr>
          <a:xfrm rot="16200000" flipH="1">
            <a:off x="5278393" y="2608577"/>
            <a:ext cx="478374" cy="660763"/>
          </a:xfrm>
          <a:prstGeom prst="bentConnector3">
            <a:avLst>
              <a:gd name="adj1" fmla="val 29052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5311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1767-F840-0E41-BAC4-CEB6242D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Send (2)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E3E031-3B9D-0E44-B591-EB7638AD99E6}"/>
              </a:ext>
            </a:extLst>
          </p:cNvPr>
          <p:cNvSpPr/>
          <p:nvPr/>
        </p:nvSpPr>
        <p:spPr>
          <a:xfrm>
            <a:off x="2144490" y="4685017"/>
            <a:ext cx="1855940" cy="826718"/>
          </a:xfrm>
          <a:prstGeom prst="roundRect">
            <a:avLst/>
          </a:prstGeom>
          <a:solidFill>
            <a:schemeClr val="accent6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</a:rPr>
              <a:t>br</a:t>
            </a:r>
            <a:r>
              <a:rPr lang="en-US" sz="2400" dirty="0">
                <a:solidFill>
                  <a:sysClr val="windowText" lastClr="000000"/>
                </a:solidFill>
              </a:rPr>
              <a:t>-underlay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2B72A-87C1-F747-812A-7D4FADA67C75}"/>
              </a:ext>
            </a:extLst>
          </p:cNvPr>
          <p:cNvSpPr/>
          <p:nvPr/>
        </p:nvSpPr>
        <p:spPr>
          <a:xfrm>
            <a:off x="838200" y="1851831"/>
            <a:ext cx="7257022" cy="4555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AB9928-E908-A14A-AF61-7467ABAA6CA8}"/>
              </a:ext>
            </a:extLst>
          </p:cNvPr>
          <p:cNvSpPr/>
          <p:nvPr/>
        </p:nvSpPr>
        <p:spPr>
          <a:xfrm>
            <a:off x="8444439" y="1848530"/>
            <a:ext cx="3100370" cy="4555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41008751-B9F0-494C-96F4-558F47D3F4DE}"/>
              </a:ext>
            </a:extLst>
          </p:cNvPr>
          <p:cNvSpPr/>
          <p:nvPr/>
        </p:nvSpPr>
        <p:spPr>
          <a:xfrm rot="10800000">
            <a:off x="4284223" y="6243174"/>
            <a:ext cx="404105" cy="32228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A710FB-1D80-294E-A08F-A0E6BE59989C}"/>
              </a:ext>
            </a:extLst>
          </p:cNvPr>
          <p:cNvSpPr txBox="1"/>
          <p:nvPr/>
        </p:nvSpPr>
        <p:spPr>
          <a:xfrm>
            <a:off x="10477257" y="5993580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172.13.1.1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431EC46-E9C3-404B-BA63-18017672B80A}"/>
              </a:ext>
            </a:extLst>
          </p:cNvPr>
          <p:cNvSpPr/>
          <p:nvPr/>
        </p:nvSpPr>
        <p:spPr>
          <a:xfrm>
            <a:off x="9050857" y="4396629"/>
            <a:ext cx="1803747" cy="672971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GRE tunnel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1A0568-C414-B744-9917-2F436A881A6E}"/>
              </a:ext>
            </a:extLst>
          </p:cNvPr>
          <p:cNvSpPr txBox="1"/>
          <p:nvPr/>
        </p:nvSpPr>
        <p:spPr>
          <a:xfrm>
            <a:off x="10082551" y="5085640"/>
            <a:ext cx="2269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</a:t>
            </a:r>
          </a:p>
          <a:p>
            <a:r>
              <a:rPr lang="en-US" sz="1400" b="1" dirty="0"/>
              <a:t>172.13.1.100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F64375-179E-454A-9D75-B2FA9DC87C32}"/>
              </a:ext>
            </a:extLst>
          </p:cNvPr>
          <p:cNvCxnSpPr>
            <a:cxnSpLocks/>
            <a:stCxn id="100" idx="0"/>
            <a:endCxn id="53" idx="3"/>
          </p:cNvCxnSpPr>
          <p:nvPr/>
        </p:nvCxnSpPr>
        <p:spPr>
          <a:xfrm flipH="1" flipV="1">
            <a:off x="9971744" y="5186800"/>
            <a:ext cx="171" cy="756053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E325103-004E-6B48-A50F-40450A570A72}"/>
              </a:ext>
            </a:extLst>
          </p:cNvPr>
          <p:cNvSpPr/>
          <p:nvPr/>
        </p:nvSpPr>
        <p:spPr>
          <a:xfrm>
            <a:off x="1677955" y="3992200"/>
            <a:ext cx="2049408" cy="1030171"/>
          </a:xfrm>
          <a:prstGeom prst="roundRect">
            <a:avLst/>
          </a:prstGeom>
          <a:solidFill>
            <a:schemeClr val="accent5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OVS Bridge</a:t>
            </a:r>
          </a:p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br0 (</a:t>
            </a:r>
            <a:r>
              <a:rPr lang="en-US" sz="2400" dirty="0" err="1">
                <a:solidFill>
                  <a:sysClr val="windowText" lastClr="000000"/>
                </a:solidFill>
              </a:rPr>
              <a:t>bpf</a:t>
            </a:r>
            <a:r>
              <a:rPr lang="en-US" sz="2400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54CE53B-CE8B-6C46-B182-490E920446EA}"/>
              </a:ext>
            </a:extLst>
          </p:cNvPr>
          <p:cNvSpPr/>
          <p:nvPr/>
        </p:nvSpPr>
        <p:spPr>
          <a:xfrm>
            <a:off x="4677155" y="577336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eth0</a:t>
            </a:r>
          </a:p>
        </p:txBody>
      </p:sp>
      <p:sp>
        <p:nvSpPr>
          <p:cNvPr id="50" name="Round Same Side Corner Rectangle 49">
            <a:extLst>
              <a:ext uri="{FF2B5EF4-FFF2-40B4-BE49-F238E27FC236}">
                <a16:creationId xmlns:a16="http://schemas.microsoft.com/office/drawing/2014/main" id="{56EEC0BD-2F29-C143-B54D-1BED88FBAAAA}"/>
              </a:ext>
            </a:extLst>
          </p:cNvPr>
          <p:cNvSpPr/>
          <p:nvPr/>
        </p:nvSpPr>
        <p:spPr>
          <a:xfrm rot="10800000">
            <a:off x="9808089" y="4292419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CB6D19F7-38A3-7B46-92DC-9380FABE9E45}"/>
              </a:ext>
            </a:extLst>
          </p:cNvPr>
          <p:cNvSpPr/>
          <p:nvPr/>
        </p:nvSpPr>
        <p:spPr>
          <a:xfrm>
            <a:off x="9466231" y="3182936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tap1</a:t>
            </a:r>
          </a:p>
        </p:txBody>
      </p:sp>
      <p:sp>
        <p:nvSpPr>
          <p:cNvPr id="52" name="Round Same Side Corner Rectangle 51">
            <a:extLst>
              <a:ext uri="{FF2B5EF4-FFF2-40B4-BE49-F238E27FC236}">
                <a16:creationId xmlns:a16="http://schemas.microsoft.com/office/drawing/2014/main" id="{C00B14AC-A101-214A-8F28-85E83E850FB4}"/>
              </a:ext>
            </a:extLst>
          </p:cNvPr>
          <p:cNvSpPr/>
          <p:nvPr/>
        </p:nvSpPr>
        <p:spPr>
          <a:xfrm rot="10800000">
            <a:off x="9808088" y="359224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 Same Side Corner Rectangle 52">
            <a:extLst>
              <a:ext uri="{FF2B5EF4-FFF2-40B4-BE49-F238E27FC236}">
                <a16:creationId xmlns:a16="http://schemas.microsoft.com/office/drawing/2014/main" id="{D36066F3-58A5-8E40-8548-E47C952B509D}"/>
              </a:ext>
            </a:extLst>
          </p:cNvPr>
          <p:cNvSpPr/>
          <p:nvPr/>
        </p:nvSpPr>
        <p:spPr>
          <a:xfrm rot="10800000">
            <a:off x="9808089" y="497193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9CE1ECD5-06E5-1A41-86D6-75C8AC4F58A6}"/>
              </a:ext>
            </a:extLst>
          </p:cNvPr>
          <p:cNvCxnSpPr>
            <a:cxnSpLocks/>
            <a:stCxn id="50" idx="1"/>
            <a:endCxn id="52" idx="3"/>
          </p:cNvCxnSpPr>
          <p:nvPr/>
        </p:nvCxnSpPr>
        <p:spPr>
          <a:xfrm rot="16200000" flipV="1">
            <a:off x="9729090" y="4049764"/>
            <a:ext cx="485309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05A66F7-0EFF-EB43-A996-BDE7AC664E65}"/>
              </a:ext>
            </a:extLst>
          </p:cNvPr>
          <p:cNvSpPr txBox="1"/>
          <p:nvPr/>
        </p:nvSpPr>
        <p:spPr>
          <a:xfrm>
            <a:off x="10119093" y="270777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35E741-03F6-A54D-8E3C-1832713E5192}"/>
              </a:ext>
            </a:extLst>
          </p:cNvPr>
          <p:cNvSpPr txBox="1"/>
          <p:nvPr/>
        </p:nvSpPr>
        <p:spPr>
          <a:xfrm>
            <a:off x="914387" y="6026832"/>
            <a:ext cx="1139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Local host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6F536CA-BEF8-5B49-BE4A-6391D2E388FD}"/>
              </a:ext>
            </a:extLst>
          </p:cNvPr>
          <p:cNvSpPr/>
          <p:nvPr/>
        </p:nvSpPr>
        <p:spPr>
          <a:xfrm>
            <a:off x="4677155" y="2958454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tap0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D57513D-3A1B-0448-9AAB-8F09B7682778}"/>
              </a:ext>
            </a:extLst>
          </p:cNvPr>
          <p:cNvSpPr/>
          <p:nvPr/>
        </p:nvSpPr>
        <p:spPr>
          <a:xfrm>
            <a:off x="6096000" y="4458218"/>
            <a:ext cx="1215850" cy="570147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gre0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0EB240-9DB1-9346-B12E-FA947694E2E2}"/>
              </a:ext>
            </a:extLst>
          </p:cNvPr>
          <p:cNvSpPr/>
          <p:nvPr/>
        </p:nvSpPr>
        <p:spPr>
          <a:xfrm>
            <a:off x="3569687" y="476453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D652D0C-DDFB-514E-A4EC-DE76BE44A165}"/>
              </a:ext>
            </a:extLst>
          </p:cNvPr>
          <p:cNvSpPr/>
          <p:nvPr/>
        </p:nvSpPr>
        <p:spPr>
          <a:xfrm>
            <a:off x="1303666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C3B42D-A373-3F4A-AB42-C060917520D0}"/>
              </a:ext>
            </a:extLst>
          </p:cNvPr>
          <p:cNvSpPr/>
          <p:nvPr/>
        </p:nvSpPr>
        <p:spPr>
          <a:xfrm>
            <a:off x="4205475" y="595630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9981A87-1433-B040-93EE-6193BBB0DF2A}"/>
              </a:ext>
            </a:extLst>
          </p:cNvPr>
          <p:cNvSpPr/>
          <p:nvPr/>
        </p:nvSpPr>
        <p:spPr>
          <a:xfrm>
            <a:off x="5643371" y="4762939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F0135B4-A259-CA42-9852-E79936DF1F1C}"/>
              </a:ext>
            </a:extLst>
          </p:cNvPr>
          <p:cNvSpPr/>
          <p:nvPr/>
        </p:nvSpPr>
        <p:spPr>
          <a:xfrm>
            <a:off x="5567162" y="3178146"/>
            <a:ext cx="561600" cy="272453"/>
          </a:xfrm>
          <a:prstGeom prst="rect">
            <a:avLst/>
          </a:prstGeom>
          <a:solidFill>
            <a:srgbClr val="FF000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2765C9B-0E32-8045-937A-AF7B8F415B15}"/>
              </a:ext>
            </a:extLst>
          </p:cNvPr>
          <p:cNvSpPr/>
          <p:nvPr/>
        </p:nvSpPr>
        <p:spPr>
          <a:xfrm>
            <a:off x="4225798" y="3178145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9CAAC50-C0FE-324C-AFD0-17A132356B19}"/>
              </a:ext>
            </a:extLst>
          </p:cNvPr>
          <p:cNvSpPr/>
          <p:nvPr/>
        </p:nvSpPr>
        <p:spPr>
          <a:xfrm>
            <a:off x="5574111" y="595630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D7D1F61-D229-054F-9604-5E630B2F6285}"/>
              </a:ext>
            </a:extLst>
          </p:cNvPr>
          <p:cNvSpPr/>
          <p:nvPr/>
        </p:nvSpPr>
        <p:spPr>
          <a:xfrm>
            <a:off x="7185008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1D4B3C-1B79-5C48-9A8D-64CD6E8FC04F}"/>
              </a:ext>
            </a:extLst>
          </p:cNvPr>
          <p:cNvSpPr txBox="1"/>
          <p:nvPr/>
        </p:nvSpPr>
        <p:spPr>
          <a:xfrm>
            <a:off x="5515986" y="253211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10.1.1.100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24DDD3E-1982-0C4E-8E66-6DAB18AF310B}"/>
              </a:ext>
            </a:extLst>
          </p:cNvPr>
          <p:cNvSpPr txBox="1"/>
          <p:nvPr/>
        </p:nvSpPr>
        <p:spPr>
          <a:xfrm>
            <a:off x="5978261" y="5051872"/>
            <a:ext cx="2645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 172.13.1.1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5FE7A2-79DD-1243-8F4A-46F21F288CE8}"/>
              </a:ext>
            </a:extLst>
          </p:cNvPr>
          <p:cNvSpPr txBox="1"/>
          <p:nvPr/>
        </p:nvSpPr>
        <p:spPr>
          <a:xfrm>
            <a:off x="2215879" y="5073141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172.13.1.100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66EEB8B8-94B9-E14A-9B1D-7D88B820393A}"/>
              </a:ext>
            </a:extLst>
          </p:cNvPr>
          <p:cNvSpPr/>
          <p:nvPr/>
        </p:nvSpPr>
        <p:spPr>
          <a:xfrm>
            <a:off x="4677155" y="2072087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VM0</a:t>
            </a:r>
          </a:p>
        </p:txBody>
      </p:sp>
      <p:sp>
        <p:nvSpPr>
          <p:cNvPr id="81" name="Round Same Side Corner Rectangle 80">
            <a:extLst>
              <a:ext uri="{FF2B5EF4-FFF2-40B4-BE49-F238E27FC236}">
                <a16:creationId xmlns:a16="http://schemas.microsoft.com/office/drawing/2014/main" id="{BBB00B68-FC21-8A42-A108-98086AD45B98}"/>
              </a:ext>
            </a:extLst>
          </p:cNvPr>
          <p:cNvSpPr/>
          <p:nvPr/>
        </p:nvSpPr>
        <p:spPr>
          <a:xfrm rot="10800000">
            <a:off x="5018192" y="2461299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F6BD932B-1241-2E4B-9D9C-55A0E7943270}"/>
              </a:ext>
            </a:extLst>
          </p:cNvPr>
          <p:cNvSpPr/>
          <p:nvPr/>
        </p:nvSpPr>
        <p:spPr>
          <a:xfrm>
            <a:off x="9453705" y="2237929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VM1</a:t>
            </a:r>
          </a:p>
        </p:txBody>
      </p:sp>
      <p:sp>
        <p:nvSpPr>
          <p:cNvPr id="83" name="Round Same Side Corner Rectangle 82">
            <a:extLst>
              <a:ext uri="{FF2B5EF4-FFF2-40B4-BE49-F238E27FC236}">
                <a16:creationId xmlns:a16="http://schemas.microsoft.com/office/drawing/2014/main" id="{8A177A84-F21E-E249-9BB0-1A37BFA47405}"/>
              </a:ext>
            </a:extLst>
          </p:cNvPr>
          <p:cNvSpPr/>
          <p:nvPr/>
        </p:nvSpPr>
        <p:spPr>
          <a:xfrm rot="10800000">
            <a:off x="9794742" y="2627141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2774DE-0D84-FA4E-8EB5-2097E2BB1A54}"/>
              </a:ext>
            </a:extLst>
          </p:cNvPr>
          <p:cNvCxnSpPr>
            <a:stCxn id="83" idx="3"/>
            <a:endCxn id="51" idx="0"/>
          </p:cNvCxnSpPr>
          <p:nvPr/>
        </p:nvCxnSpPr>
        <p:spPr>
          <a:xfrm>
            <a:off x="9963749" y="2865614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E5DFC124-4DE4-5F4E-9EF2-8F42CFAF79F2}"/>
              </a:ext>
            </a:extLst>
          </p:cNvPr>
          <p:cNvSpPr/>
          <p:nvPr/>
        </p:nvSpPr>
        <p:spPr>
          <a:xfrm>
            <a:off x="9466231" y="594285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eth1</a:t>
            </a:r>
          </a:p>
        </p:txBody>
      </p:sp>
      <p:sp>
        <p:nvSpPr>
          <p:cNvPr id="101" name="Round Same Side Corner Rectangle 100">
            <a:extLst>
              <a:ext uri="{FF2B5EF4-FFF2-40B4-BE49-F238E27FC236}">
                <a16:creationId xmlns:a16="http://schemas.microsoft.com/office/drawing/2014/main" id="{72334926-8058-AA43-A6CC-F03D6D58577C}"/>
              </a:ext>
            </a:extLst>
          </p:cNvPr>
          <p:cNvSpPr/>
          <p:nvPr/>
        </p:nvSpPr>
        <p:spPr>
          <a:xfrm rot="10800000">
            <a:off x="9750677" y="6301357"/>
            <a:ext cx="404105" cy="322288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E9073FD4-29B2-6F40-9E7F-6C9FF999E255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90411" y="3861326"/>
            <a:ext cx="58183" cy="5466454"/>
          </a:xfrm>
          <a:prstGeom prst="bentConnector3">
            <a:avLst>
              <a:gd name="adj1" fmla="val 385255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14808A01-0F5F-4D49-BE9F-B7ED8D715370}"/>
              </a:ext>
            </a:extLst>
          </p:cNvPr>
          <p:cNvCxnSpPr>
            <a:cxnSpLocks/>
          </p:cNvCxnSpPr>
          <p:nvPr/>
        </p:nvCxnSpPr>
        <p:spPr>
          <a:xfrm rot="16200000" flipH="1">
            <a:off x="5999916" y="3298645"/>
            <a:ext cx="1313939" cy="1617846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CCD84C3-9EA3-AC4F-B46C-5864891F82C0}"/>
              </a:ext>
            </a:extLst>
          </p:cNvPr>
          <p:cNvSpPr txBox="1"/>
          <p:nvPr/>
        </p:nvSpPr>
        <p:spPr>
          <a:xfrm>
            <a:off x="5767797" y="1851830"/>
            <a:ext cx="2091718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① # Send ICMP reply to 10.1.1.1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E02C7FC-8674-6A4E-80F6-8686FFCC43AB}"/>
              </a:ext>
            </a:extLst>
          </p:cNvPr>
          <p:cNvSpPr txBox="1"/>
          <p:nvPr/>
        </p:nvSpPr>
        <p:spPr>
          <a:xfrm>
            <a:off x="875469" y="2021278"/>
            <a:ext cx="3293087" cy="1754326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② </a:t>
            </a:r>
            <a:r>
              <a:rPr lang="en-US" b="1" dirty="0" err="1"/>
              <a:t>in_port</a:t>
            </a:r>
            <a:r>
              <a:rPr lang="en-US" b="1" dirty="0"/>
              <a:t>(tap0),</a:t>
            </a:r>
            <a:r>
              <a:rPr lang="en-US" b="1" dirty="0" err="1"/>
              <a:t>icmp</a:t>
            </a:r>
            <a:r>
              <a:rPr lang="en-US" b="1" dirty="0"/>
              <a:t>(</a:t>
            </a:r>
            <a:r>
              <a:rPr lang="en-US" b="1" dirty="0" err="1"/>
              <a:t>src</a:t>
            </a:r>
            <a:r>
              <a:rPr lang="en-US" b="1" dirty="0"/>
              <a:t>=10.1.1.100,dst=10.1.1.1),actions= </a:t>
            </a:r>
            <a:r>
              <a:rPr lang="en-US" b="1" dirty="0">
                <a:solidFill>
                  <a:srgbClr val="FF0000"/>
                </a:solidFill>
              </a:rPr>
              <a:t>set(tunnel</a:t>
            </a:r>
            <a:r>
              <a:rPr lang="en-US" b="1" dirty="0"/>
              <a:t>(</a:t>
            </a:r>
            <a:r>
              <a:rPr lang="en-US" b="1" dirty="0" err="1"/>
              <a:t>tun_id</a:t>
            </a:r>
            <a:r>
              <a:rPr lang="en-US" b="1" dirty="0"/>
              <a:t>=0x0,</a:t>
            </a:r>
            <a:r>
              <a:rPr lang="en-US" b="1" dirty="0">
                <a:solidFill>
                  <a:srgbClr val="FF0000"/>
                </a:solidFill>
              </a:rPr>
              <a:t>dst=172.31.1.1</a:t>
            </a:r>
            <a:r>
              <a:rPr lang="en-US" b="1" dirty="0"/>
              <a:t>,ttl=64,flags(</a:t>
            </a:r>
            <a:r>
              <a:rPr lang="en-US" b="1" dirty="0" err="1"/>
              <a:t>df|key</a:t>
            </a:r>
            <a:r>
              <a:rPr lang="en-US" b="1" dirty="0"/>
              <a:t>))),output(gre0)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58EAD8B-E19C-3C40-9D7A-C7A52BC3A49A}"/>
              </a:ext>
            </a:extLst>
          </p:cNvPr>
          <p:cNvSpPr txBox="1"/>
          <p:nvPr/>
        </p:nvSpPr>
        <p:spPr>
          <a:xfrm>
            <a:off x="5475528" y="3670291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②</a:t>
            </a:r>
          </a:p>
        </p:txBody>
      </p: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7C540B45-4647-2944-B3B5-C6CC38696C15}"/>
              </a:ext>
            </a:extLst>
          </p:cNvPr>
          <p:cNvCxnSpPr>
            <a:cxnSpLocks/>
          </p:cNvCxnSpPr>
          <p:nvPr/>
        </p:nvCxnSpPr>
        <p:spPr>
          <a:xfrm rot="16200000" flipH="1">
            <a:off x="5278393" y="2608577"/>
            <a:ext cx="478374" cy="660763"/>
          </a:xfrm>
          <a:prstGeom prst="bentConnector3">
            <a:avLst>
              <a:gd name="adj1" fmla="val 2905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660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1767-F840-0E41-BAC4-CEB6242D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Send (3)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E3E031-3B9D-0E44-B591-EB7638AD99E6}"/>
              </a:ext>
            </a:extLst>
          </p:cNvPr>
          <p:cNvSpPr/>
          <p:nvPr/>
        </p:nvSpPr>
        <p:spPr>
          <a:xfrm>
            <a:off x="2144490" y="4685017"/>
            <a:ext cx="1855940" cy="826718"/>
          </a:xfrm>
          <a:prstGeom prst="roundRect">
            <a:avLst/>
          </a:prstGeom>
          <a:solidFill>
            <a:schemeClr val="accent6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</a:rPr>
              <a:t>br</a:t>
            </a:r>
            <a:r>
              <a:rPr lang="en-US" sz="2400" dirty="0">
                <a:solidFill>
                  <a:sysClr val="windowText" lastClr="000000"/>
                </a:solidFill>
              </a:rPr>
              <a:t>-underlay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2B72A-87C1-F747-812A-7D4FADA67C75}"/>
              </a:ext>
            </a:extLst>
          </p:cNvPr>
          <p:cNvSpPr/>
          <p:nvPr/>
        </p:nvSpPr>
        <p:spPr>
          <a:xfrm>
            <a:off x="838200" y="1851831"/>
            <a:ext cx="7257022" cy="4555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AB9928-E908-A14A-AF61-7467ABAA6CA8}"/>
              </a:ext>
            </a:extLst>
          </p:cNvPr>
          <p:cNvSpPr/>
          <p:nvPr/>
        </p:nvSpPr>
        <p:spPr>
          <a:xfrm>
            <a:off x="8444439" y="1848530"/>
            <a:ext cx="3100370" cy="4555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41008751-B9F0-494C-96F4-558F47D3F4DE}"/>
              </a:ext>
            </a:extLst>
          </p:cNvPr>
          <p:cNvSpPr/>
          <p:nvPr/>
        </p:nvSpPr>
        <p:spPr>
          <a:xfrm rot="10800000">
            <a:off x="4284223" y="6243174"/>
            <a:ext cx="404105" cy="32228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A710FB-1D80-294E-A08F-A0E6BE59989C}"/>
              </a:ext>
            </a:extLst>
          </p:cNvPr>
          <p:cNvSpPr txBox="1"/>
          <p:nvPr/>
        </p:nvSpPr>
        <p:spPr>
          <a:xfrm>
            <a:off x="10477257" y="5993580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431EC46-E9C3-404B-BA63-18017672B80A}"/>
              </a:ext>
            </a:extLst>
          </p:cNvPr>
          <p:cNvSpPr/>
          <p:nvPr/>
        </p:nvSpPr>
        <p:spPr>
          <a:xfrm>
            <a:off x="9050857" y="4396629"/>
            <a:ext cx="1803747" cy="672971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GRE tunnel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1A0568-C414-B744-9917-2F436A881A6E}"/>
              </a:ext>
            </a:extLst>
          </p:cNvPr>
          <p:cNvSpPr txBox="1"/>
          <p:nvPr/>
        </p:nvSpPr>
        <p:spPr>
          <a:xfrm>
            <a:off x="10082551" y="5085640"/>
            <a:ext cx="2269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</a:t>
            </a:r>
          </a:p>
          <a:p>
            <a:r>
              <a:rPr lang="en-US" sz="1400" b="1" dirty="0"/>
              <a:t>172.13.1.100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F64375-179E-454A-9D75-B2FA9DC87C32}"/>
              </a:ext>
            </a:extLst>
          </p:cNvPr>
          <p:cNvCxnSpPr>
            <a:cxnSpLocks/>
            <a:stCxn id="100" idx="0"/>
            <a:endCxn id="53" idx="3"/>
          </p:cNvCxnSpPr>
          <p:nvPr/>
        </p:nvCxnSpPr>
        <p:spPr>
          <a:xfrm flipH="1" flipV="1">
            <a:off x="9971744" y="5186800"/>
            <a:ext cx="171" cy="756053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E325103-004E-6B48-A50F-40450A570A72}"/>
              </a:ext>
            </a:extLst>
          </p:cNvPr>
          <p:cNvSpPr/>
          <p:nvPr/>
        </p:nvSpPr>
        <p:spPr>
          <a:xfrm>
            <a:off x="1677955" y="3992200"/>
            <a:ext cx="2049408" cy="1030171"/>
          </a:xfrm>
          <a:prstGeom prst="roundRect">
            <a:avLst/>
          </a:prstGeom>
          <a:solidFill>
            <a:schemeClr val="accent5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OVS Bridge</a:t>
            </a:r>
          </a:p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br0 (</a:t>
            </a:r>
            <a:r>
              <a:rPr lang="en-US" sz="2400" dirty="0" err="1">
                <a:solidFill>
                  <a:sysClr val="windowText" lastClr="000000"/>
                </a:solidFill>
              </a:rPr>
              <a:t>bpf</a:t>
            </a:r>
            <a:r>
              <a:rPr lang="en-US" sz="2400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54CE53B-CE8B-6C46-B182-490E920446EA}"/>
              </a:ext>
            </a:extLst>
          </p:cNvPr>
          <p:cNvSpPr/>
          <p:nvPr/>
        </p:nvSpPr>
        <p:spPr>
          <a:xfrm>
            <a:off x="4677155" y="577336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eth0</a:t>
            </a:r>
          </a:p>
        </p:txBody>
      </p:sp>
      <p:sp>
        <p:nvSpPr>
          <p:cNvPr id="50" name="Round Same Side Corner Rectangle 49">
            <a:extLst>
              <a:ext uri="{FF2B5EF4-FFF2-40B4-BE49-F238E27FC236}">
                <a16:creationId xmlns:a16="http://schemas.microsoft.com/office/drawing/2014/main" id="{56EEC0BD-2F29-C143-B54D-1BED88FBAAAA}"/>
              </a:ext>
            </a:extLst>
          </p:cNvPr>
          <p:cNvSpPr/>
          <p:nvPr/>
        </p:nvSpPr>
        <p:spPr>
          <a:xfrm rot="10800000">
            <a:off x="9808089" y="4292419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CB6D19F7-38A3-7B46-92DC-9380FABE9E45}"/>
              </a:ext>
            </a:extLst>
          </p:cNvPr>
          <p:cNvSpPr/>
          <p:nvPr/>
        </p:nvSpPr>
        <p:spPr>
          <a:xfrm>
            <a:off x="9466231" y="3182936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tap1</a:t>
            </a:r>
          </a:p>
        </p:txBody>
      </p:sp>
      <p:sp>
        <p:nvSpPr>
          <p:cNvPr id="52" name="Round Same Side Corner Rectangle 51">
            <a:extLst>
              <a:ext uri="{FF2B5EF4-FFF2-40B4-BE49-F238E27FC236}">
                <a16:creationId xmlns:a16="http://schemas.microsoft.com/office/drawing/2014/main" id="{C00B14AC-A101-214A-8F28-85E83E850FB4}"/>
              </a:ext>
            </a:extLst>
          </p:cNvPr>
          <p:cNvSpPr/>
          <p:nvPr/>
        </p:nvSpPr>
        <p:spPr>
          <a:xfrm rot="10800000">
            <a:off x="9808088" y="359224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 Same Side Corner Rectangle 52">
            <a:extLst>
              <a:ext uri="{FF2B5EF4-FFF2-40B4-BE49-F238E27FC236}">
                <a16:creationId xmlns:a16="http://schemas.microsoft.com/office/drawing/2014/main" id="{D36066F3-58A5-8E40-8548-E47C952B509D}"/>
              </a:ext>
            </a:extLst>
          </p:cNvPr>
          <p:cNvSpPr/>
          <p:nvPr/>
        </p:nvSpPr>
        <p:spPr>
          <a:xfrm rot="10800000">
            <a:off x="9808089" y="497193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9CE1ECD5-06E5-1A41-86D6-75C8AC4F58A6}"/>
              </a:ext>
            </a:extLst>
          </p:cNvPr>
          <p:cNvCxnSpPr>
            <a:cxnSpLocks/>
            <a:stCxn id="50" idx="1"/>
            <a:endCxn id="52" idx="3"/>
          </p:cNvCxnSpPr>
          <p:nvPr/>
        </p:nvCxnSpPr>
        <p:spPr>
          <a:xfrm rot="16200000" flipV="1">
            <a:off x="9729090" y="4049764"/>
            <a:ext cx="485309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05A66F7-0EFF-EB43-A996-BDE7AC664E65}"/>
              </a:ext>
            </a:extLst>
          </p:cNvPr>
          <p:cNvSpPr txBox="1"/>
          <p:nvPr/>
        </p:nvSpPr>
        <p:spPr>
          <a:xfrm>
            <a:off x="10119093" y="270777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35E741-03F6-A54D-8E3C-1832713E5192}"/>
              </a:ext>
            </a:extLst>
          </p:cNvPr>
          <p:cNvSpPr txBox="1"/>
          <p:nvPr/>
        </p:nvSpPr>
        <p:spPr>
          <a:xfrm>
            <a:off x="914387" y="6026832"/>
            <a:ext cx="1139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Local host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6F536CA-BEF8-5B49-BE4A-6391D2E388FD}"/>
              </a:ext>
            </a:extLst>
          </p:cNvPr>
          <p:cNvSpPr/>
          <p:nvPr/>
        </p:nvSpPr>
        <p:spPr>
          <a:xfrm>
            <a:off x="4677155" y="2958454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tap0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D57513D-3A1B-0448-9AAB-8F09B7682778}"/>
              </a:ext>
            </a:extLst>
          </p:cNvPr>
          <p:cNvSpPr/>
          <p:nvPr/>
        </p:nvSpPr>
        <p:spPr>
          <a:xfrm>
            <a:off x="6096000" y="4458218"/>
            <a:ext cx="1215850" cy="570147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gre0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0EB240-9DB1-9346-B12E-FA947694E2E2}"/>
              </a:ext>
            </a:extLst>
          </p:cNvPr>
          <p:cNvSpPr/>
          <p:nvPr/>
        </p:nvSpPr>
        <p:spPr>
          <a:xfrm>
            <a:off x="3569687" y="476453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D652D0C-DDFB-514E-A4EC-DE76BE44A165}"/>
              </a:ext>
            </a:extLst>
          </p:cNvPr>
          <p:cNvSpPr/>
          <p:nvPr/>
        </p:nvSpPr>
        <p:spPr>
          <a:xfrm>
            <a:off x="1303666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C3B42D-A373-3F4A-AB42-C060917520D0}"/>
              </a:ext>
            </a:extLst>
          </p:cNvPr>
          <p:cNvSpPr/>
          <p:nvPr/>
        </p:nvSpPr>
        <p:spPr>
          <a:xfrm>
            <a:off x="4205475" y="595630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9981A87-1433-B040-93EE-6193BBB0DF2A}"/>
              </a:ext>
            </a:extLst>
          </p:cNvPr>
          <p:cNvSpPr/>
          <p:nvPr/>
        </p:nvSpPr>
        <p:spPr>
          <a:xfrm>
            <a:off x="5643371" y="4762939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F0135B4-A259-CA42-9852-E79936DF1F1C}"/>
              </a:ext>
            </a:extLst>
          </p:cNvPr>
          <p:cNvSpPr/>
          <p:nvPr/>
        </p:nvSpPr>
        <p:spPr>
          <a:xfrm>
            <a:off x="5567162" y="3178146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2765C9B-0E32-8045-937A-AF7B8F415B15}"/>
              </a:ext>
            </a:extLst>
          </p:cNvPr>
          <p:cNvSpPr/>
          <p:nvPr/>
        </p:nvSpPr>
        <p:spPr>
          <a:xfrm>
            <a:off x="4225798" y="3178145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9CAAC50-C0FE-324C-AFD0-17A132356B19}"/>
              </a:ext>
            </a:extLst>
          </p:cNvPr>
          <p:cNvSpPr/>
          <p:nvPr/>
        </p:nvSpPr>
        <p:spPr>
          <a:xfrm>
            <a:off x="5574111" y="595630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D7D1F61-D229-054F-9604-5E630B2F6285}"/>
              </a:ext>
            </a:extLst>
          </p:cNvPr>
          <p:cNvSpPr/>
          <p:nvPr/>
        </p:nvSpPr>
        <p:spPr>
          <a:xfrm>
            <a:off x="7185008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1D4B3C-1B79-5C48-9A8D-64CD6E8FC04F}"/>
              </a:ext>
            </a:extLst>
          </p:cNvPr>
          <p:cNvSpPr txBox="1"/>
          <p:nvPr/>
        </p:nvSpPr>
        <p:spPr>
          <a:xfrm>
            <a:off x="5515986" y="253211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10.1.1.100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24DDD3E-1982-0C4E-8E66-6DAB18AF310B}"/>
              </a:ext>
            </a:extLst>
          </p:cNvPr>
          <p:cNvSpPr txBox="1"/>
          <p:nvPr/>
        </p:nvSpPr>
        <p:spPr>
          <a:xfrm>
            <a:off x="5978261" y="5051872"/>
            <a:ext cx="2645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 172.13.1.1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5FE7A2-79DD-1243-8F4A-46F21F288CE8}"/>
              </a:ext>
            </a:extLst>
          </p:cNvPr>
          <p:cNvSpPr txBox="1"/>
          <p:nvPr/>
        </p:nvSpPr>
        <p:spPr>
          <a:xfrm>
            <a:off x="2215879" y="5073141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172.13.1.100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66EEB8B8-94B9-E14A-9B1D-7D88B820393A}"/>
              </a:ext>
            </a:extLst>
          </p:cNvPr>
          <p:cNvSpPr/>
          <p:nvPr/>
        </p:nvSpPr>
        <p:spPr>
          <a:xfrm>
            <a:off x="4677155" y="2072087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VM0</a:t>
            </a:r>
          </a:p>
        </p:txBody>
      </p:sp>
      <p:sp>
        <p:nvSpPr>
          <p:cNvPr id="81" name="Round Same Side Corner Rectangle 80">
            <a:extLst>
              <a:ext uri="{FF2B5EF4-FFF2-40B4-BE49-F238E27FC236}">
                <a16:creationId xmlns:a16="http://schemas.microsoft.com/office/drawing/2014/main" id="{BBB00B68-FC21-8A42-A108-98086AD45B98}"/>
              </a:ext>
            </a:extLst>
          </p:cNvPr>
          <p:cNvSpPr/>
          <p:nvPr/>
        </p:nvSpPr>
        <p:spPr>
          <a:xfrm rot="10800000">
            <a:off x="5018192" y="2461299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F6BD932B-1241-2E4B-9D9C-55A0E7943270}"/>
              </a:ext>
            </a:extLst>
          </p:cNvPr>
          <p:cNvSpPr/>
          <p:nvPr/>
        </p:nvSpPr>
        <p:spPr>
          <a:xfrm>
            <a:off x="9453705" y="2237929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VM1</a:t>
            </a:r>
          </a:p>
        </p:txBody>
      </p:sp>
      <p:sp>
        <p:nvSpPr>
          <p:cNvPr id="83" name="Round Same Side Corner Rectangle 82">
            <a:extLst>
              <a:ext uri="{FF2B5EF4-FFF2-40B4-BE49-F238E27FC236}">
                <a16:creationId xmlns:a16="http://schemas.microsoft.com/office/drawing/2014/main" id="{8A177A84-F21E-E249-9BB0-1A37BFA47405}"/>
              </a:ext>
            </a:extLst>
          </p:cNvPr>
          <p:cNvSpPr/>
          <p:nvPr/>
        </p:nvSpPr>
        <p:spPr>
          <a:xfrm rot="10800000">
            <a:off x="9794742" y="2627141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2774DE-0D84-FA4E-8EB5-2097E2BB1A54}"/>
              </a:ext>
            </a:extLst>
          </p:cNvPr>
          <p:cNvCxnSpPr>
            <a:stCxn id="83" idx="3"/>
            <a:endCxn id="51" idx="0"/>
          </p:cNvCxnSpPr>
          <p:nvPr/>
        </p:nvCxnSpPr>
        <p:spPr>
          <a:xfrm>
            <a:off x="9963749" y="2865614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E5DFC124-4DE4-5F4E-9EF2-8F42CFAF79F2}"/>
              </a:ext>
            </a:extLst>
          </p:cNvPr>
          <p:cNvSpPr/>
          <p:nvPr/>
        </p:nvSpPr>
        <p:spPr>
          <a:xfrm>
            <a:off x="9466231" y="594285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eth1</a:t>
            </a:r>
          </a:p>
        </p:txBody>
      </p:sp>
      <p:sp>
        <p:nvSpPr>
          <p:cNvPr id="101" name="Round Same Side Corner Rectangle 100">
            <a:extLst>
              <a:ext uri="{FF2B5EF4-FFF2-40B4-BE49-F238E27FC236}">
                <a16:creationId xmlns:a16="http://schemas.microsoft.com/office/drawing/2014/main" id="{72334926-8058-AA43-A6CC-F03D6D58577C}"/>
              </a:ext>
            </a:extLst>
          </p:cNvPr>
          <p:cNvSpPr/>
          <p:nvPr/>
        </p:nvSpPr>
        <p:spPr>
          <a:xfrm rot="10800000">
            <a:off x="9750677" y="6301357"/>
            <a:ext cx="404105" cy="322288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E9073FD4-29B2-6F40-9E7F-6C9FF999E255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90411" y="3861326"/>
            <a:ext cx="58183" cy="5466454"/>
          </a:xfrm>
          <a:prstGeom prst="bentConnector3">
            <a:avLst>
              <a:gd name="adj1" fmla="val 385255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14808A01-0F5F-4D49-BE9F-B7ED8D715370}"/>
              </a:ext>
            </a:extLst>
          </p:cNvPr>
          <p:cNvCxnSpPr>
            <a:cxnSpLocks/>
          </p:cNvCxnSpPr>
          <p:nvPr/>
        </p:nvCxnSpPr>
        <p:spPr>
          <a:xfrm rot="16200000" flipH="1">
            <a:off x="5999916" y="3298645"/>
            <a:ext cx="1313939" cy="161784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CCD84C3-9EA3-AC4F-B46C-5864891F82C0}"/>
              </a:ext>
            </a:extLst>
          </p:cNvPr>
          <p:cNvSpPr txBox="1"/>
          <p:nvPr/>
        </p:nvSpPr>
        <p:spPr>
          <a:xfrm>
            <a:off x="5767797" y="1851830"/>
            <a:ext cx="2091718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① # Send ICMP reply to 10.1.1.1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E02C7FC-8674-6A4E-80F6-8686FFCC43AB}"/>
              </a:ext>
            </a:extLst>
          </p:cNvPr>
          <p:cNvSpPr txBox="1"/>
          <p:nvPr/>
        </p:nvSpPr>
        <p:spPr>
          <a:xfrm>
            <a:off x="875469" y="2021278"/>
            <a:ext cx="3293087" cy="1754326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② </a:t>
            </a:r>
            <a:r>
              <a:rPr lang="en-US" b="1" dirty="0" err="1"/>
              <a:t>in_port</a:t>
            </a:r>
            <a:r>
              <a:rPr lang="en-US" b="1" dirty="0"/>
              <a:t>(tap0),</a:t>
            </a:r>
            <a:r>
              <a:rPr lang="en-US" b="1" dirty="0" err="1"/>
              <a:t>icmp</a:t>
            </a:r>
            <a:r>
              <a:rPr lang="en-US" b="1" dirty="0"/>
              <a:t>(</a:t>
            </a:r>
            <a:r>
              <a:rPr lang="en-US" b="1" dirty="0" err="1"/>
              <a:t>src</a:t>
            </a:r>
            <a:r>
              <a:rPr lang="en-US" b="1" dirty="0"/>
              <a:t>=10.1.1.100,dst=10.1.1.1),actions= set(tunnel(</a:t>
            </a:r>
            <a:r>
              <a:rPr lang="en-US" b="1" dirty="0" err="1"/>
              <a:t>tun_id</a:t>
            </a:r>
            <a:r>
              <a:rPr lang="en-US" b="1" dirty="0"/>
              <a:t>=0x0,dst=172.31.1.1,ttl=64,flags(</a:t>
            </a:r>
            <a:r>
              <a:rPr lang="en-US" b="1" dirty="0" err="1"/>
              <a:t>df|key</a:t>
            </a:r>
            <a:r>
              <a:rPr lang="en-US" b="1" dirty="0"/>
              <a:t>))),output(gre0)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9F1B327-2EE0-2042-B98F-5153FA9872A3}"/>
              </a:ext>
            </a:extLst>
          </p:cNvPr>
          <p:cNvSpPr txBox="1"/>
          <p:nvPr/>
        </p:nvSpPr>
        <p:spPr>
          <a:xfrm>
            <a:off x="6364095" y="5356730"/>
            <a:ext cx="1978812" cy="1200329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③ gre0 </a:t>
            </a:r>
            <a:r>
              <a:rPr lang="en-US" b="1" dirty="0" err="1"/>
              <a:t>encaps</a:t>
            </a:r>
            <a:r>
              <a:rPr lang="en-US" b="1" dirty="0"/>
              <a:t> packet and routes packets to br0 to transfer</a:t>
            </a:r>
          </a:p>
        </p:txBody>
      </p: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07BF5FB5-30DA-6C4C-B83A-6FAD73ACF8EB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5196332" y="3393172"/>
            <a:ext cx="442547" cy="2572638"/>
          </a:xfrm>
          <a:prstGeom prst="bentConnector4">
            <a:avLst>
              <a:gd name="adj1" fmla="val -51656"/>
              <a:gd name="adj2" fmla="val 61815"/>
            </a:avLst>
          </a:prstGeom>
          <a:ln w="190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58EAD8B-E19C-3C40-9D7A-C7A52BC3A49A}"/>
              </a:ext>
            </a:extLst>
          </p:cNvPr>
          <p:cNvSpPr txBox="1"/>
          <p:nvPr/>
        </p:nvSpPr>
        <p:spPr>
          <a:xfrm>
            <a:off x="5475528" y="3670291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②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D534F03-DE70-574A-9854-CB60ABD732AC}"/>
              </a:ext>
            </a:extLst>
          </p:cNvPr>
          <p:cNvSpPr txBox="1"/>
          <p:nvPr/>
        </p:nvSpPr>
        <p:spPr>
          <a:xfrm>
            <a:off x="5009770" y="4432188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③</a:t>
            </a:r>
          </a:p>
        </p:txBody>
      </p: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F4C5EF31-D4FD-4A49-96C2-61355915D11D}"/>
              </a:ext>
            </a:extLst>
          </p:cNvPr>
          <p:cNvCxnSpPr>
            <a:cxnSpLocks/>
          </p:cNvCxnSpPr>
          <p:nvPr/>
        </p:nvCxnSpPr>
        <p:spPr>
          <a:xfrm rot="16200000" flipH="1">
            <a:off x="5278393" y="2608577"/>
            <a:ext cx="478374" cy="660763"/>
          </a:xfrm>
          <a:prstGeom prst="bentConnector3">
            <a:avLst>
              <a:gd name="adj1" fmla="val 2905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1207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1767-F840-0E41-BAC4-CEB6242D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Send (4)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E3E031-3B9D-0E44-B591-EB7638AD99E6}"/>
              </a:ext>
            </a:extLst>
          </p:cNvPr>
          <p:cNvSpPr/>
          <p:nvPr/>
        </p:nvSpPr>
        <p:spPr>
          <a:xfrm>
            <a:off x="2144490" y="4685017"/>
            <a:ext cx="1855940" cy="826718"/>
          </a:xfrm>
          <a:prstGeom prst="roundRect">
            <a:avLst/>
          </a:prstGeom>
          <a:solidFill>
            <a:schemeClr val="accent6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</a:rPr>
              <a:t>br</a:t>
            </a:r>
            <a:r>
              <a:rPr lang="en-US" sz="2400" dirty="0">
                <a:solidFill>
                  <a:sysClr val="windowText" lastClr="000000"/>
                </a:solidFill>
              </a:rPr>
              <a:t>-underlay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2B72A-87C1-F747-812A-7D4FADA67C75}"/>
              </a:ext>
            </a:extLst>
          </p:cNvPr>
          <p:cNvSpPr/>
          <p:nvPr/>
        </p:nvSpPr>
        <p:spPr>
          <a:xfrm>
            <a:off x="838200" y="1851831"/>
            <a:ext cx="7257022" cy="4555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AB9928-E908-A14A-AF61-7467ABAA6CA8}"/>
              </a:ext>
            </a:extLst>
          </p:cNvPr>
          <p:cNvSpPr/>
          <p:nvPr/>
        </p:nvSpPr>
        <p:spPr>
          <a:xfrm>
            <a:off x="8444439" y="1848530"/>
            <a:ext cx="3100370" cy="4555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41008751-B9F0-494C-96F4-558F47D3F4DE}"/>
              </a:ext>
            </a:extLst>
          </p:cNvPr>
          <p:cNvSpPr/>
          <p:nvPr/>
        </p:nvSpPr>
        <p:spPr>
          <a:xfrm rot="10800000">
            <a:off x="4284223" y="6243174"/>
            <a:ext cx="404105" cy="32228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A710FB-1D80-294E-A08F-A0E6BE59989C}"/>
              </a:ext>
            </a:extLst>
          </p:cNvPr>
          <p:cNvSpPr txBox="1"/>
          <p:nvPr/>
        </p:nvSpPr>
        <p:spPr>
          <a:xfrm>
            <a:off x="10477257" y="5993580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431EC46-E9C3-404B-BA63-18017672B80A}"/>
              </a:ext>
            </a:extLst>
          </p:cNvPr>
          <p:cNvSpPr/>
          <p:nvPr/>
        </p:nvSpPr>
        <p:spPr>
          <a:xfrm>
            <a:off x="9050857" y="4396629"/>
            <a:ext cx="1803747" cy="672971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GRE tunnel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1A0568-C414-B744-9917-2F436A881A6E}"/>
              </a:ext>
            </a:extLst>
          </p:cNvPr>
          <p:cNvSpPr txBox="1"/>
          <p:nvPr/>
        </p:nvSpPr>
        <p:spPr>
          <a:xfrm>
            <a:off x="10082551" y="5085640"/>
            <a:ext cx="2269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</a:t>
            </a:r>
          </a:p>
          <a:p>
            <a:r>
              <a:rPr lang="en-US" sz="1400" b="1" dirty="0"/>
              <a:t>172.13.1.100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F64375-179E-454A-9D75-B2FA9DC87C32}"/>
              </a:ext>
            </a:extLst>
          </p:cNvPr>
          <p:cNvCxnSpPr>
            <a:cxnSpLocks/>
            <a:stCxn id="100" idx="0"/>
            <a:endCxn id="53" idx="3"/>
          </p:cNvCxnSpPr>
          <p:nvPr/>
        </p:nvCxnSpPr>
        <p:spPr>
          <a:xfrm flipH="1" flipV="1">
            <a:off x="9971744" y="5186800"/>
            <a:ext cx="171" cy="756053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E325103-004E-6B48-A50F-40450A570A72}"/>
              </a:ext>
            </a:extLst>
          </p:cNvPr>
          <p:cNvSpPr/>
          <p:nvPr/>
        </p:nvSpPr>
        <p:spPr>
          <a:xfrm>
            <a:off x="1677955" y="3992200"/>
            <a:ext cx="2049408" cy="1030171"/>
          </a:xfrm>
          <a:prstGeom prst="roundRect">
            <a:avLst/>
          </a:prstGeom>
          <a:solidFill>
            <a:schemeClr val="accent5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OVS Bridge</a:t>
            </a:r>
          </a:p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br0 (</a:t>
            </a:r>
            <a:r>
              <a:rPr lang="en-US" sz="2400" dirty="0" err="1">
                <a:solidFill>
                  <a:sysClr val="windowText" lastClr="000000"/>
                </a:solidFill>
              </a:rPr>
              <a:t>bpf</a:t>
            </a:r>
            <a:r>
              <a:rPr lang="en-US" sz="2400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54CE53B-CE8B-6C46-B182-490E920446EA}"/>
              </a:ext>
            </a:extLst>
          </p:cNvPr>
          <p:cNvSpPr/>
          <p:nvPr/>
        </p:nvSpPr>
        <p:spPr>
          <a:xfrm>
            <a:off x="4677155" y="577336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eth0</a:t>
            </a:r>
          </a:p>
        </p:txBody>
      </p:sp>
      <p:sp>
        <p:nvSpPr>
          <p:cNvPr id="50" name="Round Same Side Corner Rectangle 49">
            <a:extLst>
              <a:ext uri="{FF2B5EF4-FFF2-40B4-BE49-F238E27FC236}">
                <a16:creationId xmlns:a16="http://schemas.microsoft.com/office/drawing/2014/main" id="{56EEC0BD-2F29-C143-B54D-1BED88FBAAAA}"/>
              </a:ext>
            </a:extLst>
          </p:cNvPr>
          <p:cNvSpPr/>
          <p:nvPr/>
        </p:nvSpPr>
        <p:spPr>
          <a:xfrm rot="10800000">
            <a:off x="9808089" y="4292419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CB6D19F7-38A3-7B46-92DC-9380FABE9E45}"/>
              </a:ext>
            </a:extLst>
          </p:cNvPr>
          <p:cNvSpPr/>
          <p:nvPr/>
        </p:nvSpPr>
        <p:spPr>
          <a:xfrm>
            <a:off x="9466231" y="3182936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tap1</a:t>
            </a:r>
          </a:p>
        </p:txBody>
      </p:sp>
      <p:sp>
        <p:nvSpPr>
          <p:cNvPr id="52" name="Round Same Side Corner Rectangle 51">
            <a:extLst>
              <a:ext uri="{FF2B5EF4-FFF2-40B4-BE49-F238E27FC236}">
                <a16:creationId xmlns:a16="http://schemas.microsoft.com/office/drawing/2014/main" id="{C00B14AC-A101-214A-8F28-85E83E850FB4}"/>
              </a:ext>
            </a:extLst>
          </p:cNvPr>
          <p:cNvSpPr/>
          <p:nvPr/>
        </p:nvSpPr>
        <p:spPr>
          <a:xfrm rot="10800000">
            <a:off x="9808088" y="359224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 Same Side Corner Rectangle 52">
            <a:extLst>
              <a:ext uri="{FF2B5EF4-FFF2-40B4-BE49-F238E27FC236}">
                <a16:creationId xmlns:a16="http://schemas.microsoft.com/office/drawing/2014/main" id="{D36066F3-58A5-8E40-8548-E47C952B509D}"/>
              </a:ext>
            </a:extLst>
          </p:cNvPr>
          <p:cNvSpPr/>
          <p:nvPr/>
        </p:nvSpPr>
        <p:spPr>
          <a:xfrm rot="10800000">
            <a:off x="9808089" y="497193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9CE1ECD5-06E5-1A41-86D6-75C8AC4F58A6}"/>
              </a:ext>
            </a:extLst>
          </p:cNvPr>
          <p:cNvCxnSpPr>
            <a:cxnSpLocks/>
            <a:stCxn id="50" idx="1"/>
            <a:endCxn id="52" idx="3"/>
          </p:cNvCxnSpPr>
          <p:nvPr/>
        </p:nvCxnSpPr>
        <p:spPr>
          <a:xfrm rot="16200000" flipV="1">
            <a:off x="9729090" y="4049764"/>
            <a:ext cx="485309" cy="1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05A66F7-0EFF-EB43-A996-BDE7AC664E65}"/>
              </a:ext>
            </a:extLst>
          </p:cNvPr>
          <p:cNvSpPr txBox="1"/>
          <p:nvPr/>
        </p:nvSpPr>
        <p:spPr>
          <a:xfrm>
            <a:off x="10119093" y="270777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35E741-03F6-A54D-8E3C-1832713E5192}"/>
              </a:ext>
            </a:extLst>
          </p:cNvPr>
          <p:cNvSpPr txBox="1"/>
          <p:nvPr/>
        </p:nvSpPr>
        <p:spPr>
          <a:xfrm>
            <a:off x="914387" y="6026832"/>
            <a:ext cx="1139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Local host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6F536CA-BEF8-5B49-BE4A-6391D2E388FD}"/>
              </a:ext>
            </a:extLst>
          </p:cNvPr>
          <p:cNvSpPr/>
          <p:nvPr/>
        </p:nvSpPr>
        <p:spPr>
          <a:xfrm>
            <a:off x="4677155" y="2958454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tap0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D57513D-3A1B-0448-9AAB-8F09B7682778}"/>
              </a:ext>
            </a:extLst>
          </p:cNvPr>
          <p:cNvSpPr/>
          <p:nvPr/>
        </p:nvSpPr>
        <p:spPr>
          <a:xfrm>
            <a:off x="6096000" y="4458218"/>
            <a:ext cx="1215850" cy="570147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gre0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0EB240-9DB1-9346-B12E-FA947694E2E2}"/>
              </a:ext>
            </a:extLst>
          </p:cNvPr>
          <p:cNvSpPr/>
          <p:nvPr/>
        </p:nvSpPr>
        <p:spPr>
          <a:xfrm>
            <a:off x="3569687" y="4764538"/>
            <a:ext cx="561600" cy="272453"/>
          </a:xfrm>
          <a:prstGeom prst="rect">
            <a:avLst/>
          </a:prstGeom>
          <a:solidFill>
            <a:srgbClr val="FF000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D652D0C-DDFB-514E-A4EC-DE76BE44A165}"/>
              </a:ext>
            </a:extLst>
          </p:cNvPr>
          <p:cNvSpPr/>
          <p:nvPr/>
        </p:nvSpPr>
        <p:spPr>
          <a:xfrm>
            <a:off x="1303666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C3B42D-A373-3F4A-AB42-C060917520D0}"/>
              </a:ext>
            </a:extLst>
          </p:cNvPr>
          <p:cNvSpPr/>
          <p:nvPr/>
        </p:nvSpPr>
        <p:spPr>
          <a:xfrm>
            <a:off x="4205475" y="595630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9981A87-1433-B040-93EE-6193BBB0DF2A}"/>
              </a:ext>
            </a:extLst>
          </p:cNvPr>
          <p:cNvSpPr/>
          <p:nvPr/>
        </p:nvSpPr>
        <p:spPr>
          <a:xfrm>
            <a:off x="5643371" y="4762939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F0135B4-A259-CA42-9852-E79936DF1F1C}"/>
              </a:ext>
            </a:extLst>
          </p:cNvPr>
          <p:cNvSpPr/>
          <p:nvPr/>
        </p:nvSpPr>
        <p:spPr>
          <a:xfrm>
            <a:off x="5567162" y="3178146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2765C9B-0E32-8045-937A-AF7B8F415B15}"/>
              </a:ext>
            </a:extLst>
          </p:cNvPr>
          <p:cNvSpPr/>
          <p:nvPr/>
        </p:nvSpPr>
        <p:spPr>
          <a:xfrm>
            <a:off x="4225798" y="3178145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9CAAC50-C0FE-324C-AFD0-17A132356B19}"/>
              </a:ext>
            </a:extLst>
          </p:cNvPr>
          <p:cNvSpPr/>
          <p:nvPr/>
        </p:nvSpPr>
        <p:spPr>
          <a:xfrm>
            <a:off x="5574111" y="595630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D7D1F61-D229-054F-9604-5E630B2F6285}"/>
              </a:ext>
            </a:extLst>
          </p:cNvPr>
          <p:cNvSpPr/>
          <p:nvPr/>
        </p:nvSpPr>
        <p:spPr>
          <a:xfrm>
            <a:off x="7185008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1D4B3C-1B79-5C48-9A8D-64CD6E8FC04F}"/>
              </a:ext>
            </a:extLst>
          </p:cNvPr>
          <p:cNvSpPr txBox="1"/>
          <p:nvPr/>
        </p:nvSpPr>
        <p:spPr>
          <a:xfrm>
            <a:off x="5515986" y="253211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10.1.1.100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24DDD3E-1982-0C4E-8E66-6DAB18AF310B}"/>
              </a:ext>
            </a:extLst>
          </p:cNvPr>
          <p:cNvSpPr txBox="1"/>
          <p:nvPr/>
        </p:nvSpPr>
        <p:spPr>
          <a:xfrm>
            <a:off x="5978261" y="5051872"/>
            <a:ext cx="2645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 172.13.1.1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5FE7A2-79DD-1243-8F4A-46F21F288CE8}"/>
              </a:ext>
            </a:extLst>
          </p:cNvPr>
          <p:cNvSpPr txBox="1"/>
          <p:nvPr/>
        </p:nvSpPr>
        <p:spPr>
          <a:xfrm>
            <a:off x="2215879" y="5073141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172.13.1.100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66EEB8B8-94B9-E14A-9B1D-7D88B820393A}"/>
              </a:ext>
            </a:extLst>
          </p:cNvPr>
          <p:cNvSpPr/>
          <p:nvPr/>
        </p:nvSpPr>
        <p:spPr>
          <a:xfrm>
            <a:off x="4677155" y="2072087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VM0</a:t>
            </a:r>
          </a:p>
        </p:txBody>
      </p:sp>
      <p:sp>
        <p:nvSpPr>
          <p:cNvPr id="81" name="Round Same Side Corner Rectangle 80">
            <a:extLst>
              <a:ext uri="{FF2B5EF4-FFF2-40B4-BE49-F238E27FC236}">
                <a16:creationId xmlns:a16="http://schemas.microsoft.com/office/drawing/2014/main" id="{BBB00B68-FC21-8A42-A108-98086AD45B98}"/>
              </a:ext>
            </a:extLst>
          </p:cNvPr>
          <p:cNvSpPr/>
          <p:nvPr/>
        </p:nvSpPr>
        <p:spPr>
          <a:xfrm rot="10800000">
            <a:off x="5018192" y="2461299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F6BD932B-1241-2E4B-9D9C-55A0E7943270}"/>
              </a:ext>
            </a:extLst>
          </p:cNvPr>
          <p:cNvSpPr/>
          <p:nvPr/>
        </p:nvSpPr>
        <p:spPr>
          <a:xfrm>
            <a:off x="9453705" y="2237929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VM1</a:t>
            </a:r>
          </a:p>
        </p:txBody>
      </p:sp>
      <p:sp>
        <p:nvSpPr>
          <p:cNvPr id="83" name="Round Same Side Corner Rectangle 82">
            <a:extLst>
              <a:ext uri="{FF2B5EF4-FFF2-40B4-BE49-F238E27FC236}">
                <a16:creationId xmlns:a16="http://schemas.microsoft.com/office/drawing/2014/main" id="{8A177A84-F21E-E249-9BB0-1A37BFA47405}"/>
              </a:ext>
            </a:extLst>
          </p:cNvPr>
          <p:cNvSpPr/>
          <p:nvPr/>
        </p:nvSpPr>
        <p:spPr>
          <a:xfrm rot="10800000">
            <a:off x="9794742" y="2627141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2774DE-0D84-FA4E-8EB5-2097E2BB1A54}"/>
              </a:ext>
            </a:extLst>
          </p:cNvPr>
          <p:cNvCxnSpPr>
            <a:stCxn id="83" idx="3"/>
            <a:endCxn id="51" idx="0"/>
          </p:cNvCxnSpPr>
          <p:nvPr/>
        </p:nvCxnSpPr>
        <p:spPr>
          <a:xfrm>
            <a:off x="9963749" y="2865614"/>
            <a:ext cx="7995" cy="317322"/>
          </a:xfrm>
          <a:prstGeom prst="line">
            <a:avLst/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E5DFC124-4DE4-5F4E-9EF2-8F42CFAF79F2}"/>
              </a:ext>
            </a:extLst>
          </p:cNvPr>
          <p:cNvSpPr/>
          <p:nvPr/>
        </p:nvSpPr>
        <p:spPr>
          <a:xfrm>
            <a:off x="9466231" y="594285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eth1</a:t>
            </a:r>
          </a:p>
        </p:txBody>
      </p:sp>
      <p:sp>
        <p:nvSpPr>
          <p:cNvPr id="101" name="Round Same Side Corner Rectangle 100">
            <a:extLst>
              <a:ext uri="{FF2B5EF4-FFF2-40B4-BE49-F238E27FC236}">
                <a16:creationId xmlns:a16="http://schemas.microsoft.com/office/drawing/2014/main" id="{72334926-8058-AA43-A6CC-F03D6D58577C}"/>
              </a:ext>
            </a:extLst>
          </p:cNvPr>
          <p:cNvSpPr/>
          <p:nvPr/>
        </p:nvSpPr>
        <p:spPr>
          <a:xfrm rot="10800000">
            <a:off x="9750677" y="6301357"/>
            <a:ext cx="404105" cy="322288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E9073FD4-29B2-6F40-9E7F-6C9FF999E255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90411" y="3861326"/>
            <a:ext cx="58183" cy="5466454"/>
          </a:xfrm>
          <a:prstGeom prst="bentConnector3">
            <a:avLst>
              <a:gd name="adj1" fmla="val 385255"/>
            </a:avLst>
          </a:prstGeom>
          <a:ln w="1905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14808A01-0F5F-4D49-BE9F-B7ED8D715370}"/>
              </a:ext>
            </a:extLst>
          </p:cNvPr>
          <p:cNvCxnSpPr>
            <a:cxnSpLocks/>
          </p:cNvCxnSpPr>
          <p:nvPr/>
        </p:nvCxnSpPr>
        <p:spPr>
          <a:xfrm rot="16200000" flipH="1">
            <a:off x="5999916" y="3298645"/>
            <a:ext cx="1313939" cy="161784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CCD84C3-9EA3-AC4F-B46C-5864891F82C0}"/>
              </a:ext>
            </a:extLst>
          </p:cNvPr>
          <p:cNvSpPr txBox="1"/>
          <p:nvPr/>
        </p:nvSpPr>
        <p:spPr>
          <a:xfrm>
            <a:off x="5767797" y="1851830"/>
            <a:ext cx="2091718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① # Send ICMP reply to 10.1.1.1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E02C7FC-8674-6A4E-80F6-8686FFCC43AB}"/>
              </a:ext>
            </a:extLst>
          </p:cNvPr>
          <p:cNvSpPr txBox="1"/>
          <p:nvPr/>
        </p:nvSpPr>
        <p:spPr>
          <a:xfrm>
            <a:off x="875469" y="2021278"/>
            <a:ext cx="3293087" cy="1754326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② </a:t>
            </a:r>
            <a:r>
              <a:rPr lang="en-US" b="1" dirty="0" err="1"/>
              <a:t>in_port</a:t>
            </a:r>
            <a:r>
              <a:rPr lang="en-US" b="1" dirty="0"/>
              <a:t>(tap0),</a:t>
            </a:r>
            <a:r>
              <a:rPr lang="en-US" b="1" dirty="0" err="1"/>
              <a:t>icmp</a:t>
            </a:r>
            <a:r>
              <a:rPr lang="en-US" b="1" dirty="0"/>
              <a:t>(</a:t>
            </a:r>
            <a:r>
              <a:rPr lang="en-US" b="1" dirty="0" err="1"/>
              <a:t>src</a:t>
            </a:r>
            <a:r>
              <a:rPr lang="en-US" b="1" dirty="0"/>
              <a:t>=10.1.1.100,dst=10.1.1.1),actions= set(tunnel(</a:t>
            </a:r>
            <a:r>
              <a:rPr lang="en-US" b="1" dirty="0" err="1"/>
              <a:t>tun_id</a:t>
            </a:r>
            <a:r>
              <a:rPr lang="en-US" b="1" dirty="0"/>
              <a:t>=0x0,dst=172.31.1.1,ttl=64,flags(</a:t>
            </a:r>
            <a:r>
              <a:rPr lang="en-US" b="1" dirty="0" err="1"/>
              <a:t>df|key</a:t>
            </a:r>
            <a:r>
              <a:rPr lang="en-US" b="1" dirty="0"/>
              <a:t>))),output(gre0)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9F1B327-2EE0-2042-B98F-5153FA9872A3}"/>
              </a:ext>
            </a:extLst>
          </p:cNvPr>
          <p:cNvSpPr txBox="1"/>
          <p:nvPr/>
        </p:nvSpPr>
        <p:spPr>
          <a:xfrm>
            <a:off x="6364095" y="5356730"/>
            <a:ext cx="1978812" cy="120032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③ gre0 </a:t>
            </a:r>
            <a:r>
              <a:rPr lang="en-US" b="1" dirty="0" err="1">
                <a:solidFill>
                  <a:srgbClr val="FF0000"/>
                </a:solidFill>
              </a:rPr>
              <a:t>encaps</a:t>
            </a:r>
            <a:r>
              <a:rPr lang="en-US" b="1" dirty="0"/>
              <a:t> packet and routes packets to br0 to transfer</a:t>
            </a:r>
          </a:p>
        </p:txBody>
      </p: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07BF5FB5-30DA-6C4C-B83A-6FAD73ACF8EB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5196332" y="3393172"/>
            <a:ext cx="442547" cy="2572638"/>
          </a:xfrm>
          <a:prstGeom prst="bentConnector4">
            <a:avLst>
              <a:gd name="adj1" fmla="val -51656"/>
              <a:gd name="adj2" fmla="val 61815"/>
            </a:avLst>
          </a:prstGeom>
          <a:ln w="190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B770B4CC-B1AC-CA45-9534-F912D1B8EAFD}"/>
              </a:ext>
            </a:extLst>
          </p:cNvPr>
          <p:cNvSpPr txBox="1"/>
          <p:nvPr/>
        </p:nvSpPr>
        <p:spPr>
          <a:xfrm>
            <a:off x="918666" y="5356730"/>
            <a:ext cx="2868658" cy="1477328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④ </a:t>
            </a:r>
            <a:r>
              <a:rPr lang="en-US" b="1" dirty="0" err="1"/>
              <a:t>in_port</a:t>
            </a:r>
            <a:r>
              <a:rPr lang="en-US" b="1" dirty="0"/>
              <a:t>(br0),</a:t>
            </a:r>
            <a:r>
              <a:rPr lang="en-US" b="1" dirty="0" err="1">
                <a:solidFill>
                  <a:srgbClr val="FF0000"/>
                </a:solidFill>
              </a:rPr>
              <a:t>ip</a:t>
            </a:r>
            <a:r>
              <a:rPr lang="en-US" b="1" dirty="0">
                <a:solidFill>
                  <a:srgbClr val="FF0000"/>
                </a:solidFill>
              </a:rPr>
              <a:t>(</a:t>
            </a:r>
            <a:r>
              <a:rPr lang="en-US" b="1" dirty="0" err="1">
                <a:solidFill>
                  <a:srgbClr val="FF0000"/>
                </a:solidFill>
              </a:rPr>
              <a:t>src</a:t>
            </a:r>
            <a:r>
              <a:rPr lang="en-US" b="1" dirty="0">
                <a:solidFill>
                  <a:srgbClr val="FF0000"/>
                </a:solidFill>
              </a:rPr>
              <a:t>=172.31.1.100, </a:t>
            </a:r>
            <a:r>
              <a:rPr lang="en-US" b="1" dirty="0" err="1">
                <a:solidFill>
                  <a:srgbClr val="FF0000"/>
                </a:solidFill>
              </a:rPr>
              <a:t>dst</a:t>
            </a:r>
            <a:r>
              <a:rPr lang="en-US" b="1" dirty="0">
                <a:solidFill>
                  <a:srgbClr val="FF0000"/>
                </a:solidFill>
              </a:rPr>
              <a:t>=172.31.1.1, proto=GRE)</a:t>
            </a:r>
            <a:r>
              <a:rPr lang="en-US" b="1" dirty="0"/>
              <a:t>, actions=output(eth0)</a:t>
            </a:r>
          </a:p>
        </p:txBody>
      </p: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B2805E5B-A185-854B-985B-5F79CB491416}"/>
              </a:ext>
            </a:extLst>
          </p:cNvPr>
          <p:cNvCxnSpPr>
            <a:cxnSpLocks/>
          </p:cNvCxnSpPr>
          <p:nvPr/>
        </p:nvCxnSpPr>
        <p:spPr>
          <a:xfrm rot="16200000" flipH="1">
            <a:off x="4393041" y="4494437"/>
            <a:ext cx="919317" cy="2004424"/>
          </a:xfrm>
          <a:prstGeom prst="bentConnector3">
            <a:avLst>
              <a:gd name="adj1" fmla="val 30925"/>
            </a:avLst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58EAD8B-E19C-3C40-9D7A-C7A52BC3A49A}"/>
              </a:ext>
            </a:extLst>
          </p:cNvPr>
          <p:cNvSpPr txBox="1"/>
          <p:nvPr/>
        </p:nvSpPr>
        <p:spPr>
          <a:xfrm>
            <a:off x="5475528" y="3670291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②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D534F03-DE70-574A-9854-CB60ABD732AC}"/>
              </a:ext>
            </a:extLst>
          </p:cNvPr>
          <p:cNvSpPr txBox="1"/>
          <p:nvPr/>
        </p:nvSpPr>
        <p:spPr>
          <a:xfrm>
            <a:off x="5009770" y="4432188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③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56B33E8-CA83-F748-97CB-EE506B18FD89}"/>
              </a:ext>
            </a:extLst>
          </p:cNvPr>
          <p:cNvSpPr txBox="1"/>
          <p:nvPr/>
        </p:nvSpPr>
        <p:spPr>
          <a:xfrm>
            <a:off x="4085074" y="5270936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④</a:t>
            </a:r>
          </a:p>
        </p:txBody>
      </p: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826C74BB-8E5C-3544-9726-E0E3BED85E33}"/>
              </a:ext>
            </a:extLst>
          </p:cNvPr>
          <p:cNvCxnSpPr>
            <a:cxnSpLocks/>
          </p:cNvCxnSpPr>
          <p:nvPr/>
        </p:nvCxnSpPr>
        <p:spPr>
          <a:xfrm rot="16200000" flipH="1">
            <a:off x="5278393" y="2608577"/>
            <a:ext cx="478374" cy="660763"/>
          </a:xfrm>
          <a:prstGeom prst="bentConnector3">
            <a:avLst>
              <a:gd name="adj1" fmla="val 2905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21514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1767-F840-0E41-BAC4-CEB6242DA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Packet Send (5)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7E3E031-3B9D-0E44-B591-EB7638AD99E6}"/>
              </a:ext>
            </a:extLst>
          </p:cNvPr>
          <p:cNvSpPr/>
          <p:nvPr/>
        </p:nvSpPr>
        <p:spPr>
          <a:xfrm>
            <a:off x="2144490" y="4685017"/>
            <a:ext cx="1855940" cy="826718"/>
          </a:xfrm>
          <a:prstGeom prst="roundRect">
            <a:avLst/>
          </a:prstGeom>
          <a:solidFill>
            <a:schemeClr val="accent6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ysClr val="windowText" lastClr="000000"/>
                </a:solidFill>
              </a:rPr>
              <a:t>br</a:t>
            </a:r>
            <a:r>
              <a:rPr lang="en-US" sz="2400" dirty="0">
                <a:solidFill>
                  <a:sysClr val="windowText" lastClr="000000"/>
                </a:solidFill>
              </a:rPr>
              <a:t>-underlay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D22B72A-87C1-F747-812A-7D4FADA67C75}"/>
              </a:ext>
            </a:extLst>
          </p:cNvPr>
          <p:cNvSpPr/>
          <p:nvPr/>
        </p:nvSpPr>
        <p:spPr>
          <a:xfrm>
            <a:off x="838200" y="1851831"/>
            <a:ext cx="7257022" cy="4555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7AB9928-E908-A14A-AF61-7467ABAA6CA8}"/>
              </a:ext>
            </a:extLst>
          </p:cNvPr>
          <p:cNvSpPr/>
          <p:nvPr/>
        </p:nvSpPr>
        <p:spPr>
          <a:xfrm>
            <a:off x="8444439" y="1848530"/>
            <a:ext cx="3100370" cy="4555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 Same Side Corner Rectangle 6">
            <a:extLst>
              <a:ext uri="{FF2B5EF4-FFF2-40B4-BE49-F238E27FC236}">
                <a16:creationId xmlns:a16="http://schemas.microsoft.com/office/drawing/2014/main" id="{41008751-B9F0-494C-96F4-558F47D3F4DE}"/>
              </a:ext>
            </a:extLst>
          </p:cNvPr>
          <p:cNvSpPr/>
          <p:nvPr/>
        </p:nvSpPr>
        <p:spPr>
          <a:xfrm rot="10800000">
            <a:off x="4284223" y="6243174"/>
            <a:ext cx="404105" cy="322288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5A710FB-1D80-294E-A08F-A0E6BE59989C}"/>
              </a:ext>
            </a:extLst>
          </p:cNvPr>
          <p:cNvSpPr txBox="1"/>
          <p:nvPr/>
        </p:nvSpPr>
        <p:spPr>
          <a:xfrm>
            <a:off x="10477257" y="5993580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431EC46-E9C3-404B-BA63-18017672B80A}"/>
              </a:ext>
            </a:extLst>
          </p:cNvPr>
          <p:cNvSpPr/>
          <p:nvPr/>
        </p:nvSpPr>
        <p:spPr>
          <a:xfrm>
            <a:off x="9050857" y="4396629"/>
            <a:ext cx="1803747" cy="672971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GRE tunnel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1A0568-C414-B744-9917-2F436A881A6E}"/>
              </a:ext>
            </a:extLst>
          </p:cNvPr>
          <p:cNvSpPr txBox="1"/>
          <p:nvPr/>
        </p:nvSpPr>
        <p:spPr>
          <a:xfrm>
            <a:off x="10082551" y="5085640"/>
            <a:ext cx="22695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</a:t>
            </a:r>
          </a:p>
          <a:p>
            <a:r>
              <a:rPr lang="en-US" sz="1400" b="1" dirty="0"/>
              <a:t>172.13.1.100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C4F64375-179E-454A-9D75-B2FA9DC87C32}"/>
              </a:ext>
            </a:extLst>
          </p:cNvPr>
          <p:cNvCxnSpPr>
            <a:cxnSpLocks/>
            <a:stCxn id="100" idx="0"/>
            <a:endCxn id="53" idx="3"/>
          </p:cNvCxnSpPr>
          <p:nvPr/>
        </p:nvCxnSpPr>
        <p:spPr>
          <a:xfrm flipH="1" flipV="1">
            <a:off x="9971744" y="5186800"/>
            <a:ext cx="171" cy="756053"/>
          </a:xfrm>
          <a:prstGeom prst="line">
            <a:avLst/>
          </a:prstGeom>
          <a:ln w="1905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FE325103-004E-6B48-A50F-40450A570A72}"/>
              </a:ext>
            </a:extLst>
          </p:cNvPr>
          <p:cNvSpPr/>
          <p:nvPr/>
        </p:nvSpPr>
        <p:spPr>
          <a:xfrm>
            <a:off x="1677955" y="3992200"/>
            <a:ext cx="2049408" cy="1030171"/>
          </a:xfrm>
          <a:prstGeom prst="roundRect">
            <a:avLst/>
          </a:prstGeom>
          <a:solidFill>
            <a:schemeClr val="accent5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OVS Bridge</a:t>
            </a:r>
          </a:p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br0 (</a:t>
            </a:r>
            <a:r>
              <a:rPr lang="en-US" sz="2400" dirty="0" err="1">
                <a:solidFill>
                  <a:sysClr val="windowText" lastClr="000000"/>
                </a:solidFill>
              </a:rPr>
              <a:t>bpf</a:t>
            </a:r>
            <a:r>
              <a:rPr lang="en-US" sz="2400" dirty="0">
                <a:solidFill>
                  <a:sysClr val="windowText" lastClr="000000"/>
                </a:solidFill>
              </a:rPr>
              <a:t>)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A54CE53B-CE8B-6C46-B182-490E920446EA}"/>
              </a:ext>
            </a:extLst>
          </p:cNvPr>
          <p:cNvSpPr/>
          <p:nvPr/>
        </p:nvSpPr>
        <p:spPr>
          <a:xfrm>
            <a:off x="4677155" y="577336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eth0</a:t>
            </a:r>
          </a:p>
        </p:txBody>
      </p:sp>
      <p:sp>
        <p:nvSpPr>
          <p:cNvPr id="50" name="Round Same Side Corner Rectangle 49">
            <a:extLst>
              <a:ext uri="{FF2B5EF4-FFF2-40B4-BE49-F238E27FC236}">
                <a16:creationId xmlns:a16="http://schemas.microsoft.com/office/drawing/2014/main" id="{56EEC0BD-2F29-C143-B54D-1BED88FBAAAA}"/>
              </a:ext>
            </a:extLst>
          </p:cNvPr>
          <p:cNvSpPr/>
          <p:nvPr/>
        </p:nvSpPr>
        <p:spPr>
          <a:xfrm rot="10800000">
            <a:off x="9808089" y="4292419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CB6D19F7-38A3-7B46-92DC-9380FABE9E45}"/>
              </a:ext>
            </a:extLst>
          </p:cNvPr>
          <p:cNvSpPr/>
          <p:nvPr/>
        </p:nvSpPr>
        <p:spPr>
          <a:xfrm>
            <a:off x="9466231" y="3182936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tap1</a:t>
            </a:r>
          </a:p>
        </p:txBody>
      </p:sp>
      <p:sp>
        <p:nvSpPr>
          <p:cNvPr id="52" name="Round Same Side Corner Rectangle 51">
            <a:extLst>
              <a:ext uri="{FF2B5EF4-FFF2-40B4-BE49-F238E27FC236}">
                <a16:creationId xmlns:a16="http://schemas.microsoft.com/office/drawing/2014/main" id="{C00B14AC-A101-214A-8F28-85E83E850FB4}"/>
              </a:ext>
            </a:extLst>
          </p:cNvPr>
          <p:cNvSpPr/>
          <p:nvPr/>
        </p:nvSpPr>
        <p:spPr>
          <a:xfrm rot="10800000">
            <a:off x="9808088" y="359224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ound Same Side Corner Rectangle 52">
            <a:extLst>
              <a:ext uri="{FF2B5EF4-FFF2-40B4-BE49-F238E27FC236}">
                <a16:creationId xmlns:a16="http://schemas.microsoft.com/office/drawing/2014/main" id="{D36066F3-58A5-8E40-8548-E47C952B509D}"/>
              </a:ext>
            </a:extLst>
          </p:cNvPr>
          <p:cNvSpPr/>
          <p:nvPr/>
        </p:nvSpPr>
        <p:spPr>
          <a:xfrm rot="10800000">
            <a:off x="9808089" y="4971933"/>
            <a:ext cx="327311" cy="214867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Elbow Connector 53">
            <a:extLst>
              <a:ext uri="{FF2B5EF4-FFF2-40B4-BE49-F238E27FC236}">
                <a16:creationId xmlns:a16="http://schemas.microsoft.com/office/drawing/2014/main" id="{9CE1ECD5-06E5-1A41-86D6-75C8AC4F58A6}"/>
              </a:ext>
            </a:extLst>
          </p:cNvPr>
          <p:cNvCxnSpPr>
            <a:cxnSpLocks/>
            <a:stCxn id="50" idx="1"/>
            <a:endCxn id="52" idx="3"/>
          </p:cNvCxnSpPr>
          <p:nvPr/>
        </p:nvCxnSpPr>
        <p:spPr>
          <a:xfrm rot="16200000" flipV="1">
            <a:off x="9729090" y="4049764"/>
            <a:ext cx="485309" cy="1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905A66F7-0EFF-EB43-A996-BDE7AC664E65}"/>
              </a:ext>
            </a:extLst>
          </p:cNvPr>
          <p:cNvSpPr txBox="1"/>
          <p:nvPr/>
        </p:nvSpPr>
        <p:spPr>
          <a:xfrm>
            <a:off x="10119093" y="270777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635E741-03F6-A54D-8E3C-1832713E5192}"/>
              </a:ext>
            </a:extLst>
          </p:cNvPr>
          <p:cNvSpPr txBox="1"/>
          <p:nvPr/>
        </p:nvSpPr>
        <p:spPr>
          <a:xfrm>
            <a:off x="914387" y="6026832"/>
            <a:ext cx="1139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Local host</a:t>
            </a: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76F536CA-BEF8-5B49-BE4A-6391D2E388FD}"/>
              </a:ext>
            </a:extLst>
          </p:cNvPr>
          <p:cNvSpPr/>
          <p:nvPr/>
        </p:nvSpPr>
        <p:spPr>
          <a:xfrm>
            <a:off x="4677155" y="2958454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tap0</a:t>
            </a: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2D57513D-3A1B-0448-9AAB-8F09B7682778}"/>
              </a:ext>
            </a:extLst>
          </p:cNvPr>
          <p:cNvSpPr/>
          <p:nvPr/>
        </p:nvSpPr>
        <p:spPr>
          <a:xfrm>
            <a:off x="6096000" y="4458218"/>
            <a:ext cx="1215850" cy="570147"/>
          </a:xfrm>
          <a:prstGeom prst="roundRect">
            <a:avLst/>
          </a:prstGeom>
          <a:solidFill>
            <a:schemeClr val="accent2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gre0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B0EB240-9DB1-9346-B12E-FA947694E2E2}"/>
              </a:ext>
            </a:extLst>
          </p:cNvPr>
          <p:cNvSpPr/>
          <p:nvPr/>
        </p:nvSpPr>
        <p:spPr>
          <a:xfrm>
            <a:off x="3569687" y="476453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D652D0C-DDFB-514E-A4EC-DE76BE44A165}"/>
              </a:ext>
            </a:extLst>
          </p:cNvPr>
          <p:cNvSpPr/>
          <p:nvPr/>
        </p:nvSpPr>
        <p:spPr>
          <a:xfrm>
            <a:off x="1303666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9C3B42D-A373-3F4A-AB42-C060917520D0}"/>
              </a:ext>
            </a:extLst>
          </p:cNvPr>
          <p:cNvSpPr/>
          <p:nvPr/>
        </p:nvSpPr>
        <p:spPr>
          <a:xfrm>
            <a:off x="4205475" y="5956308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39981A87-1433-B040-93EE-6193BBB0DF2A}"/>
              </a:ext>
            </a:extLst>
          </p:cNvPr>
          <p:cNvSpPr/>
          <p:nvPr/>
        </p:nvSpPr>
        <p:spPr>
          <a:xfrm>
            <a:off x="5643371" y="4762939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F0135B4-A259-CA42-9852-E79936DF1F1C}"/>
              </a:ext>
            </a:extLst>
          </p:cNvPr>
          <p:cNvSpPr/>
          <p:nvPr/>
        </p:nvSpPr>
        <p:spPr>
          <a:xfrm>
            <a:off x="5567162" y="3178146"/>
            <a:ext cx="561600" cy="272453"/>
          </a:xfrm>
          <a:prstGeom prst="rect">
            <a:avLst/>
          </a:prstGeom>
          <a:solidFill>
            <a:schemeClr val="accent6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BPF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82765C9B-0E32-8045-937A-AF7B8F415B15}"/>
              </a:ext>
            </a:extLst>
          </p:cNvPr>
          <p:cNvSpPr/>
          <p:nvPr/>
        </p:nvSpPr>
        <p:spPr>
          <a:xfrm>
            <a:off x="4225798" y="3178145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79CAAC50-C0FE-324C-AFD0-17A132356B19}"/>
              </a:ext>
            </a:extLst>
          </p:cNvPr>
          <p:cNvSpPr/>
          <p:nvPr/>
        </p:nvSpPr>
        <p:spPr>
          <a:xfrm>
            <a:off x="5574111" y="595630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D7D1F61-D229-054F-9604-5E630B2F6285}"/>
              </a:ext>
            </a:extLst>
          </p:cNvPr>
          <p:cNvSpPr/>
          <p:nvPr/>
        </p:nvSpPr>
        <p:spPr>
          <a:xfrm>
            <a:off x="7185008" y="4764538"/>
            <a:ext cx="561600" cy="27245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31D4B3C-1B79-5C48-9A8D-64CD6E8FC04F}"/>
              </a:ext>
            </a:extLst>
          </p:cNvPr>
          <p:cNvSpPr txBox="1"/>
          <p:nvPr/>
        </p:nvSpPr>
        <p:spPr>
          <a:xfrm>
            <a:off x="5515986" y="2532112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10.1.1.100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424DDD3E-1982-0C4E-8E66-6DAB18AF310B}"/>
              </a:ext>
            </a:extLst>
          </p:cNvPr>
          <p:cNvSpPr txBox="1"/>
          <p:nvPr/>
        </p:nvSpPr>
        <p:spPr>
          <a:xfrm>
            <a:off x="5978261" y="5051872"/>
            <a:ext cx="264595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Remote: 172.13.1.1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E5FE7A2-79DD-1243-8F4A-46F21F288CE8}"/>
              </a:ext>
            </a:extLst>
          </p:cNvPr>
          <p:cNvSpPr txBox="1"/>
          <p:nvPr/>
        </p:nvSpPr>
        <p:spPr>
          <a:xfrm>
            <a:off x="2215879" y="5073141"/>
            <a:ext cx="18663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172.13.1.100</a:t>
            </a: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66EEB8B8-94B9-E14A-9B1D-7D88B820393A}"/>
              </a:ext>
            </a:extLst>
          </p:cNvPr>
          <p:cNvSpPr/>
          <p:nvPr/>
        </p:nvSpPr>
        <p:spPr>
          <a:xfrm>
            <a:off x="4677155" y="2072087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VM0</a:t>
            </a:r>
          </a:p>
        </p:txBody>
      </p:sp>
      <p:sp>
        <p:nvSpPr>
          <p:cNvPr id="81" name="Round Same Side Corner Rectangle 80">
            <a:extLst>
              <a:ext uri="{FF2B5EF4-FFF2-40B4-BE49-F238E27FC236}">
                <a16:creationId xmlns:a16="http://schemas.microsoft.com/office/drawing/2014/main" id="{BBB00B68-FC21-8A42-A108-98086AD45B98}"/>
              </a:ext>
            </a:extLst>
          </p:cNvPr>
          <p:cNvSpPr/>
          <p:nvPr/>
        </p:nvSpPr>
        <p:spPr>
          <a:xfrm rot="10800000">
            <a:off x="5018192" y="2461299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F6BD932B-1241-2E4B-9D9C-55A0E7943270}"/>
              </a:ext>
            </a:extLst>
          </p:cNvPr>
          <p:cNvSpPr/>
          <p:nvPr/>
        </p:nvSpPr>
        <p:spPr>
          <a:xfrm>
            <a:off x="9453705" y="2237929"/>
            <a:ext cx="1011026" cy="469843"/>
          </a:xfrm>
          <a:prstGeom prst="roundRect">
            <a:avLst/>
          </a:prstGeom>
          <a:solidFill>
            <a:schemeClr val="accent4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ysClr val="windowText" lastClr="000000"/>
                </a:solidFill>
              </a:rPr>
              <a:t>VM1</a:t>
            </a:r>
          </a:p>
        </p:txBody>
      </p:sp>
      <p:sp>
        <p:nvSpPr>
          <p:cNvPr id="83" name="Round Same Side Corner Rectangle 82">
            <a:extLst>
              <a:ext uri="{FF2B5EF4-FFF2-40B4-BE49-F238E27FC236}">
                <a16:creationId xmlns:a16="http://schemas.microsoft.com/office/drawing/2014/main" id="{8A177A84-F21E-E249-9BB0-1A37BFA47405}"/>
              </a:ext>
            </a:extLst>
          </p:cNvPr>
          <p:cNvSpPr/>
          <p:nvPr/>
        </p:nvSpPr>
        <p:spPr>
          <a:xfrm rot="10800000">
            <a:off x="9794742" y="2627141"/>
            <a:ext cx="338015" cy="238473"/>
          </a:xfrm>
          <a:prstGeom prst="round2SameRect">
            <a:avLst>
              <a:gd name="adj1" fmla="val 16667"/>
              <a:gd name="adj2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C92774DE-0D84-FA4E-8EB5-2097E2BB1A54}"/>
              </a:ext>
            </a:extLst>
          </p:cNvPr>
          <p:cNvCxnSpPr>
            <a:stCxn id="83" idx="3"/>
            <a:endCxn id="51" idx="0"/>
          </p:cNvCxnSpPr>
          <p:nvPr/>
        </p:nvCxnSpPr>
        <p:spPr>
          <a:xfrm>
            <a:off x="9963749" y="2865614"/>
            <a:ext cx="7995" cy="317322"/>
          </a:xfrm>
          <a:prstGeom prst="line">
            <a:avLst/>
          </a:prstGeom>
          <a:ln w="19050">
            <a:solidFill>
              <a:srgbClr val="FF0000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>
            <a:extLst>
              <a:ext uri="{FF2B5EF4-FFF2-40B4-BE49-F238E27FC236}">
                <a16:creationId xmlns:a16="http://schemas.microsoft.com/office/drawing/2014/main" id="{E5DFC124-4DE4-5F4E-9EF2-8F42CFAF79F2}"/>
              </a:ext>
            </a:extLst>
          </p:cNvPr>
          <p:cNvSpPr/>
          <p:nvPr/>
        </p:nvSpPr>
        <p:spPr>
          <a:xfrm>
            <a:off x="9466231" y="5942853"/>
            <a:ext cx="1011368" cy="443773"/>
          </a:xfrm>
          <a:prstGeom prst="roundRect">
            <a:avLst/>
          </a:prstGeom>
          <a:solidFill>
            <a:schemeClr val="accent3"/>
          </a:solidFill>
          <a:ln w="50800"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eth1</a:t>
            </a:r>
          </a:p>
        </p:txBody>
      </p:sp>
      <p:sp>
        <p:nvSpPr>
          <p:cNvPr id="101" name="Round Same Side Corner Rectangle 100">
            <a:extLst>
              <a:ext uri="{FF2B5EF4-FFF2-40B4-BE49-F238E27FC236}">
                <a16:creationId xmlns:a16="http://schemas.microsoft.com/office/drawing/2014/main" id="{72334926-8058-AA43-A6CC-F03D6D58577C}"/>
              </a:ext>
            </a:extLst>
          </p:cNvPr>
          <p:cNvSpPr/>
          <p:nvPr/>
        </p:nvSpPr>
        <p:spPr>
          <a:xfrm rot="10800000">
            <a:off x="9750677" y="6301357"/>
            <a:ext cx="404105" cy="322288"/>
          </a:xfrm>
          <a:prstGeom prst="round2Same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Elbow Connector 41">
            <a:extLst>
              <a:ext uri="{FF2B5EF4-FFF2-40B4-BE49-F238E27FC236}">
                <a16:creationId xmlns:a16="http://schemas.microsoft.com/office/drawing/2014/main" id="{E9073FD4-29B2-6F40-9E7F-6C9FF999E255}"/>
              </a:ext>
            </a:extLst>
          </p:cNvPr>
          <p:cNvCxnSpPr>
            <a:cxnSpLocks/>
          </p:cNvCxnSpPr>
          <p:nvPr/>
        </p:nvCxnSpPr>
        <p:spPr>
          <a:xfrm rot="16200000" flipH="1">
            <a:off x="7190411" y="3861326"/>
            <a:ext cx="58183" cy="5466454"/>
          </a:xfrm>
          <a:prstGeom prst="bentConnector3">
            <a:avLst>
              <a:gd name="adj1" fmla="val 385255"/>
            </a:avLst>
          </a:prstGeom>
          <a:ln w="1905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>
            <a:extLst>
              <a:ext uri="{FF2B5EF4-FFF2-40B4-BE49-F238E27FC236}">
                <a16:creationId xmlns:a16="http://schemas.microsoft.com/office/drawing/2014/main" id="{14808A01-0F5F-4D49-BE9F-B7ED8D715370}"/>
              </a:ext>
            </a:extLst>
          </p:cNvPr>
          <p:cNvCxnSpPr>
            <a:cxnSpLocks/>
          </p:cNvCxnSpPr>
          <p:nvPr/>
        </p:nvCxnSpPr>
        <p:spPr>
          <a:xfrm rot="16200000" flipH="1">
            <a:off x="5999916" y="3298645"/>
            <a:ext cx="1313939" cy="1617846"/>
          </a:xfrm>
          <a:prstGeom prst="bentConnector3">
            <a:avLst>
              <a:gd name="adj1" fmla="val 50000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2CCD84C3-9EA3-AC4F-B46C-5864891F82C0}"/>
              </a:ext>
            </a:extLst>
          </p:cNvPr>
          <p:cNvSpPr txBox="1"/>
          <p:nvPr/>
        </p:nvSpPr>
        <p:spPr>
          <a:xfrm>
            <a:off x="5767797" y="1851830"/>
            <a:ext cx="2091718" cy="646331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① # Send ICMP reply to 10.1.1.1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E02C7FC-8674-6A4E-80F6-8686FFCC43AB}"/>
              </a:ext>
            </a:extLst>
          </p:cNvPr>
          <p:cNvSpPr txBox="1"/>
          <p:nvPr/>
        </p:nvSpPr>
        <p:spPr>
          <a:xfrm>
            <a:off x="875469" y="2021278"/>
            <a:ext cx="3293087" cy="1754326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② </a:t>
            </a:r>
            <a:r>
              <a:rPr lang="en-US" b="1" dirty="0" err="1"/>
              <a:t>in_port</a:t>
            </a:r>
            <a:r>
              <a:rPr lang="en-US" b="1" dirty="0"/>
              <a:t>(tap0),</a:t>
            </a:r>
            <a:r>
              <a:rPr lang="en-US" b="1" dirty="0" err="1"/>
              <a:t>icmp</a:t>
            </a:r>
            <a:r>
              <a:rPr lang="en-US" b="1" dirty="0"/>
              <a:t>(</a:t>
            </a:r>
            <a:r>
              <a:rPr lang="en-US" b="1" dirty="0" err="1"/>
              <a:t>src</a:t>
            </a:r>
            <a:r>
              <a:rPr lang="en-US" b="1" dirty="0"/>
              <a:t>=10.1.1.100,dst=10.1.1.1),actions= set(tunnel(</a:t>
            </a:r>
            <a:r>
              <a:rPr lang="en-US" b="1" dirty="0" err="1"/>
              <a:t>tun_id</a:t>
            </a:r>
            <a:r>
              <a:rPr lang="en-US" b="1" dirty="0"/>
              <a:t>=0x0,dst=172.31.1.1,ttl=64,flags(</a:t>
            </a:r>
            <a:r>
              <a:rPr lang="en-US" b="1" dirty="0" err="1"/>
              <a:t>df|key</a:t>
            </a:r>
            <a:r>
              <a:rPr lang="en-US" b="1" dirty="0"/>
              <a:t>))),output(gre0)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49F1B327-2EE0-2042-B98F-5153FA9872A3}"/>
              </a:ext>
            </a:extLst>
          </p:cNvPr>
          <p:cNvSpPr txBox="1"/>
          <p:nvPr/>
        </p:nvSpPr>
        <p:spPr>
          <a:xfrm>
            <a:off x="6364095" y="5356730"/>
            <a:ext cx="1978812" cy="1200329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③ gre0 </a:t>
            </a:r>
            <a:r>
              <a:rPr lang="en-US" b="1" dirty="0" err="1"/>
              <a:t>encaps</a:t>
            </a:r>
            <a:r>
              <a:rPr lang="en-US" b="1" dirty="0"/>
              <a:t> packet and routes packets to br0 to transfer</a:t>
            </a:r>
          </a:p>
        </p:txBody>
      </p: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07BF5FB5-30DA-6C4C-B83A-6FAD73ACF8EB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5196332" y="3393172"/>
            <a:ext cx="442547" cy="2572638"/>
          </a:xfrm>
          <a:prstGeom prst="bentConnector4">
            <a:avLst>
              <a:gd name="adj1" fmla="val -51656"/>
              <a:gd name="adj2" fmla="val 61815"/>
            </a:avLst>
          </a:prstGeom>
          <a:ln w="1905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B2805E5B-A185-854B-985B-5F79CB491416}"/>
              </a:ext>
            </a:extLst>
          </p:cNvPr>
          <p:cNvCxnSpPr>
            <a:cxnSpLocks/>
          </p:cNvCxnSpPr>
          <p:nvPr/>
        </p:nvCxnSpPr>
        <p:spPr>
          <a:xfrm rot="16200000" flipH="1">
            <a:off x="4393041" y="4494437"/>
            <a:ext cx="919317" cy="2004424"/>
          </a:xfrm>
          <a:prstGeom prst="bentConnector3">
            <a:avLst>
              <a:gd name="adj1" fmla="val 30925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158EAD8B-E19C-3C40-9D7A-C7A52BC3A49A}"/>
              </a:ext>
            </a:extLst>
          </p:cNvPr>
          <p:cNvSpPr txBox="1"/>
          <p:nvPr/>
        </p:nvSpPr>
        <p:spPr>
          <a:xfrm>
            <a:off x="5475528" y="3670291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②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D534F03-DE70-574A-9854-CB60ABD732AC}"/>
              </a:ext>
            </a:extLst>
          </p:cNvPr>
          <p:cNvSpPr txBox="1"/>
          <p:nvPr/>
        </p:nvSpPr>
        <p:spPr>
          <a:xfrm>
            <a:off x="5009770" y="4432188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③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56B33E8-CA83-F748-97CB-EE506B18FD89}"/>
              </a:ext>
            </a:extLst>
          </p:cNvPr>
          <p:cNvSpPr txBox="1"/>
          <p:nvPr/>
        </p:nvSpPr>
        <p:spPr>
          <a:xfrm>
            <a:off x="4085074" y="5270936"/>
            <a:ext cx="4175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④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8AC7BE4-C1F9-1D41-A81D-E0D80806032B}"/>
              </a:ext>
            </a:extLst>
          </p:cNvPr>
          <p:cNvSpPr txBox="1"/>
          <p:nvPr/>
        </p:nvSpPr>
        <p:spPr>
          <a:xfrm>
            <a:off x="10530414" y="3113068"/>
            <a:ext cx="1661586" cy="1200329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⑤ Receive packet, </a:t>
            </a:r>
            <a:r>
              <a:rPr lang="en-US" b="1" dirty="0" err="1"/>
              <a:t>decap</a:t>
            </a:r>
            <a:r>
              <a:rPr lang="en-US" b="1" dirty="0"/>
              <a:t> it and deliver to VM1 by tap1</a:t>
            </a:r>
          </a:p>
        </p:txBody>
      </p:sp>
      <p:cxnSp>
        <p:nvCxnSpPr>
          <p:cNvPr id="60" name="Elbow Connector 59">
            <a:extLst>
              <a:ext uri="{FF2B5EF4-FFF2-40B4-BE49-F238E27FC236}">
                <a16:creationId xmlns:a16="http://schemas.microsoft.com/office/drawing/2014/main" id="{D9E49A40-57D8-E841-9840-ACDD35C68704}"/>
              </a:ext>
            </a:extLst>
          </p:cNvPr>
          <p:cNvCxnSpPr>
            <a:cxnSpLocks/>
          </p:cNvCxnSpPr>
          <p:nvPr/>
        </p:nvCxnSpPr>
        <p:spPr>
          <a:xfrm rot="16200000" flipH="1">
            <a:off x="5278393" y="2608577"/>
            <a:ext cx="478374" cy="660763"/>
          </a:xfrm>
          <a:prstGeom prst="bentConnector3">
            <a:avLst>
              <a:gd name="adj1" fmla="val 29052"/>
            </a:avLst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73638252-173E-124C-A697-71F5534E40EA}"/>
              </a:ext>
            </a:extLst>
          </p:cNvPr>
          <p:cNvSpPr txBox="1"/>
          <p:nvPr/>
        </p:nvSpPr>
        <p:spPr>
          <a:xfrm>
            <a:off x="918666" y="5356730"/>
            <a:ext cx="2868658" cy="1477328"/>
          </a:xfrm>
          <a:prstGeom prst="rect">
            <a:avLst/>
          </a:prstGeom>
          <a:solidFill>
            <a:schemeClr val="accent3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/>
              <a:t>④ </a:t>
            </a:r>
            <a:r>
              <a:rPr lang="en-US" b="1" dirty="0" err="1"/>
              <a:t>in_port</a:t>
            </a:r>
            <a:r>
              <a:rPr lang="en-US" b="1" dirty="0"/>
              <a:t>(br0),</a:t>
            </a:r>
            <a:r>
              <a:rPr lang="en-US" b="1" dirty="0" err="1"/>
              <a:t>ip</a:t>
            </a:r>
            <a:r>
              <a:rPr lang="en-US" b="1" dirty="0"/>
              <a:t>(</a:t>
            </a:r>
            <a:r>
              <a:rPr lang="en-US" b="1" dirty="0" err="1"/>
              <a:t>src</a:t>
            </a:r>
            <a:r>
              <a:rPr lang="en-US" b="1" dirty="0"/>
              <a:t>=172.31.1.100, </a:t>
            </a:r>
            <a:r>
              <a:rPr lang="en-US" b="1" dirty="0" err="1"/>
              <a:t>dst</a:t>
            </a:r>
            <a:r>
              <a:rPr lang="en-US" b="1" dirty="0"/>
              <a:t>=172.31.1.1, proto=GRE), actions=output(eth0)</a:t>
            </a:r>
          </a:p>
        </p:txBody>
      </p:sp>
    </p:spTree>
    <p:extLst>
      <p:ext uri="{BB962C8B-B14F-4D97-AF65-F5344CB8AC3E}">
        <p14:creationId xmlns:p14="http://schemas.microsoft.com/office/powerpoint/2010/main" val="426288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45A10C-0B6F-9D43-AFEB-6A0A32428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 Learned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A2C14A7-BA8E-E048-A01E-E06FDDC28D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94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6AB79-6994-AB41-AD89-D14D02E84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22261"/>
            <a:ext cx="10515600" cy="1325563"/>
          </a:xfrm>
        </p:spPr>
        <p:txBody>
          <a:bodyPr/>
          <a:lstStyle/>
          <a:p>
            <a:r>
              <a:rPr lang="en-US" dirty="0"/>
              <a:t>BPF Program Limitation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72D233-6D81-D64B-9740-33E7E7A423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339845"/>
            <a:ext cx="1007745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Instruction limitation</a:t>
            </a:r>
          </a:p>
          <a:p>
            <a:pPr lvl="1"/>
            <a:r>
              <a:rPr lang="en-US" sz="2000" dirty="0"/>
              <a:t>Each BPF program is restricted to have up to 4096 BPF instructions.</a:t>
            </a:r>
          </a:p>
          <a:p>
            <a:r>
              <a:rPr lang="en-US" sz="2400" dirty="0"/>
              <a:t>Break down large function into</a:t>
            </a:r>
            <a:br>
              <a:rPr lang="en-US" sz="2400" dirty="0"/>
            </a:br>
            <a:r>
              <a:rPr lang="en-US" sz="2400" dirty="0"/>
              <a:t>tail calls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E618F5-FC6B-F74C-B4C0-E1D6B42066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22167"/>
            <a:ext cx="5181600" cy="788988"/>
          </a:xfrm>
        </p:spPr>
        <p:txBody>
          <a:bodyPr>
            <a:normAutofit/>
          </a:bodyPr>
          <a:lstStyle/>
          <a:p>
            <a:r>
              <a:rPr lang="en-US" sz="2400" dirty="0"/>
              <a:t>Limit the number of iterations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38B17C9A-D83E-BE44-8E5C-6F3253AA8B4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525" t="42443" r="55356" b="11187"/>
          <a:stretch/>
        </p:blipFill>
        <p:spPr>
          <a:xfrm>
            <a:off x="1214120" y="2972115"/>
            <a:ext cx="3652520" cy="3048637"/>
          </a:xfrm>
          <a:prstGeom prst="rect">
            <a:avLst/>
          </a:prstGeom>
          <a:effectLst/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0DE664B-8D1D-6942-83E4-E60962F6D10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431" t="28296" r="21658" b="5185"/>
          <a:stretch/>
        </p:blipFill>
        <p:spPr>
          <a:xfrm>
            <a:off x="6242050" y="2516661"/>
            <a:ext cx="5049520" cy="3991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814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AE5C5-FD1E-A341-ABD2-1AADA73C3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4965"/>
            <a:ext cx="10515600" cy="1325563"/>
          </a:xfrm>
        </p:spPr>
        <p:txBody>
          <a:bodyPr/>
          <a:lstStyle/>
          <a:p>
            <a:r>
              <a:rPr lang="en-US" dirty="0"/>
              <a:t>BPF Program Limitation – cont.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5E502-4D4A-5646-9F7F-EDBD1085E7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0025"/>
            <a:ext cx="10515600" cy="4351338"/>
          </a:xfrm>
        </p:spPr>
        <p:txBody>
          <a:bodyPr/>
          <a:lstStyle/>
          <a:p>
            <a:r>
              <a:rPr lang="en-US" dirty="0"/>
              <a:t>Stack size limitation</a:t>
            </a:r>
          </a:p>
          <a:p>
            <a:pPr lvl="1"/>
            <a:r>
              <a:rPr lang="en-US" dirty="0"/>
              <a:t>BPF stack space is limited to 512 bytes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Verifier limitation</a:t>
            </a:r>
          </a:p>
          <a:p>
            <a:pPr lvl="1"/>
            <a:r>
              <a:rPr lang="en-US" dirty="0"/>
              <a:t>Can not verify complex code logics; e.g. too many conditional statements</a:t>
            </a:r>
          </a:p>
          <a:p>
            <a:pPr lvl="1"/>
            <a:r>
              <a:rPr lang="en-US" dirty="0"/>
              <a:t>Can not verify variable size array</a:t>
            </a:r>
          </a:p>
          <a:p>
            <a:pPr lvl="2"/>
            <a:r>
              <a:rPr lang="en-US" dirty="0"/>
              <a:t>Convert TLV into fixed size array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6A3925-2E73-EA47-93D4-1D52F6CC70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97" t="49037" r="15311" b="30519"/>
          <a:stretch/>
        </p:blipFill>
        <p:spPr>
          <a:xfrm>
            <a:off x="1244600" y="2336800"/>
            <a:ext cx="6219687" cy="1219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64E17D-9C06-5340-B75A-71FAE59C37E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6213" t="45037" r="21911" b="35704"/>
          <a:stretch/>
        </p:blipFill>
        <p:spPr>
          <a:xfrm>
            <a:off x="1524000" y="5509929"/>
            <a:ext cx="6248400" cy="1320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90ADA3-A091-DD40-8B8D-B6E605248CD9}"/>
              </a:ext>
            </a:extLst>
          </p:cNvPr>
          <p:cNvSpPr txBox="1"/>
          <p:nvPr/>
        </p:nvSpPr>
        <p:spPr>
          <a:xfrm>
            <a:off x="7674189" y="2324274"/>
            <a:ext cx="3469709" cy="12618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err="1"/>
              <a:t>Geneve’s</a:t>
            </a:r>
            <a:r>
              <a:rPr lang="en-US" sz="2000" dirty="0"/>
              <a:t> option can support up to only 4 bytes in metadata.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3049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1709"/>
            <a:ext cx="10515600" cy="49183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>
                <a:solidFill>
                  <a:srgbClr val="C00000"/>
                </a:solidFill>
              </a:rPr>
              <a:t>Features</a:t>
            </a:r>
          </a:p>
          <a:p>
            <a:r>
              <a:rPr lang="en-US" dirty="0"/>
              <a:t>Connection tracking support</a:t>
            </a:r>
          </a:p>
          <a:p>
            <a:pPr lvl="1"/>
            <a:r>
              <a:rPr lang="en-US" dirty="0"/>
              <a:t>Kernel helper support</a:t>
            </a:r>
          </a:p>
          <a:p>
            <a:pPr lvl="1"/>
            <a:r>
              <a:rPr lang="en-US" dirty="0"/>
              <a:t>Implement full suite of conntrack support in </a:t>
            </a:r>
            <a:r>
              <a:rPr lang="en-US" dirty="0" err="1"/>
              <a:t>eBPF</a:t>
            </a:r>
            <a:endParaRPr lang="en-US" dirty="0"/>
          </a:p>
          <a:p>
            <a:pPr lvl="1"/>
            <a:r>
              <a:rPr lang="en-US" dirty="0"/>
              <a:t>Pump packets to </a:t>
            </a:r>
            <a:r>
              <a:rPr lang="en-US" dirty="0" err="1"/>
              <a:t>userspace</a:t>
            </a:r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u="sng" dirty="0">
                <a:solidFill>
                  <a:srgbClr val="C00000"/>
                </a:solidFill>
              </a:rPr>
              <a:t>Lesson Learned</a:t>
            </a:r>
          </a:p>
          <a:p>
            <a:r>
              <a:rPr lang="en-US" dirty="0"/>
              <a:t>Writing large </a:t>
            </a:r>
            <a:r>
              <a:rPr lang="en-US" dirty="0" err="1"/>
              <a:t>eBPF</a:t>
            </a:r>
            <a:r>
              <a:rPr lang="en-US" dirty="0"/>
              <a:t> code is still hard for experienced C programmers</a:t>
            </a:r>
          </a:p>
          <a:p>
            <a:r>
              <a:rPr lang="en-US" dirty="0"/>
              <a:t>Lack of debugging tools</a:t>
            </a:r>
          </a:p>
          <a:p>
            <a:r>
              <a:rPr lang="en-US" dirty="0"/>
              <a:t>OVS </a:t>
            </a:r>
            <a:r>
              <a:rPr lang="en-US" dirty="0" err="1"/>
              <a:t>datapath</a:t>
            </a:r>
            <a:r>
              <a:rPr lang="en-US" dirty="0"/>
              <a:t> logic is difficult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20AA-CC42-DC4F-B933-3FAACA65098E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27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D31A2DA-029E-4D4B-BABD-DFD7F7E9C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Q&amp;A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4512A9B-F053-2445-A87D-A3A8F8A707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9505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TC Hook Point vs. XDP Hook Point</a:t>
            </a:r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 flipV="1">
            <a:off x="785445" y="6113021"/>
            <a:ext cx="6040657" cy="24015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591956" y="2750732"/>
            <a:ext cx="6159718" cy="17135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ight Arrow 89"/>
          <p:cNvSpPr/>
          <p:nvPr/>
        </p:nvSpPr>
        <p:spPr>
          <a:xfrm>
            <a:off x="3877096" y="5198174"/>
            <a:ext cx="772879" cy="39520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Content Placeholder 106"/>
          <p:cNvSpPr>
            <a:spLocks noGrp="1"/>
          </p:cNvSpPr>
          <p:nvPr>
            <p:ph idx="1"/>
          </p:nvPr>
        </p:nvSpPr>
        <p:spPr>
          <a:xfrm>
            <a:off x="7013701" y="2305514"/>
            <a:ext cx="4781933" cy="3917874"/>
          </a:xfrm>
          <a:solidFill>
            <a:schemeClr val="bg1"/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XDP: </a:t>
            </a:r>
            <a:r>
              <a:rPr lang="en-US" dirty="0" err="1"/>
              <a:t>eXpress</a:t>
            </a:r>
            <a:r>
              <a:rPr lang="en-US" dirty="0"/>
              <a:t> Data path</a:t>
            </a:r>
          </a:p>
          <a:p>
            <a:pPr lvl="1"/>
            <a:r>
              <a:rPr lang="en-US" dirty="0"/>
              <a:t>An </a:t>
            </a:r>
            <a:r>
              <a:rPr lang="en-US" dirty="0" err="1"/>
              <a:t>eBPF</a:t>
            </a:r>
            <a:r>
              <a:rPr lang="en-US" dirty="0"/>
              <a:t> hook point at the network device driver level</a:t>
            </a:r>
          </a:p>
          <a:p>
            <a:pPr lvl="1"/>
            <a:r>
              <a:rPr lang="en-US" dirty="0"/>
              <a:t>A point before SKB is generated</a:t>
            </a:r>
          </a:p>
          <a:p>
            <a:pPr lvl="1"/>
            <a:r>
              <a:rPr lang="en-US" dirty="0"/>
              <a:t>Faster</a:t>
            </a:r>
          </a:p>
          <a:p>
            <a:r>
              <a:rPr lang="en-US" dirty="0"/>
              <a:t>TC Hook Point</a:t>
            </a:r>
          </a:p>
          <a:p>
            <a:pPr lvl="1"/>
            <a:r>
              <a:rPr lang="en-US" dirty="0"/>
              <a:t>An </a:t>
            </a:r>
            <a:r>
              <a:rPr lang="en-US" dirty="0" err="1"/>
              <a:t>eBPF</a:t>
            </a:r>
            <a:r>
              <a:rPr lang="en-US" dirty="0"/>
              <a:t> hook point at the traffic control subsystem</a:t>
            </a:r>
          </a:p>
          <a:p>
            <a:pPr lvl="1"/>
            <a:r>
              <a:rPr lang="en-US" dirty="0"/>
              <a:t>More kernel helper are available</a:t>
            </a:r>
          </a:p>
          <a:p>
            <a:pPr lvl="1"/>
            <a:r>
              <a:rPr lang="en-US" dirty="0"/>
              <a:t>Slower compared to XDP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3120AA-CC42-DC4F-B933-3FAACA65098E}" type="slidenum">
              <a:rPr lang="en-US" smtClean="0"/>
              <a:t>31</a:t>
            </a:fld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35209" y="6098236"/>
            <a:ext cx="867329" cy="576423"/>
          </a:xfrm>
          <a:prstGeom prst="rect">
            <a:avLst/>
          </a:prstGeom>
        </p:spPr>
      </p:pic>
      <p:sp>
        <p:nvSpPr>
          <p:cNvPr id="32" name="Rounded Rectangle 31"/>
          <p:cNvSpPr/>
          <p:nvPr/>
        </p:nvSpPr>
        <p:spPr>
          <a:xfrm>
            <a:off x="1271452" y="2907551"/>
            <a:ext cx="2893494" cy="93486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Network Stacks</a:t>
            </a:r>
            <a:br>
              <a:rPr lang="en-US" sz="2000" dirty="0">
                <a:solidFill>
                  <a:sysClr val="windowText" lastClr="000000"/>
                </a:solidFill>
              </a:rPr>
            </a:br>
            <a:r>
              <a:rPr lang="en-US" sz="2000" dirty="0">
                <a:solidFill>
                  <a:sysClr val="windowText" lastClr="000000"/>
                </a:solidFill>
              </a:rPr>
              <a:t>(</a:t>
            </a:r>
            <a:r>
              <a:rPr lang="en-US" sz="2000" dirty="0" err="1">
                <a:solidFill>
                  <a:sysClr val="windowText" lastClr="000000"/>
                </a:solidFill>
              </a:rPr>
              <a:t>netfilter</a:t>
            </a:r>
            <a:r>
              <a:rPr lang="en-US" sz="2000" dirty="0">
                <a:solidFill>
                  <a:sysClr val="windowText" lastClr="000000"/>
                </a:solidFill>
              </a:rPr>
              <a:t>, IP, TCP…)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8707" y="6177754"/>
            <a:ext cx="11042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Hardware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08707" y="1958645"/>
            <a:ext cx="2170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User space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746903" y="5111697"/>
            <a:ext cx="1942594" cy="64814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08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Driver + XDP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flipV="1">
            <a:off x="2698389" y="5759846"/>
            <a:ext cx="0" cy="463542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1" name="Straight Arrow Connector 660"/>
          <p:cNvCxnSpPr/>
          <p:nvPr/>
        </p:nvCxnSpPr>
        <p:spPr>
          <a:xfrm flipV="1">
            <a:off x="2713815" y="4808520"/>
            <a:ext cx="2192" cy="268871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6" name="TextBox 665"/>
          <p:cNvSpPr txBox="1"/>
          <p:nvPr/>
        </p:nvSpPr>
        <p:spPr>
          <a:xfrm>
            <a:off x="303278" y="4486436"/>
            <a:ext cx="20721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solidFill>
                  <a:schemeClr val="accent2">
                    <a:lumMod val="75000"/>
                  </a:schemeClr>
                </a:solidFill>
              </a:rPr>
              <a:t>Kernel</a:t>
            </a:r>
            <a:endParaRPr lang="en-US" sz="2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6D019024-AB1B-E649-80F8-C35B6CBADDD3}"/>
              </a:ext>
            </a:extLst>
          </p:cNvPr>
          <p:cNvSpPr/>
          <p:nvPr/>
        </p:nvSpPr>
        <p:spPr>
          <a:xfrm>
            <a:off x="1746902" y="4110373"/>
            <a:ext cx="1942595" cy="64814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 w="508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002060"/>
                </a:solidFill>
              </a:rPr>
              <a:t>Traffic Control (TC)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A52DB8C-FC4B-9A4F-8B08-207A0A03EB46}"/>
              </a:ext>
            </a:extLst>
          </p:cNvPr>
          <p:cNvCxnSpPr/>
          <p:nvPr/>
        </p:nvCxnSpPr>
        <p:spPr>
          <a:xfrm flipV="1">
            <a:off x="2716007" y="3841959"/>
            <a:ext cx="2192" cy="268871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88642039-50CE-1A4F-9FF9-2774CE932A7F}"/>
              </a:ext>
            </a:extLst>
          </p:cNvPr>
          <p:cNvCxnSpPr/>
          <p:nvPr/>
        </p:nvCxnSpPr>
        <p:spPr>
          <a:xfrm flipV="1">
            <a:off x="2698389" y="2610213"/>
            <a:ext cx="2192" cy="268871"/>
          </a:xfrm>
          <a:prstGeom prst="straightConnector1">
            <a:avLst/>
          </a:prstGeom>
          <a:ln w="3175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ight Arrow 23">
            <a:extLst>
              <a:ext uri="{FF2B5EF4-FFF2-40B4-BE49-F238E27FC236}">
                <a16:creationId xmlns:a16="http://schemas.microsoft.com/office/drawing/2014/main" id="{6B7813DB-D368-7341-9A26-B0FCB37D6982}"/>
              </a:ext>
            </a:extLst>
          </p:cNvPr>
          <p:cNvSpPr/>
          <p:nvPr/>
        </p:nvSpPr>
        <p:spPr>
          <a:xfrm>
            <a:off x="3880643" y="4220510"/>
            <a:ext cx="772879" cy="395204"/>
          </a:xfrm>
          <a:prstGeom prst="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D51AAD-D4EA-D74E-9727-C983351A24BF}"/>
              </a:ext>
            </a:extLst>
          </p:cNvPr>
          <p:cNvSpPr txBox="1"/>
          <p:nvPr/>
        </p:nvSpPr>
        <p:spPr>
          <a:xfrm>
            <a:off x="4739197" y="4242842"/>
            <a:ext cx="194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TC Hook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C033141-48CD-8246-9455-84E9E1B9B35B}"/>
              </a:ext>
            </a:extLst>
          </p:cNvPr>
          <p:cNvSpPr txBox="1"/>
          <p:nvPr/>
        </p:nvSpPr>
        <p:spPr>
          <a:xfrm>
            <a:off x="4739197" y="5224046"/>
            <a:ext cx="1949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XDP Hook</a:t>
            </a:r>
          </a:p>
        </p:txBody>
      </p:sp>
    </p:spTree>
    <p:extLst>
      <p:ext uri="{BB962C8B-B14F-4D97-AF65-F5344CB8AC3E}">
        <p14:creationId xmlns:p14="http://schemas.microsoft.com/office/powerpoint/2010/main" val="26270649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4601</TotalTime>
  <Words>2803</Words>
  <Application>Microsoft Macintosh PowerPoint</Application>
  <PresentationFormat>Widescreen</PresentationFormat>
  <Paragraphs>657</Paragraphs>
  <Slides>31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Empowering OVS with eBPF</vt:lpstr>
      <vt:lpstr>Agenda</vt:lpstr>
      <vt:lpstr>OVS-eBPF Project Motivation</vt:lpstr>
      <vt:lpstr>What is eBPF (extended Berkeley Packet Filter)?</vt:lpstr>
      <vt:lpstr>OVS eBPF Project Updates</vt:lpstr>
      <vt:lpstr>Flow Lookup with Megaflow Support in eBPF Datapath</vt:lpstr>
      <vt:lpstr>Review: Flow Lookup in Kernel Datapath </vt:lpstr>
      <vt:lpstr>Flow Lookup in eBPF Datapath: 1) Parsing</vt:lpstr>
      <vt:lpstr>Flow Lookup in eBPF Datapath: 2) Upcall</vt:lpstr>
      <vt:lpstr>Flow Lookup in eBPF Datapath: 3-1) Flow Installation</vt:lpstr>
      <vt:lpstr>Flow Lookup in eBPF Datapath: 3-2) Down Call</vt:lpstr>
      <vt:lpstr>Flow Lookup in eBPF Datapath: 4) Fast Path Action Execution</vt:lpstr>
      <vt:lpstr>A Packet Walk-Through in eBPF-Tunnel</vt:lpstr>
      <vt:lpstr>Tunnel Setup</vt:lpstr>
      <vt:lpstr>Ingress and Egress</vt:lpstr>
      <vt:lpstr>Packet Receive (1)</vt:lpstr>
      <vt:lpstr>Packet Receive (2)</vt:lpstr>
      <vt:lpstr>Packet Receive (3)</vt:lpstr>
      <vt:lpstr>Packet Receive (4)</vt:lpstr>
      <vt:lpstr>Packet Receive (5)</vt:lpstr>
      <vt:lpstr>Packet Send (1)</vt:lpstr>
      <vt:lpstr>Packet Send (2)</vt:lpstr>
      <vt:lpstr>Packet Send (3)</vt:lpstr>
      <vt:lpstr>Packet Send (4)</vt:lpstr>
      <vt:lpstr>Packet Send (5)</vt:lpstr>
      <vt:lpstr>Lesson Learned</vt:lpstr>
      <vt:lpstr>BPF Program Limitation</vt:lpstr>
      <vt:lpstr>BPF Program Limitation – cont.</vt:lpstr>
      <vt:lpstr>Conclusion and Future Work</vt:lpstr>
      <vt:lpstr>Q&amp;A</vt:lpstr>
      <vt:lpstr>TC Hook Point vs. XDP Hook Point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Empowering OVS with eBPF</dc:title>
  <dc:creator>Microsoft Office User</dc:creator>
  <cp:lastModifiedBy>Microsoft Office User</cp:lastModifiedBy>
  <cp:revision>84</cp:revision>
  <dcterms:created xsi:type="dcterms:W3CDTF">2018-11-26T21:06:23Z</dcterms:created>
  <dcterms:modified xsi:type="dcterms:W3CDTF">2018-12-05T17:39:07Z</dcterms:modified>
</cp:coreProperties>
</file>